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 id="2147484009" r:id="rId2"/>
    <p:sldMasterId id="2147484010" r:id="rId3"/>
    <p:sldMasterId id="2147484011" r:id="rId4"/>
    <p:sldMasterId id="2147484012" r:id="rId5"/>
  </p:sldMasterIdLst>
  <p:notesMasterIdLst>
    <p:notesMasterId r:id="rId188"/>
  </p:notesMasterIdLst>
  <p:sldIdLst>
    <p:sldId id="1423" r:id="rId6"/>
    <p:sldId id="1339" r:id="rId7"/>
    <p:sldId id="564" r:id="rId8"/>
    <p:sldId id="561" r:id="rId9"/>
    <p:sldId id="256" r:id="rId10"/>
    <p:sldId id="565" r:id="rId11"/>
    <p:sldId id="978" r:id="rId12"/>
    <p:sldId id="1325" r:id="rId13"/>
    <p:sldId id="1326" r:id="rId14"/>
    <p:sldId id="1327" r:id="rId15"/>
    <p:sldId id="1328" r:id="rId16"/>
    <p:sldId id="1436" r:id="rId17"/>
    <p:sldId id="1329" r:id="rId18"/>
    <p:sldId id="1437" r:id="rId19"/>
    <p:sldId id="1330" r:id="rId20"/>
    <p:sldId id="1331" r:id="rId21"/>
    <p:sldId id="1332" r:id="rId22"/>
    <p:sldId id="1438" r:id="rId23"/>
    <p:sldId id="1333" r:id="rId24"/>
    <p:sldId id="1334" r:id="rId25"/>
    <p:sldId id="979" r:id="rId26"/>
    <p:sldId id="980" r:id="rId27"/>
    <p:sldId id="575" r:id="rId28"/>
    <p:sldId id="981" r:id="rId29"/>
    <p:sldId id="982" r:id="rId30"/>
    <p:sldId id="983" r:id="rId31"/>
    <p:sldId id="984" r:id="rId32"/>
    <p:sldId id="987" r:id="rId33"/>
    <p:sldId id="988" r:id="rId34"/>
    <p:sldId id="989" r:id="rId35"/>
    <p:sldId id="990" r:id="rId36"/>
    <p:sldId id="991" r:id="rId37"/>
    <p:sldId id="992" r:id="rId38"/>
    <p:sldId id="993" r:id="rId39"/>
    <p:sldId id="994" r:id="rId40"/>
    <p:sldId id="995" r:id="rId41"/>
    <p:sldId id="996" r:id="rId42"/>
    <p:sldId id="997" r:id="rId43"/>
    <p:sldId id="1425" r:id="rId44"/>
    <p:sldId id="998" r:id="rId45"/>
    <p:sldId id="999" r:id="rId46"/>
    <p:sldId id="1000" r:id="rId47"/>
    <p:sldId id="1004" r:id="rId48"/>
    <p:sldId id="1005" r:id="rId49"/>
    <p:sldId id="1003" r:id="rId50"/>
    <p:sldId id="566" r:id="rId51"/>
    <p:sldId id="567" r:id="rId52"/>
    <p:sldId id="568" r:id="rId53"/>
    <p:sldId id="569" r:id="rId54"/>
    <p:sldId id="570" r:id="rId55"/>
    <p:sldId id="571" r:id="rId56"/>
    <p:sldId id="572" r:id="rId57"/>
    <p:sldId id="622" r:id="rId58"/>
    <p:sldId id="573" r:id="rId59"/>
    <p:sldId id="574" r:id="rId60"/>
    <p:sldId id="589" r:id="rId61"/>
    <p:sldId id="562" r:id="rId62"/>
    <p:sldId id="973" r:id="rId63"/>
    <p:sldId id="623" r:id="rId64"/>
    <p:sldId id="625" r:id="rId65"/>
    <p:sldId id="626" r:id="rId66"/>
    <p:sldId id="674" r:id="rId67"/>
    <p:sldId id="627" r:id="rId68"/>
    <p:sldId id="628" r:id="rId69"/>
    <p:sldId id="629" r:id="rId70"/>
    <p:sldId id="630" r:id="rId71"/>
    <p:sldId id="631" r:id="rId72"/>
    <p:sldId id="632" r:id="rId73"/>
    <p:sldId id="633" r:id="rId74"/>
    <p:sldId id="634" r:id="rId75"/>
    <p:sldId id="669" r:id="rId76"/>
    <p:sldId id="635" r:id="rId77"/>
    <p:sldId id="636" r:id="rId78"/>
    <p:sldId id="670" r:id="rId79"/>
    <p:sldId id="671" r:id="rId80"/>
    <p:sldId id="672" r:id="rId81"/>
    <p:sldId id="673" r:id="rId82"/>
    <p:sldId id="972" r:id="rId83"/>
    <p:sldId id="643" r:id="rId84"/>
    <p:sldId id="693" r:id="rId85"/>
    <p:sldId id="644" r:id="rId86"/>
    <p:sldId id="645" r:id="rId87"/>
    <p:sldId id="647" r:id="rId88"/>
    <p:sldId id="974" r:id="rId89"/>
    <p:sldId id="975" r:id="rId90"/>
    <p:sldId id="648" r:id="rId91"/>
    <p:sldId id="649" r:id="rId92"/>
    <p:sldId id="652" r:id="rId93"/>
    <p:sldId id="650" r:id="rId94"/>
    <p:sldId id="651" r:id="rId95"/>
    <p:sldId id="653" r:id="rId96"/>
    <p:sldId id="656" r:id="rId97"/>
    <p:sldId id="654" r:id="rId98"/>
    <p:sldId id="662" r:id="rId99"/>
    <p:sldId id="663" r:id="rId100"/>
    <p:sldId id="664" r:id="rId101"/>
    <p:sldId id="665" r:id="rId102"/>
    <p:sldId id="666" r:id="rId103"/>
    <p:sldId id="667" r:id="rId104"/>
    <p:sldId id="668" r:id="rId105"/>
    <p:sldId id="853" r:id="rId106"/>
    <p:sldId id="675" r:id="rId107"/>
    <p:sldId id="676" r:id="rId108"/>
    <p:sldId id="677" r:id="rId109"/>
    <p:sldId id="678" r:id="rId110"/>
    <p:sldId id="679" r:id="rId111"/>
    <p:sldId id="681" r:id="rId112"/>
    <p:sldId id="694" r:id="rId113"/>
    <p:sldId id="683" r:id="rId114"/>
    <p:sldId id="684" r:id="rId115"/>
    <p:sldId id="685" r:id="rId116"/>
    <p:sldId id="686" r:id="rId117"/>
    <p:sldId id="1434" r:id="rId118"/>
    <p:sldId id="1433" r:id="rId119"/>
    <p:sldId id="1435" r:id="rId120"/>
    <p:sldId id="687" r:id="rId121"/>
    <p:sldId id="688" r:id="rId122"/>
    <p:sldId id="695" r:id="rId123"/>
    <p:sldId id="689" r:id="rId124"/>
    <p:sldId id="697" r:id="rId125"/>
    <p:sldId id="696" r:id="rId126"/>
    <p:sldId id="699" r:id="rId127"/>
    <p:sldId id="704" r:id="rId128"/>
    <p:sldId id="707" r:id="rId129"/>
    <p:sldId id="1428" r:id="rId130"/>
    <p:sldId id="708" r:id="rId131"/>
    <p:sldId id="1426" r:id="rId132"/>
    <p:sldId id="709" r:id="rId133"/>
    <p:sldId id="1427" r:id="rId134"/>
    <p:sldId id="1429" r:id="rId135"/>
    <p:sldId id="1430" r:id="rId136"/>
    <p:sldId id="705" r:id="rId137"/>
    <p:sldId id="706" r:id="rId138"/>
    <p:sldId id="710" r:id="rId139"/>
    <p:sldId id="711" r:id="rId140"/>
    <p:sldId id="712" r:id="rId141"/>
    <p:sldId id="713" r:id="rId142"/>
    <p:sldId id="1431" r:id="rId143"/>
    <p:sldId id="714" r:id="rId144"/>
    <p:sldId id="715" r:id="rId145"/>
    <p:sldId id="716" r:id="rId146"/>
    <p:sldId id="717" r:id="rId147"/>
    <p:sldId id="718" r:id="rId148"/>
    <p:sldId id="719" r:id="rId149"/>
    <p:sldId id="720" r:id="rId150"/>
    <p:sldId id="721" r:id="rId151"/>
    <p:sldId id="722" r:id="rId152"/>
    <p:sldId id="723" r:id="rId153"/>
    <p:sldId id="724" r:id="rId154"/>
    <p:sldId id="729" r:id="rId155"/>
    <p:sldId id="725" r:id="rId156"/>
    <p:sldId id="726" r:id="rId157"/>
    <p:sldId id="727" r:id="rId158"/>
    <p:sldId id="728" r:id="rId159"/>
    <p:sldId id="730" r:id="rId160"/>
    <p:sldId id="731" r:id="rId161"/>
    <p:sldId id="732" r:id="rId162"/>
    <p:sldId id="733" r:id="rId163"/>
    <p:sldId id="734" r:id="rId164"/>
    <p:sldId id="735" r:id="rId165"/>
    <p:sldId id="736" r:id="rId166"/>
    <p:sldId id="737" r:id="rId167"/>
    <p:sldId id="738" r:id="rId168"/>
    <p:sldId id="739" r:id="rId169"/>
    <p:sldId id="740" r:id="rId170"/>
    <p:sldId id="741" r:id="rId171"/>
    <p:sldId id="742" r:id="rId172"/>
    <p:sldId id="743" r:id="rId173"/>
    <p:sldId id="744" r:id="rId174"/>
    <p:sldId id="745" r:id="rId175"/>
    <p:sldId id="746" r:id="rId176"/>
    <p:sldId id="747" r:id="rId177"/>
    <p:sldId id="748" r:id="rId178"/>
    <p:sldId id="749" r:id="rId179"/>
    <p:sldId id="750" r:id="rId180"/>
    <p:sldId id="751" r:id="rId181"/>
    <p:sldId id="752" r:id="rId182"/>
    <p:sldId id="753" r:id="rId183"/>
    <p:sldId id="754" r:id="rId184"/>
    <p:sldId id="1424" r:id="rId185"/>
    <p:sldId id="1432" r:id="rId186"/>
    <p:sldId id="691" r:id="rId187"/>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omic Sans MS" panose="030F0702030302020204" pitchFamily="66"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omic Sans MS" panose="030F0702030302020204" pitchFamily="66"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omic Sans MS" panose="030F0702030302020204" pitchFamily="66"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omic Sans MS" panose="030F0702030302020204" pitchFamily="66"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6">
          <p15:clr>
            <a:srgbClr val="A4A3A4"/>
          </p15:clr>
        </p15:guide>
        <p15:guide id="2" pos="28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339900"/>
    <a:srgbClr val="0099CC"/>
    <a:srgbClr val="FF0000"/>
    <a:srgbClr val="336600"/>
    <a:srgbClr val="33CCFF"/>
    <a:srgbClr val="DDDDDD"/>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2331" autoAdjust="0"/>
  </p:normalViewPr>
  <p:slideViewPr>
    <p:cSldViewPr snapToGrid="0">
      <p:cViewPr varScale="1">
        <p:scale>
          <a:sx n="55" d="100"/>
          <a:sy n="55" d="100"/>
        </p:scale>
        <p:origin x="1600" y="32"/>
      </p:cViewPr>
      <p:guideLst>
        <p:guide orient="horz" pos="2166"/>
        <p:guide pos="2882"/>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slide" Target="slides/slide170.xml"/><Relationship Id="rId170" Type="http://schemas.openxmlformats.org/officeDocument/2006/relationships/slide" Target="slides/slide165.xml"/><Relationship Id="rId191" Type="http://schemas.openxmlformats.org/officeDocument/2006/relationships/theme" Target="theme/theme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181" Type="http://schemas.openxmlformats.org/officeDocument/2006/relationships/slide" Target="slides/slide176.xml"/><Relationship Id="rId186" Type="http://schemas.openxmlformats.org/officeDocument/2006/relationships/slide" Target="slides/slide18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slide" Target="slides/slide171.xml"/><Relationship Id="rId192"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openxmlformats.org/officeDocument/2006/relationships/slide" Target="slides/slide177.xml"/><Relationship Id="rId187" Type="http://schemas.openxmlformats.org/officeDocument/2006/relationships/slide" Target="slides/slide182.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172" Type="http://schemas.openxmlformats.org/officeDocument/2006/relationships/slide" Target="slides/slide167.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0"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24.wmf"/><Relationship Id="rId1" Type="http://schemas.openxmlformats.org/officeDocument/2006/relationships/image" Target="../media/image12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27.wmf"/><Relationship Id="rId1" Type="http://schemas.openxmlformats.org/officeDocument/2006/relationships/image" Target="../media/image12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29.wmf"/><Relationship Id="rId1" Type="http://schemas.openxmlformats.org/officeDocument/2006/relationships/image" Target="../media/image12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image" Target="../media/image130.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 Id="rId5" Type="http://schemas.openxmlformats.org/officeDocument/2006/relationships/image" Target="../media/image142.wmf"/><Relationship Id="rId4" Type="http://schemas.openxmlformats.org/officeDocument/2006/relationships/image" Target="../media/image141.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 Id="rId4" Type="http://schemas.openxmlformats.org/officeDocument/2006/relationships/image" Target="../media/image14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wmf"/><Relationship Id="rId6" Type="http://schemas.openxmlformats.org/officeDocument/2006/relationships/image" Target="../media/image152.wmf"/><Relationship Id="rId5" Type="http://schemas.openxmlformats.org/officeDocument/2006/relationships/image" Target="../media/image151.wmf"/><Relationship Id="rId4" Type="http://schemas.openxmlformats.org/officeDocument/2006/relationships/image" Target="../media/image150.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48.wmf"/><Relationship Id="rId1" Type="http://schemas.openxmlformats.org/officeDocument/2006/relationships/image" Target="../media/image147.wmf"/><Relationship Id="rId6" Type="http://schemas.openxmlformats.org/officeDocument/2006/relationships/image" Target="../media/image152.wmf"/><Relationship Id="rId5" Type="http://schemas.openxmlformats.org/officeDocument/2006/relationships/image" Target="../media/image154.wmf"/><Relationship Id="rId4" Type="http://schemas.openxmlformats.org/officeDocument/2006/relationships/image" Target="../media/image150.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image" Target="../media/image158.wmf"/><Relationship Id="rId1" Type="http://schemas.openxmlformats.org/officeDocument/2006/relationships/image" Target="../media/image157.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image" Target="../media/image157.wmf"/><Relationship Id="rId4" Type="http://schemas.openxmlformats.org/officeDocument/2006/relationships/image" Target="../media/image158.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62.wmf"/><Relationship Id="rId1" Type="http://schemas.openxmlformats.org/officeDocument/2006/relationships/image" Target="../media/image158.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5.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67.wmf"/><Relationship Id="rId1" Type="http://schemas.openxmlformats.org/officeDocument/2006/relationships/image" Target="../media/image170.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71.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71.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189.wmf"/><Relationship Id="rId13" Type="http://schemas.openxmlformats.org/officeDocument/2006/relationships/image" Target="../media/image194.wmf"/><Relationship Id="rId18" Type="http://schemas.openxmlformats.org/officeDocument/2006/relationships/image" Target="../media/image199.wmf"/><Relationship Id="rId3" Type="http://schemas.openxmlformats.org/officeDocument/2006/relationships/image" Target="../media/image184.emf"/><Relationship Id="rId21" Type="http://schemas.openxmlformats.org/officeDocument/2006/relationships/image" Target="../media/image202.wmf"/><Relationship Id="rId7" Type="http://schemas.openxmlformats.org/officeDocument/2006/relationships/image" Target="../media/image188.wmf"/><Relationship Id="rId12" Type="http://schemas.openxmlformats.org/officeDocument/2006/relationships/image" Target="../media/image193.wmf"/><Relationship Id="rId17" Type="http://schemas.openxmlformats.org/officeDocument/2006/relationships/image" Target="../media/image198.wmf"/><Relationship Id="rId2" Type="http://schemas.openxmlformats.org/officeDocument/2006/relationships/image" Target="../media/image183.wmf"/><Relationship Id="rId16" Type="http://schemas.openxmlformats.org/officeDocument/2006/relationships/image" Target="../media/image197.wmf"/><Relationship Id="rId20" Type="http://schemas.openxmlformats.org/officeDocument/2006/relationships/image" Target="../media/image201.wmf"/><Relationship Id="rId1" Type="http://schemas.openxmlformats.org/officeDocument/2006/relationships/image" Target="../media/image182.wmf"/><Relationship Id="rId6" Type="http://schemas.openxmlformats.org/officeDocument/2006/relationships/image" Target="../media/image187.emf"/><Relationship Id="rId11" Type="http://schemas.openxmlformats.org/officeDocument/2006/relationships/image" Target="../media/image192.wmf"/><Relationship Id="rId5" Type="http://schemas.openxmlformats.org/officeDocument/2006/relationships/image" Target="../media/image186.emf"/><Relationship Id="rId15" Type="http://schemas.openxmlformats.org/officeDocument/2006/relationships/image" Target="../media/image196.wmf"/><Relationship Id="rId10" Type="http://schemas.openxmlformats.org/officeDocument/2006/relationships/image" Target="../media/image191.emf"/><Relationship Id="rId19" Type="http://schemas.openxmlformats.org/officeDocument/2006/relationships/image" Target="../media/image200.wmf"/><Relationship Id="rId4" Type="http://schemas.openxmlformats.org/officeDocument/2006/relationships/image" Target="../media/image185.wmf"/><Relationship Id="rId9" Type="http://schemas.openxmlformats.org/officeDocument/2006/relationships/image" Target="../media/image190.wmf"/><Relationship Id="rId14" Type="http://schemas.openxmlformats.org/officeDocument/2006/relationships/image" Target="../media/image195.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83.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195.wmf"/><Relationship Id="rId3" Type="http://schemas.openxmlformats.org/officeDocument/2006/relationships/image" Target="../media/image189.wmf"/><Relationship Id="rId7" Type="http://schemas.openxmlformats.org/officeDocument/2006/relationships/image" Target="../media/image194.wmf"/><Relationship Id="rId2" Type="http://schemas.openxmlformats.org/officeDocument/2006/relationships/image" Target="../media/image186.emf"/><Relationship Id="rId1" Type="http://schemas.openxmlformats.org/officeDocument/2006/relationships/image" Target="../media/image188.wmf"/><Relationship Id="rId6" Type="http://schemas.openxmlformats.org/officeDocument/2006/relationships/image" Target="../media/image193.wmf"/><Relationship Id="rId11" Type="http://schemas.openxmlformats.org/officeDocument/2006/relationships/image" Target="../media/image202.wmf"/><Relationship Id="rId5" Type="http://schemas.openxmlformats.org/officeDocument/2006/relationships/image" Target="../media/image192.wmf"/><Relationship Id="rId10" Type="http://schemas.openxmlformats.org/officeDocument/2006/relationships/image" Target="../media/image201.wmf"/><Relationship Id="rId4" Type="http://schemas.openxmlformats.org/officeDocument/2006/relationships/image" Target="../media/image191.emf"/><Relationship Id="rId9" Type="http://schemas.openxmlformats.org/officeDocument/2006/relationships/image" Target="../media/image200.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208.wmf"/><Relationship Id="rId1" Type="http://schemas.openxmlformats.org/officeDocument/2006/relationships/image" Target="../media/image207.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10.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11.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212.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13.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214.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15.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image" Target="../media/image217.wmf"/><Relationship Id="rId1" Type="http://schemas.openxmlformats.org/officeDocument/2006/relationships/image" Target="../media/image216.wmf"/><Relationship Id="rId4" Type="http://schemas.openxmlformats.org/officeDocument/2006/relationships/image" Target="../media/image219.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223.wmf"/><Relationship Id="rId1" Type="http://schemas.openxmlformats.org/officeDocument/2006/relationships/image" Target="../media/image222.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226.wmf"/><Relationship Id="rId1" Type="http://schemas.openxmlformats.org/officeDocument/2006/relationships/image" Target="../media/image225.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229.wmf"/><Relationship Id="rId1" Type="http://schemas.openxmlformats.org/officeDocument/2006/relationships/image" Target="../media/image228.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30.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232.wmf"/><Relationship Id="rId1" Type="http://schemas.openxmlformats.org/officeDocument/2006/relationships/image" Target="../media/image23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38877AE-4400-43C5-96DC-91CA40E371AC}"/>
              </a:ext>
            </a:extLst>
          </p:cNvPr>
          <p:cNvSpPr>
            <a:spLocks noGrp="1" noChangeArrowheads="1"/>
          </p:cNvSpPr>
          <p:nvPr>
            <p:ph type="hdr" sz="quarter"/>
          </p:nvPr>
        </p:nvSpPr>
        <p:spPr bwMode="auto">
          <a:xfrm>
            <a:off x="0" y="0"/>
            <a:ext cx="3170238" cy="479425"/>
          </a:xfrm>
          <a:prstGeom prst="rect">
            <a:avLst/>
          </a:prstGeom>
          <a:noFill/>
          <a:ln w="9525">
            <a:noFill/>
            <a:miter lim="800000"/>
          </a:ln>
        </p:spPr>
        <p:txBody>
          <a:bodyPr vert="horz" wrap="square" lIns="96649" tIns="48325" rIns="96649" bIns="48325" numCol="1" anchor="t" anchorCtr="0" compatLnSpc="1"/>
          <a:lstStyle>
            <a:lvl1pPr defTabSz="966470" eaLnBrk="0" hangingPunct="0">
              <a:buFont typeface="Arial" panose="020B0604020202020204" pitchFamily="34" charset="0"/>
              <a:buNone/>
              <a:defRPr sz="1300">
                <a:latin typeface="Times New Roman" panose="02020603050405020304" pitchFamily="18" charset="0"/>
              </a:defRPr>
            </a:lvl1pPr>
          </a:lstStyle>
          <a:p>
            <a:pPr>
              <a:defRPr/>
            </a:pPr>
            <a:endParaRPr lang="zh-CN" altLang="en-US"/>
          </a:p>
        </p:txBody>
      </p:sp>
      <p:sp>
        <p:nvSpPr>
          <p:cNvPr id="8195" name="Rectangle 3">
            <a:extLst>
              <a:ext uri="{FF2B5EF4-FFF2-40B4-BE49-F238E27FC236}">
                <a16:creationId xmlns:a16="http://schemas.microsoft.com/office/drawing/2014/main" id="{D78E6D68-8D15-461C-B7EF-F44141CE46AF}"/>
              </a:ext>
            </a:extLst>
          </p:cNvPr>
          <p:cNvSpPr>
            <a:spLocks noGrp="1" noChangeArrowheads="1"/>
          </p:cNvSpPr>
          <p:nvPr>
            <p:ph type="dt" idx="1"/>
          </p:nvPr>
        </p:nvSpPr>
        <p:spPr bwMode="auto">
          <a:xfrm>
            <a:off x="4144963" y="0"/>
            <a:ext cx="3170237" cy="479425"/>
          </a:xfrm>
          <a:prstGeom prst="rect">
            <a:avLst/>
          </a:prstGeom>
          <a:noFill/>
          <a:ln w="9525">
            <a:noFill/>
            <a:miter lim="800000"/>
          </a:ln>
        </p:spPr>
        <p:txBody>
          <a:bodyPr vert="horz" wrap="square" lIns="96649" tIns="48325" rIns="96649" bIns="48325" numCol="1" anchor="t" anchorCtr="0" compatLnSpc="1"/>
          <a:lstStyle>
            <a:lvl1pPr algn="r" defTabSz="966470" eaLnBrk="0" hangingPunct="0">
              <a:buFont typeface="Arial" panose="020B0604020202020204" pitchFamily="34" charset="0"/>
              <a:buNone/>
              <a:defRPr sz="1300">
                <a:latin typeface="Times New Roman" panose="02020603050405020304" pitchFamily="18" charset="0"/>
              </a:defRPr>
            </a:lvl1pPr>
          </a:lstStyle>
          <a:p>
            <a:pPr>
              <a:defRPr/>
            </a:pPr>
            <a:endParaRPr lang="zh-CN" altLang="en-US"/>
          </a:p>
        </p:txBody>
      </p:sp>
      <p:sp>
        <p:nvSpPr>
          <p:cNvPr id="31748" name="Rectangle 4">
            <a:extLst>
              <a:ext uri="{FF2B5EF4-FFF2-40B4-BE49-F238E27FC236}">
                <a16:creationId xmlns:a16="http://schemas.microsoft.com/office/drawing/2014/main" id="{064F7D98-DF1A-4635-8AB6-E8023E79573A}"/>
              </a:ext>
            </a:extLst>
          </p:cNvPr>
          <p:cNvSpPr>
            <a:spLocks noGrp="1" noRot="1" noChangeAspect="1" noChangeArrowheads="1"/>
          </p:cNvSpPr>
          <p:nvPr>
            <p:ph type="sldImg" idx="4294967295"/>
          </p:nvPr>
        </p:nvSpPr>
        <p:spPr bwMode="auto">
          <a:xfrm>
            <a:off x="1258888" y="720725"/>
            <a:ext cx="48006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8197" name="Rectangle 5">
            <a:extLst>
              <a:ext uri="{FF2B5EF4-FFF2-40B4-BE49-F238E27FC236}">
                <a16:creationId xmlns:a16="http://schemas.microsoft.com/office/drawing/2014/main" id="{0EA3ECCB-EB6D-42A9-A665-4DB154B4AD7F}"/>
              </a:ext>
            </a:extLst>
          </p:cNvPr>
          <p:cNvSpPr>
            <a:spLocks noGrp="1" noChangeArrowheads="1"/>
          </p:cNvSpPr>
          <p:nvPr>
            <p:ph type="body" sz="quarter" idx="3"/>
          </p:nvPr>
        </p:nvSpPr>
        <p:spPr bwMode="auto">
          <a:xfrm>
            <a:off x="974725" y="4560888"/>
            <a:ext cx="5365750" cy="4319587"/>
          </a:xfrm>
          <a:prstGeom prst="rect">
            <a:avLst/>
          </a:prstGeom>
          <a:noFill/>
          <a:ln w="9525" cmpd="sng">
            <a:noFill/>
            <a:miter lim="800000"/>
          </a:ln>
        </p:spPr>
        <p:txBody>
          <a:bodyPr vert="horz" wrap="square" lIns="96649" tIns="48325" rIns="96649" bIns="48325" numCol="1" anchor="ctr"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a:extLst>
              <a:ext uri="{FF2B5EF4-FFF2-40B4-BE49-F238E27FC236}">
                <a16:creationId xmlns:a16="http://schemas.microsoft.com/office/drawing/2014/main" id="{619662AC-71C8-4913-A5B6-0FACD64E25DC}"/>
              </a:ext>
            </a:extLst>
          </p:cNvPr>
          <p:cNvSpPr>
            <a:spLocks noGrp="1" noChangeArrowheads="1"/>
          </p:cNvSpPr>
          <p:nvPr>
            <p:ph type="ftr" sz="quarter" idx="4"/>
          </p:nvPr>
        </p:nvSpPr>
        <p:spPr bwMode="auto">
          <a:xfrm>
            <a:off x="0" y="9121775"/>
            <a:ext cx="3170238" cy="479425"/>
          </a:xfrm>
          <a:prstGeom prst="rect">
            <a:avLst/>
          </a:prstGeom>
          <a:noFill/>
          <a:ln w="9525">
            <a:noFill/>
            <a:miter lim="800000"/>
          </a:ln>
        </p:spPr>
        <p:txBody>
          <a:bodyPr vert="horz" wrap="square" lIns="96649" tIns="48325" rIns="96649" bIns="48325" numCol="1" anchor="b" anchorCtr="0" compatLnSpc="1"/>
          <a:lstStyle>
            <a:lvl1pPr defTabSz="966470" eaLnBrk="0" hangingPunct="0">
              <a:buFont typeface="Arial" panose="020B0604020202020204" pitchFamily="34" charset="0"/>
              <a:buNone/>
              <a:defRPr sz="1300">
                <a:latin typeface="Times New Roman" panose="02020603050405020304" pitchFamily="18" charset="0"/>
              </a:defRPr>
            </a:lvl1pPr>
          </a:lstStyle>
          <a:p>
            <a:pPr>
              <a:defRPr/>
            </a:pPr>
            <a:endParaRPr lang="zh-CN" altLang="en-US"/>
          </a:p>
        </p:txBody>
      </p:sp>
      <p:sp>
        <p:nvSpPr>
          <p:cNvPr id="8199" name="Rectangle 7">
            <a:extLst>
              <a:ext uri="{FF2B5EF4-FFF2-40B4-BE49-F238E27FC236}">
                <a16:creationId xmlns:a16="http://schemas.microsoft.com/office/drawing/2014/main" id="{2681A486-093D-4423-AE8D-F314177E0AF9}"/>
              </a:ext>
            </a:extLst>
          </p:cNvPr>
          <p:cNvSpPr>
            <a:spLocks noGrp="1" noChangeArrowheads="1"/>
          </p:cNvSpPr>
          <p:nvPr>
            <p:ph type="sldNum" sz="quarter" idx="5"/>
          </p:nvPr>
        </p:nvSpPr>
        <p:spPr bwMode="auto">
          <a:xfrm>
            <a:off x="4144963" y="9121775"/>
            <a:ext cx="3170237" cy="479425"/>
          </a:xfrm>
          <a:prstGeom prst="rect">
            <a:avLst/>
          </a:prstGeom>
          <a:noFill/>
          <a:ln w="9525">
            <a:noFill/>
            <a:miter lim="800000"/>
          </a:ln>
        </p:spPr>
        <p:txBody>
          <a:bodyPr vert="horz" wrap="square" lIns="96649" tIns="48325" rIns="96649" bIns="48325" numCol="1" anchor="b" anchorCtr="0" compatLnSpc="1"/>
          <a:lstStyle>
            <a:lvl1pPr algn="r" defTabSz="967105" eaLnBrk="1" hangingPunct="1">
              <a:buFont typeface="Arial" panose="020B0604020202020204" pitchFamily="34" charset="0"/>
              <a:buNone/>
              <a:defRPr sz="1300" noProof="1">
                <a:latin typeface="Times New Roman" panose="02020603050405020304" pitchFamily="18" charset="0"/>
                <a:cs typeface="+mn-ea"/>
              </a:defRPr>
            </a:lvl1pPr>
          </a:lstStyle>
          <a:p>
            <a:pPr>
              <a:defRPr/>
            </a:pPr>
            <a:fld id="{16E7CDEA-A457-4714-8051-5446E33B9C4D}" type="slidenum">
              <a:rPr lang="zh-CN" altLang="en-US"/>
              <a:pPr>
                <a:defRPr/>
              </a:pPr>
              <a:t>‹#›</a:t>
            </a:fld>
            <a:endParaRPr lang="zh-CN" altLang="en-US">
              <a:cs typeface="+mn-cs"/>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5</a:t>
            </a:fld>
            <a:endParaRPr lang="zh-CN" altLang="en-US">
              <a:cs typeface="+mn-cs"/>
            </a:endParaRPr>
          </a:p>
        </p:txBody>
      </p:sp>
    </p:spTree>
    <p:extLst>
      <p:ext uri="{BB962C8B-B14F-4D97-AF65-F5344CB8AC3E}">
        <p14:creationId xmlns:p14="http://schemas.microsoft.com/office/powerpoint/2010/main" val="452365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组装过程中，成像面与透镜面不平行</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18</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925503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径向畸变都是随着与中心之间的距离增加而增加，因此可以用一个多项式函数来描述</a:t>
            </a:r>
            <a:r>
              <a:rPr lang="en-US" altLang="zh-CN" dirty="0"/>
              <a:t>(</a:t>
            </a:r>
            <a:r>
              <a:rPr lang="zh-CN" altLang="en-US" dirty="0"/>
              <a:t>拟合</a:t>
            </a:r>
            <a:r>
              <a:rPr lang="en-US" altLang="zh-CN" dirty="0"/>
              <a:t>)</a:t>
            </a:r>
            <a:r>
              <a:rPr lang="zh-CN" altLang="en-US" dirty="0"/>
              <a:t>畸变前后的变化，通过一个与距中心距离有关的二次及高次多项式函数来纠正，对于畸变较小的区域主要是</a:t>
            </a:r>
            <a:r>
              <a:rPr lang="en-US" altLang="zh-CN" dirty="0"/>
              <a:t>K1</a:t>
            </a:r>
            <a:r>
              <a:rPr lang="zh-CN" altLang="en-US" dirty="0"/>
              <a:t>起作用，较大区域主要是</a:t>
            </a:r>
            <a:r>
              <a:rPr lang="en-US" altLang="zh-CN" dirty="0"/>
              <a:t>K2</a:t>
            </a:r>
            <a:r>
              <a:rPr lang="zh-CN" altLang="en-US" dirty="0"/>
              <a:t>起作用</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19</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86603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20</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862726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DD864A14-38ED-4BE8-A8D0-A606CBDDBF09}"/>
              </a:ext>
            </a:extLst>
          </p:cNvPr>
          <p:cNvSpPr>
            <a:spLocks noGrp="1" noRot="1" noChangeAspect="1" noChangeArrowheads="1" noTextEdit="1"/>
          </p:cNvSpPr>
          <p:nvPr>
            <p:ph type="sldImg" idx="4294967295"/>
          </p:nvPr>
        </p:nvSpPr>
        <p:spPr/>
      </p:sp>
      <p:sp>
        <p:nvSpPr>
          <p:cNvPr id="48131" name="备注占位符 2">
            <a:extLst>
              <a:ext uri="{FF2B5EF4-FFF2-40B4-BE49-F238E27FC236}">
                <a16:creationId xmlns:a16="http://schemas.microsoft.com/office/drawing/2014/main" id="{C0084F34-80BC-4A66-BBD3-770E800263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en-US" altLang="zh-CN"/>
              <a:t>4:4:4 </a:t>
            </a:r>
            <a:r>
              <a:rPr lang="zh-CN" altLang="en-US"/>
              <a:t>表示色度频道没有下采样。</a:t>
            </a:r>
          </a:p>
          <a:p>
            <a:r>
              <a:rPr lang="zh-CN" altLang="en-US"/>
              <a:t> </a:t>
            </a:r>
            <a:r>
              <a:rPr lang="en-US" altLang="zh-CN"/>
              <a:t>4:2:2 </a:t>
            </a:r>
            <a:r>
              <a:rPr lang="zh-CN" altLang="en-US"/>
              <a:t>表示</a:t>
            </a:r>
            <a:r>
              <a:rPr lang="en-US" altLang="zh-CN"/>
              <a:t>2:1 </a:t>
            </a:r>
            <a:r>
              <a:rPr lang="zh-CN" altLang="en-US"/>
              <a:t>的水平下采样，没有垂直下采样。对于每两个</a:t>
            </a:r>
            <a:r>
              <a:rPr lang="en-US" altLang="zh-CN"/>
              <a:t>U</a:t>
            </a:r>
            <a:r>
              <a:rPr lang="zh-CN" altLang="en-US"/>
              <a:t>样例或</a:t>
            </a:r>
            <a:r>
              <a:rPr lang="en-US" altLang="zh-CN"/>
              <a:t>V </a:t>
            </a:r>
            <a:r>
              <a:rPr lang="zh-CN" altLang="en-US"/>
              <a:t>样例，每个扫描行都包含四个</a:t>
            </a:r>
            <a:r>
              <a:rPr lang="en-US" altLang="zh-CN"/>
              <a:t>Y</a:t>
            </a:r>
            <a:r>
              <a:rPr lang="zh-CN" altLang="en-US"/>
              <a:t>样例。</a:t>
            </a:r>
          </a:p>
          <a:p>
            <a:r>
              <a:rPr lang="zh-CN" altLang="en-US"/>
              <a:t>  </a:t>
            </a:r>
            <a:r>
              <a:rPr lang="en-US" altLang="zh-CN"/>
              <a:t>4:2:0 </a:t>
            </a:r>
            <a:r>
              <a:rPr lang="zh-CN" altLang="en-US"/>
              <a:t>表示 </a:t>
            </a:r>
            <a:r>
              <a:rPr lang="en-US" altLang="zh-CN"/>
              <a:t>2:1</a:t>
            </a:r>
            <a:r>
              <a:rPr lang="zh-CN" altLang="en-US"/>
              <a:t>的水平下采样，</a:t>
            </a:r>
            <a:r>
              <a:rPr lang="en-US" altLang="zh-CN"/>
              <a:t>2:1 </a:t>
            </a:r>
            <a:r>
              <a:rPr lang="zh-CN" altLang="en-US"/>
              <a:t>的垂直下采样。</a:t>
            </a:r>
          </a:p>
          <a:p>
            <a:endParaRPr lang="zh-CN" altLang="en-US"/>
          </a:p>
        </p:txBody>
      </p:sp>
      <p:sp>
        <p:nvSpPr>
          <p:cNvPr id="45059" name="灯片编号占位符 3">
            <a:extLst>
              <a:ext uri="{FF2B5EF4-FFF2-40B4-BE49-F238E27FC236}">
                <a16:creationId xmlns:a16="http://schemas.microsoft.com/office/drawing/2014/main" id="{D5F26E22-74C6-4665-9D2F-5633B1FDC16E}"/>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27E015CF-1FB7-4A4B-A9AC-3BDE4DCF856C}" type="slidenum">
              <a:rPr altLang="en-US" sz="1300" dirty="0" smtClean="0">
                <a:latin typeface="Times New Roman" panose="02020603050405020304" pitchFamily="18" charset="0"/>
                <a:ea typeface="宋体" panose="02010600030101010101" pitchFamily="2" charset="-122"/>
              </a:rPr>
              <a:pPr>
                <a:defRPr/>
              </a:pPr>
              <a:t>29</a:t>
            </a:fld>
            <a:endParaRPr lang="zh-CN" altLang="en-US" sz="13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B7166D9A-227D-4C9B-9EA8-63E852AABFBC}"/>
              </a:ext>
            </a:extLst>
          </p:cNvPr>
          <p:cNvSpPr>
            <a:spLocks noGrp="1" noRot="1" noChangeAspect="1" noChangeArrowheads="1" noTextEdit="1"/>
          </p:cNvSpPr>
          <p:nvPr>
            <p:ph type="sldImg" idx="4294967295"/>
          </p:nvPr>
        </p:nvSpPr>
        <p:spPr/>
      </p:sp>
      <p:sp>
        <p:nvSpPr>
          <p:cNvPr id="50179" name="备注占位符 2">
            <a:extLst>
              <a:ext uri="{FF2B5EF4-FFF2-40B4-BE49-F238E27FC236}">
                <a16:creationId xmlns:a16="http://schemas.microsoft.com/office/drawing/2014/main" id="{A5B4D45C-9D95-46DA-BED9-5834C3DBA6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en-US" altLang="zh-CN"/>
              <a:t>4:4:4 </a:t>
            </a:r>
            <a:r>
              <a:rPr lang="zh-CN" altLang="en-US"/>
              <a:t>表示色度频道没有下采样。</a:t>
            </a:r>
          </a:p>
          <a:p>
            <a:r>
              <a:rPr lang="zh-CN" altLang="en-US"/>
              <a:t> </a:t>
            </a:r>
            <a:r>
              <a:rPr lang="en-US" altLang="zh-CN"/>
              <a:t>4:2:2 </a:t>
            </a:r>
            <a:r>
              <a:rPr lang="zh-CN" altLang="en-US"/>
              <a:t>表示</a:t>
            </a:r>
            <a:r>
              <a:rPr lang="en-US" altLang="zh-CN"/>
              <a:t>2:1 </a:t>
            </a:r>
            <a:r>
              <a:rPr lang="zh-CN" altLang="en-US"/>
              <a:t>的水平下采样，没有垂直下采样。对于每两个</a:t>
            </a:r>
            <a:r>
              <a:rPr lang="en-US" altLang="zh-CN"/>
              <a:t>U</a:t>
            </a:r>
            <a:r>
              <a:rPr lang="zh-CN" altLang="en-US"/>
              <a:t>样例或</a:t>
            </a:r>
            <a:r>
              <a:rPr lang="en-US" altLang="zh-CN"/>
              <a:t>V </a:t>
            </a:r>
            <a:r>
              <a:rPr lang="zh-CN" altLang="en-US"/>
              <a:t>样例，每个扫描行都包含四个</a:t>
            </a:r>
            <a:r>
              <a:rPr lang="en-US" altLang="zh-CN"/>
              <a:t>Y</a:t>
            </a:r>
            <a:r>
              <a:rPr lang="zh-CN" altLang="en-US"/>
              <a:t>样例。</a:t>
            </a:r>
          </a:p>
          <a:p>
            <a:r>
              <a:rPr lang="zh-CN" altLang="en-US"/>
              <a:t>  </a:t>
            </a:r>
            <a:r>
              <a:rPr lang="en-US" altLang="zh-CN"/>
              <a:t>4:2:0 </a:t>
            </a:r>
            <a:r>
              <a:rPr lang="zh-CN" altLang="en-US"/>
              <a:t>表示 </a:t>
            </a:r>
            <a:r>
              <a:rPr lang="en-US" altLang="zh-CN"/>
              <a:t>2:1</a:t>
            </a:r>
            <a:r>
              <a:rPr lang="zh-CN" altLang="en-US"/>
              <a:t>的水平下采样，</a:t>
            </a:r>
            <a:r>
              <a:rPr lang="en-US" altLang="zh-CN"/>
              <a:t>2:1 </a:t>
            </a:r>
            <a:r>
              <a:rPr lang="zh-CN" altLang="en-US"/>
              <a:t>的垂直下采样。</a:t>
            </a:r>
          </a:p>
          <a:p>
            <a:endParaRPr lang="zh-CN" altLang="en-US"/>
          </a:p>
        </p:txBody>
      </p:sp>
      <p:sp>
        <p:nvSpPr>
          <p:cNvPr id="47107" name="灯片编号占位符 3">
            <a:extLst>
              <a:ext uri="{FF2B5EF4-FFF2-40B4-BE49-F238E27FC236}">
                <a16:creationId xmlns:a16="http://schemas.microsoft.com/office/drawing/2014/main" id="{FA23E28C-CC51-4E24-A752-1FA899C78CDE}"/>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209145DA-1E40-4C79-917C-33DBF6F929A5}" type="slidenum">
              <a:rPr altLang="en-US" sz="1300" dirty="0" smtClean="0">
                <a:latin typeface="Times New Roman" panose="02020603050405020304" pitchFamily="18" charset="0"/>
                <a:ea typeface="宋体" panose="02010600030101010101" pitchFamily="2" charset="-122"/>
              </a:rPr>
              <a:pPr>
                <a:defRPr/>
              </a:pPr>
              <a:t>30</a:t>
            </a:fld>
            <a:endParaRPr lang="zh-CN" altLang="en-US" sz="13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看到一副图像，你能获取哪些信息？</a:t>
            </a:r>
            <a:endParaRPr lang="en-US" altLang="zh-CN" dirty="0"/>
          </a:p>
          <a:p>
            <a:r>
              <a:rPr lang="zh-CN" altLang="en-US" dirty="0"/>
              <a:t>知识关联，是指触景生情类的，能够想到这个物品关联的其它要素，如情绪，天气，人物活动</a:t>
            </a:r>
            <a:r>
              <a:rPr lang="en-US" altLang="zh-CN" dirty="0"/>
              <a:t>….</a:t>
            </a:r>
            <a:r>
              <a:rPr lang="zh-CN" altLang="en-US" dirty="0"/>
              <a:t>，比如机器人写诗</a:t>
            </a:r>
            <a:endParaRPr lang="en-US" altLang="zh-CN" dirty="0"/>
          </a:p>
          <a:p>
            <a:r>
              <a:rPr lang="zh-CN" altLang="en-US" dirty="0"/>
              <a:t>行为主义的对象学习，以</a:t>
            </a:r>
            <a:r>
              <a:rPr lang="en-US" altLang="zh-CN" dirty="0"/>
              <a:t>UCLA </a:t>
            </a:r>
            <a:r>
              <a:rPr lang="zh-CN" altLang="en-US" dirty="0"/>
              <a:t>朱松纯老师团队为代表，机器人从 这个物品对我有什么用的角度，去拿，敲，坐</a:t>
            </a:r>
            <a:r>
              <a:rPr lang="en-US" altLang="zh-CN" dirty="0"/>
              <a:t>….</a:t>
            </a:r>
            <a:r>
              <a:rPr lang="zh-CN" altLang="en-US" dirty="0"/>
              <a:t>，就像猩猩，人类初始一个物品一样，会去尝试、揣摩</a:t>
            </a:r>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38</a:t>
            </a:fld>
            <a:endParaRPr lang="zh-CN" altLang="en-US">
              <a:cs typeface="+mn-cs"/>
            </a:endParaRPr>
          </a:p>
        </p:txBody>
      </p:sp>
    </p:spTree>
    <p:extLst>
      <p:ext uri="{BB962C8B-B14F-4D97-AF65-F5344CB8AC3E}">
        <p14:creationId xmlns:p14="http://schemas.microsoft.com/office/powerpoint/2010/main" val="43190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78065A09-49B0-4942-BB3A-AAB47D40FB49}"/>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69C2697F-A2E9-496C-A0C8-DAB44616A5E6}" type="slidenum">
              <a:rPr lang="en-US" altLang="zh-CN" sz="1300" dirty="0" smtClean="0">
                <a:latin typeface="Times New Roman" panose="02020603050405020304" pitchFamily="18" charset="0"/>
                <a:ea typeface="宋体" panose="02010600030101010101" pitchFamily="2" charset="-122"/>
              </a:rPr>
              <a:pPr>
                <a:defRPr/>
              </a:pPr>
              <a:t>46</a:t>
            </a:fld>
            <a:endParaRPr lang="en-US" altLang="zh-CN" sz="1300">
              <a:latin typeface="Times New Roman" panose="02020603050405020304" pitchFamily="18" charset="0"/>
              <a:ea typeface="宋体" panose="02010600030101010101" pitchFamily="2" charset="-122"/>
            </a:endParaRPr>
          </a:p>
        </p:txBody>
      </p:sp>
      <p:sp>
        <p:nvSpPr>
          <p:cNvPr id="96259" name="Rectangle 2">
            <a:extLst>
              <a:ext uri="{FF2B5EF4-FFF2-40B4-BE49-F238E27FC236}">
                <a16:creationId xmlns:a16="http://schemas.microsoft.com/office/drawing/2014/main" id="{2BB225EA-77AB-461A-87A7-B8743C60069C}"/>
              </a:ext>
            </a:extLst>
          </p:cNvPr>
          <p:cNvSpPr>
            <a:spLocks noGrp="1" noRot="1" noChangeAspect="1" noChangeArrowheads="1" noTextEdit="1"/>
          </p:cNvSpPr>
          <p:nvPr>
            <p:ph type="sldImg" idx="4294967295"/>
          </p:nvPr>
        </p:nvSpPr>
        <p:spPr/>
      </p:sp>
      <p:sp>
        <p:nvSpPr>
          <p:cNvPr id="96260" name="Rectangle 3">
            <a:extLst>
              <a:ext uri="{FF2B5EF4-FFF2-40B4-BE49-F238E27FC236}">
                <a16:creationId xmlns:a16="http://schemas.microsoft.com/office/drawing/2014/main" id="{9C650E90-35CC-425A-B7B1-94FF16A5FD25}"/>
              </a:ext>
            </a:extLst>
          </p:cNvPr>
          <p:cNvSpPr>
            <a:spLocks noGrp="1" noChangeArrowheads="1"/>
          </p:cNvSpPr>
          <p:nvPr>
            <p:ph type="body" idx="4294967295"/>
          </p:nvPr>
        </p:nvSpPr>
        <p:spPr/>
        <p:txBody>
          <a:bodyPr>
            <a:prstTxWarp prst="textNoShape">
              <a:avLst/>
            </a:prstTxWarp>
          </a:bodyPr>
          <a:lstStyle/>
          <a:p>
            <a:endParaRPr lang="en-GB"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B3A0C36C-99DE-4F71-9DD8-59016ADFFDAE}"/>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4DE0F77-ACB9-4244-8C33-B2B8637DD997}" type="slidenum">
              <a:rPr lang="en-US" altLang="zh-CN" sz="1300" dirty="0" smtClean="0">
                <a:latin typeface="Times New Roman" panose="02020603050405020304" pitchFamily="18" charset="0"/>
                <a:ea typeface="宋体" panose="02010600030101010101" pitchFamily="2" charset="-122"/>
              </a:rPr>
              <a:pPr>
                <a:defRPr/>
              </a:pPr>
              <a:t>47</a:t>
            </a:fld>
            <a:endParaRPr lang="en-US" altLang="zh-CN" sz="1300">
              <a:latin typeface="Times New Roman" panose="02020603050405020304" pitchFamily="18" charset="0"/>
              <a:ea typeface="宋体" panose="02010600030101010101" pitchFamily="2" charset="-122"/>
            </a:endParaRPr>
          </a:p>
        </p:txBody>
      </p:sp>
      <p:sp>
        <p:nvSpPr>
          <p:cNvPr id="98307" name="Rectangle 2">
            <a:extLst>
              <a:ext uri="{FF2B5EF4-FFF2-40B4-BE49-F238E27FC236}">
                <a16:creationId xmlns:a16="http://schemas.microsoft.com/office/drawing/2014/main" id="{C178A5F0-441E-450D-AC2C-7ECCB18DE947}"/>
              </a:ext>
            </a:extLst>
          </p:cNvPr>
          <p:cNvSpPr>
            <a:spLocks noGrp="1" noRot="1" noChangeAspect="1" noChangeArrowheads="1" noTextEdit="1"/>
          </p:cNvSpPr>
          <p:nvPr>
            <p:ph type="sldImg" idx="4294967295"/>
          </p:nvPr>
        </p:nvSpPr>
        <p:spPr/>
      </p:sp>
      <p:sp>
        <p:nvSpPr>
          <p:cNvPr id="98308" name="Rectangle 3">
            <a:extLst>
              <a:ext uri="{FF2B5EF4-FFF2-40B4-BE49-F238E27FC236}">
                <a16:creationId xmlns:a16="http://schemas.microsoft.com/office/drawing/2014/main" id="{C6EFFD47-6840-4148-9E66-9CD581437207}"/>
              </a:ext>
            </a:extLst>
          </p:cNvPr>
          <p:cNvSpPr>
            <a:spLocks noGrp="1" noChangeArrowheads="1"/>
          </p:cNvSpPr>
          <p:nvPr>
            <p:ph type="body" idx="4294967295"/>
          </p:nvPr>
        </p:nvSpPr>
        <p:spPr/>
        <p:txBody>
          <a:bodyPr>
            <a:prstTxWarp prst="textNoShape">
              <a:avLst/>
            </a:prstTxWarp>
          </a:bodyPr>
          <a:lstStyle/>
          <a:p>
            <a:endParaRPr lang="en-GB"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F7278F1A-3CAA-49AC-BF21-5B7B32815406}"/>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8DB1817A-45E1-43DF-B1CE-6E46588323C2}" type="slidenum">
              <a:rPr lang="en-US" altLang="zh-CN" sz="1300" dirty="0" smtClean="0">
                <a:latin typeface="Times New Roman" panose="02020603050405020304" pitchFamily="18" charset="0"/>
                <a:ea typeface="宋体" panose="02010600030101010101" pitchFamily="2" charset="-122"/>
              </a:rPr>
              <a:pPr>
                <a:defRPr/>
              </a:pPr>
              <a:t>48</a:t>
            </a:fld>
            <a:endParaRPr lang="en-US" altLang="zh-CN" sz="1300">
              <a:latin typeface="Times New Roman" panose="02020603050405020304" pitchFamily="18" charset="0"/>
              <a:ea typeface="宋体" panose="02010600030101010101" pitchFamily="2" charset="-122"/>
            </a:endParaRPr>
          </a:p>
        </p:txBody>
      </p:sp>
      <p:sp>
        <p:nvSpPr>
          <p:cNvPr id="100355" name="Rectangle 2">
            <a:extLst>
              <a:ext uri="{FF2B5EF4-FFF2-40B4-BE49-F238E27FC236}">
                <a16:creationId xmlns:a16="http://schemas.microsoft.com/office/drawing/2014/main" id="{A0DC21FD-665C-4F77-A04A-B7E8B8EB7694}"/>
              </a:ext>
            </a:extLst>
          </p:cNvPr>
          <p:cNvSpPr>
            <a:spLocks noGrp="1" noRot="1" noChangeAspect="1" noChangeArrowheads="1" noTextEdit="1"/>
          </p:cNvSpPr>
          <p:nvPr>
            <p:ph type="sldImg" idx="4294967295"/>
          </p:nvPr>
        </p:nvSpPr>
        <p:spPr/>
      </p:sp>
      <p:sp>
        <p:nvSpPr>
          <p:cNvPr id="100356" name="Rectangle 3">
            <a:extLst>
              <a:ext uri="{FF2B5EF4-FFF2-40B4-BE49-F238E27FC236}">
                <a16:creationId xmlns:a16="http://schemas.microsoft.com/office/drawing/2014/main" id="{20675B74-5661-4884-B77C-8494C4581813}"/>
              </a:ext>
            </a:extLst>
          </p:cNvPr>
          <p:cNvSpPr>
            <a:spLocks noGrp="1" noChangeArrowheads="1"/>
          </p:cNvSpPr>
          <p:nvPr>
            <p:ph type="body" idx="4294967295"/>
          </p:nvPr>
        </p:nvSpPr>
        <p:spPr/>
        <p:txBody>
          <a:bodyPr>
            <a:prstTxWarp prst="textNoShape">
              <a:avLst/>
            </a:prstTxWarp>
          </a:bodyPr>
          <a:lstStyle/>
          <a:p>
            <a:endParaRPr lang="en-GB"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C6637BB7-0ACB-4623-8786-19A5C9C3E3BA}"/>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C2ECFE8B-4C30-4446-BAE6-3DFEE326A8FC}" type="slidenum">
              <a:rPr lang="en-US" altLang="zh-CN" sz="1300" dirty="0" smtClean="0">
                <a:latin typeface="Times New Roman" panose="02020603050405020304" pitchFamily="18" charset="0"/>
                <a:ea typeface="宋体" panose="02010600030101010101" pitchFamily="2" charset="-122"/>
              </a:rPr>
              <a:pPr>
                <a:defRPr/>
              </a:pPr>
              <a:t>49</a:t>
            </a:fld>
            <a:endParaRPr lang="en-US" altLang="zh-CN" sz="1300">
              <a:latin typeface="Times New Roman" panose="02020603050405020304" pitchFamily="18" charset="0"/>
              <a:ea typeface="宋体" panose="02010600030101010101" pitchFamily="2" charset="-122"/>
            </a:endParaRPr>
          </a:p>
        </p:txBody>
      </p:sp>
      <p:sp>
        <p:nvSpPr>
          <p:cNvPr id="102403" name="Rectangle 2">
            <a:extLst>
              <a:ext uri="{FF2B5EF4-FFF2-40B4-BE49-F238E27FC236}">
                <a16:creationId xmlns:a16="http://schemas.microsoft.com/office/drawing/2014/main" id="{9A637E53-5267-43E9-85FB-D800E24AB216}"/>
              </a:ext>
            </a:extLst>
          </p:cNvPr>
          <p:cNvSpPr>
            <a:spLocks noGrp="1" noRot="1" noChangeAspect="1" noChangeArrowheads="1" noTextEdit="1"/>
          </p:cNvSpPr>
          <p:nvPr>
            <p:ph type="sldImg" idx="4294967295"/>
          </p:nvPr>
        </p:nvSpPr>
        <p:spPr/>
      </p:sp>
      <p:sp>
        <p:nvSpPr>
          <p:cNvPr id="102404" name="Rectangle 3">
            <a:extLst>
              <a:ext uri="{FF2B5EF4-FFF2-40B4-BE49-F238E27FC236}">
                <a16:creationId xmlns:a16="http://schemas.microsoft.com/office/drawing/2014/main" id="{6D044665-92B4-4C94-B28A-4973EBA751C3}"/>
              </a:ext>
            </a:extLst>
          </p:cNvPr>
          <p:cNvSpPr>
            <a:spLocks noGrp="1" noChangeArrowheads="1"/>
          </p:cNvSpPr>
          <p:nvPr>
            <p:ph type="body" idx="4294967295"/>
          </p:nvPr>
        </p:nvSpPr>
        <p:spPr/>
        <p:txBody>
          <a:bodyPr>
            <a:prstTxWarp prst="textNoShape">
              <a:avLst/>
            </a:prstTxWarp>
          </a:bodyPr>
          <a:lstStyle/>
          <a:p>
            <a:endParaRPr lang="en-GB"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8</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42084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4207DAFD-6AA1-4370-B7E1-96938BB534B6}"/>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558D2B1F-2112-4C17-BB24-80766DF79C1F}" type="slidenum">
              <a:rPr lang="en-US" altLang="zh-CN" sz="1300" dirty="0" smtClean="0">
                <a:latin typeface="Times New Roman" panose="02020603050405020304" pitchFamily="18" charset="0"/>
                <a:ea typeface="宋体" panose="02010600030101010101" pitchFamily="2" charset="-122"/>
              </a:rPr>
              <a:pPr>
                <a:defRPr/>
              </a:pPr>
              <a:t>50</a:t>
            </a:fld>
            <a:endParaRPr lang="en-US" altLang="zh-CN" sz="1300">
              <a:latin typeface="Times New Roman" panose="02020603050405020304" pitchFamily="18" charset="0"/>
              <a:ea typeface="宋体" panose="02010600030101010101" pitchFamily="2" charset="-122"/>
            </a:endParaRPr>
          </a:p>
        </p:txBody>
      </p:sp>
      <p:sp>
        <p:nvSpPr>
          <p:cNvPr id="104451" name="Rectangle 2">
            <a:extLst>
              <a:ext uri="{FF2B5EF4-FFF2-40B4-BE49-F238E27FC236}">
                <a16:creationId xmlns:a16="http://schemas.microsoft.com/office/drawing/2014/main" id="{7E29727A-E188-467E-8AC6-66FEFF488561}"/>
              </a:ext>
            </a:extLst>
          </p:cNvPr>
          <p:cNvSpPr>
            <a:spLocks noGrp="1" noRot="1" noChangeAspect="1" noChangeArrowheads="1" noTextEdit="1"/>
          </p:cNvSpPr>
          <p:nvPr>
            <p:ph type="sldImg" idx="4294967295"/>
          </p:nvPr>
        </p:nvSpPr>
        <p:spPr/>
      </p:sp>
      <p:sp>
        <p:nvSpPr>
          <p:cNvPr id="104452" name="Rectangle 3">
            <a:extLst>
              <a:ext uri="{FF2B5EF4-FFF2-40B4-BE49-F238E27FC236}">
                <a16:creationId xmlns:a16="http://schemas.microsoft.com/office/drawing/2014/main" id="{FDC458EA-08B4-4DD4-8E96-6177C2CC8C52}"/>
              </a:ext>
            </a:extLst>
          </p:cNvPr>
          <p:cNvSpPr>
            <a:spLocks noGrp="1" noChangeArrowheads="1"/>
          </p:cNvSpPr>
          <p:nvPr>
            <p:ph type="body" idx="4294967295"/>
          </p:nvPr>
        </p:nvSpPr>
        <p:spPr/>
        <p:txBody>
          <a:bodyPr>
            <a:prstTxWarp prst="textNoShape">
              <a:avLst/>
            </a:prstTxWarp>
          </a:bodyPr>
          <a:lstStyle/>
          <a:p>
            <a:endParaRPr lang="en-GB"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6F8C7487-8F7F-42D6-A8BC-48272AEAD281}"/>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6FCC9A91-ADAB-4A5D-9FDC-20527E0AA439}" type="slidenum">
              <a:rPr lang="en-US" altLang="zh-CN" sz="1300" dirty="0" smtClean="0">
                <a:latin typeface="Times New Roman" panose="02020603050405020304" pitchFamily="18" charset="0"/>
                <a:ea typeface="宋体" panose="02010600030101010101" pitchFamily="2" charset="-122"/>
              </a:rPr>
              <a:pPr>
                <a:defRPr/>
              </a:pPr>
              <a:t>51</a:t>
            </a:fld>
            <a:endParaRPr lang="en-US" altLang="zh-CN" sz="1300">
              <a:latin typeface="Times New Roman" panose="02020603050405020304" pitchFamily="18" charset="0"/>
              <a:ea typeface="宋体" panose="02010600030101010101" pitchFamily="2" charset="-122"/>
            </a:endParaRPr>
          </a:p>
        </p:txBody>
      </p:sp>
      <p:sp>
        <p:nvSpPr>
          <p:cNvPr id="106499" name="Rectangle 2">
            <a:extLst>
              <a:ext uri="{FF2B5EF4-FFF2-40B4-BE49-F238E27FC236}">
                <a16:creationId xmlns:a16="http://schemas.microsoft.com/office/drawing/2014/main" id="{9F396B0E-27E3-457D-92DB-09FD5BAC1363}"/>
              </a:ext>
            </a:extLst>
          </p:cNvPr>
          <p:cNvSpPr>
            <a:spLocks noGrp="1" noRot="1" noChangeAspect="1" noChangeArrowheads="1" noTextEdit="1"/>
          </p:cNvSpPr>
          <p:nvPr>
            <p:ph type="sldImg" idx="4294967295"/>
          </p:nvPr>
        </p:nvSpPr>
        <p:spPr/>
      </p:sp>
      <p:sp>
        <p:nvSpPr>
          <p:cNvPr id="106500" name="Rectangle 3">
            <a:extLst>
              <a:ext uri="{FF2B5EF4-FFF2-40B4-BE49-F238E27FC236}">
                <a16:creationId xmlns:a16="http://schemas.microsoft.com/office/drawing/2014/main" id="{C005803B-0E56-4E9E-9F5E-2ECBF693F4F6}"/>
              </a:ext>
            </a:extLst>
          </p:cNvPr>
          <p:cNvSpPr>
            <a:spLocks noGrp="1" noChangeArrowheads="1"/>
          </p:cNvSpPr>
          <p:nvPr>
            <p:ph type="body" idx="4294967295"/>
          </p:nvPr>
        </p:nvSpPr>
        <p:spPr/>
        <p:txBody>
          <a:bodyPr>
            <a:prstTxWarp prst="textNoShape">
              <a:avLst/>
            </a:prstTxWarp>
          </a:bodyPr>
          <a:lstStyle/>
          <a:p>
            <a:endParaRPr lang="en-GB"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F6E342C8-93A9-4D67-8234-54261889EFA8}"/>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DDB66C2C-99D8-4F54-9AFE-8D9455E094FC}" type="slidenum">
              <a:rPr lang="en-US" altLang="zh-CN" sz="1300" dirty="0" smtClean="0">
                <a:latin typeface="Times New Roman" panose="02020603050405020304" pitchFamily="18" charset="0"/>
                <a:ea typeface="宋体" panose="02010600030101010101" pitchFamily="2" charset="-122"/>
              </a:rPr>
              <a:pPr>
                <a:defRPr/>
              </a:pPr>
              <a:t>52</a:t>
            </a:fld>
            <a:endParaRPr lang="en-US" altLang="zh-CN" sz="1300">
              <a:latin typeface="Times New Roman" panose="02020603050405020304" pitchFamily="18" charset="0"/>
              <a:ea typeface="宋体" panose="02010600030101010101" pitchFamily="2" charset="-122"/>
            </a:endParaRPr>
          </a:p>
        </p:txBody>
      </p:sp>
      <p:sp>
        <p:nvSpPr>
          <p:cNvPr id="108547" name="Rectangle 2">
            <a:extLst>
              <a:ext uri="{FF2B5EF4-FFF2-40B4-BE49-F238E27FC236}">
                <a16:creationId xmlns:a16="http://schemas.microsoft.com/office/drawing/2014/main" id="{3FEA9A93-72E6-4BEA-9976-B35266609626}"/>
              </a:ext>
            </a:extLst>
          </p:cNvPr>
          <p:cNvSpPr>
            <a:spLocks noGrp="1" noRot="1" noChangeAspect="1" noChangeArrowheads="1" noTextEdit="1"/>
          </p:cNvSpPr>
          <p:nvPr>
            <p:ph type="sldImg" idx="4294967295"/>
          </p:nvPr>
        </p:nvSpPr>
        <p:spPr/>
      </p:sp>
      <p:sp>
        <p:nvSpPr>
          <p:cNvPr id="108548" name="Rectangle 3">
            <a:extLst>
              <a:ext uri="{FF2B5EF4-FFF2-40B4-BE49-F238E27FC236}">
                <a16:creationId xmlns:a16="http://schemas.microsoft.com/office/drawing/2014/main" id="{67F766F7-CE9D-43EC-A30D-6B94CD148655}"/>
              </a:ext>
            </a:extLst>
          </p:cNvPr>
          <p:cNvSpPr>
            <a:spLocks noGrp="1" noChangeArrowheads="1"/>
          </p:cNvSpPr>
          <p:nvPr>
            <p:ph type="body" idx="4294967295"/>
          </p:nvPr>
        </p:nvSpPr>
        <p:spPr/>
        <p:txBody>
          <a:bodyPr>
            <a:prstTxWarp prst="textNoShape">
              <a:avLst/>
            </a:prstTxWarp>
          </a:bodyPr>
          <a:lstStyle/>
          <a:p>
            <a:endParaRPr lang="en-GB"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4BCBBB12-0FB9-44CF-AB66-C5FD1BA219F2}"/>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A062DA41-28D2-4BED-83C5-0DFB8F05DEA8}" type="slidenum">
              <a:rPr lang="en-US" altLang="zh-CN" sz="1300" dirty="0" smtClean="0">
                <a:latin typeface="Times New Roman" panose="02020603050405020304" pitchFamily="18" charset="0"/>
                <a:ea typeface="宋体" panose="02010600030101010101" pitchFamily="2" charset="-122"/>
              </a:rPr>
              <a:pPr>
                <a:defRPr/>
              </a:pPr>
              <a:t>54</a:t>
            </a:fld>
            <a:endParaRPr lang="en-US" altLang="zh-CN" sz="1300">
              <a:latin typeface="Times New Roman" panose="02020603050405020304" pitchFamily="18" charset="0"/>
              <a:ea typeface="宋体" panose="02010600030101010101" pitchFamily="2" charset="-122"/>
            </a:endParaRPr>
          </a:p>
        </p:txBody>
      </p:sp>
      <p:sp>
        <p:nvSpPr>
          <p:cNvPr id="111619" name="Rectangle 2">
            <a:extLst>
              <a:ext uri="{FF2B5EF4-FFF2-40B4-BE49-F238E27FC236}">
                <a16:creationId xmlns:a16="http://schemas.microsoft.com/office/drawing/2014/main" id="{C9A81F4F-A2E2-41FC-8870-D1F663436C0D}"/>
              </a:ext>
            </a:extLst>
          </p:cNvPr>
          <p:cNvSpPr>
            <a:spLocks noGrp="1" noRot="1" noChangeAspect="1" noChangeArrowheads="1" noTextEdit="1"/>
          </p:cNvSpPr>
          <p:nvPr>
            <p:ph type="sldImg" idx="4294967295"/>
          </p:nvPr>
        </p:nvSpPr>
        <p:spPr/>
      </p:sp>
      <p:sp>
        <p:nvSpPr>
          <p:cNvPr id="111620" name="Rectangle 3">
            <a:extLst>
              <a:ext uri="{FF2B5EF4-FFF2-40B4-BE49-F238E27FC236}">
                <a16:creationId xmlns:a16="http://schemas.microsoft.com/office/drawing/2014/main" id="{2ADC9097-4F9F-429D-B28A-829028ED8AF6}"/>
              </a:ext>
            </a:extLst>
          </p:cNvPr>
          <p:cNvSpPr>
            <a:spLocks noGrp="1" noChangeArrowheads="1"/>
          </p:cNvSpPr>
          <p:nvPr>
            <p:ph type="body" idx="4294967295"/>
          </p:nvPr>
        </p:nvSpPr>
        <p:spPr/>
        <p:txBody>
          <a:bodyPr>
            <a:prstTxWarp prst="textNoShape">
              <a:avLst/>
            </a:prstTxWarp>
          </a:bodyPr>
          <a:lstStyle/>
          <a:p>
            <a:endParaRPr lang="en-GB"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2B6EB887-409E-45A3-B6B1-A77CB52B429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693B15C-9735-432F-B608-F311FEFC68DB}" type="slidenum">
              <a:rPr lang="en-US" altLang="zh-CN" sz="1300" dirty="0" smtClean="0">
                <a:latin typeface="Times New Roman" panose="02020603050405020304" pitchFamily="18" charset="0"/>
                <a:ea typeface="宋体" panose="02010600030101010101" pitchFamily="2" charset="-122"/>
              </a:rPr>
              <a:pPr>
                <a:defRPr/>
              </a:pPr>
              <a:t>55</a:t>
            </a:fld>
            <a:endParaRPr lang="en-US" altLang="zh-CN" sz="1300">
              <a:latin typeface="Times New Roman" panose="02020603050405020304" pitchFamily="18" charset="0"/>
              <a:ea typeface="宋体" panose="02010600030101010101" pitchFamily="2" charset="-122"/>
            </a:endParaRPr>
          </a:p>
        </p:txBody>
      </p:sp>
      <p:sp>
        <p:nvSpPr>
          <p:cNvPr id="113667" name="Rectangle 2">
            <a:extLst>
              <a:ext uri="{FF2B5EF4-FFF2-40B4-BE49-F238E27FC236}">
                <a16:creationId xmlns:a16="http://schemas.microsoft.com/office/drawing/2014/main" id="{51FB5484-B1E0-4BC8-80F2-1FE1B5EEDC45}"/>
              </a:ext>
            </a:extLst>
          </p:cNvPr>
          <p:cNvSpPr>
            <a:spLocks noGrp="1" noRot="1" noChangeAspect="1" noChangeArrowheads="1" noTextEdit="1"/>
          </p:cNvSpPr>
          <p:nvPr>
            <p:ph type="sldImg" idx="4294967295"/>
          </p:nvPr>
        </p:nvSpPr>
        <p:spPr/>
      </p:sp>
      <p:sp>
        <p:nvSpPr>
          <p:cNvPr id="113668" name="Rectangle 3">
            <a:extLst>
              <a:ext uri="{FF2B5EF4-FFF2-40B4-BE49-F238E27FC236}">
                <a16:creationId xmlns:a16="http://schemas.microsoft.com/office/drawing/2014/main" id="{FF03937B-9A15-44EE-A726-BAF558DD71AB}"/>
              </a:ext>
            </a:extLst>
          </p:cNvPr>
          <p:cNvSpPr>
            <a:spLocks noGrp="1" noChangeArrowheads="1"/>
          </p:cNvSpPr>
          <p:nvPr>
            <p:ph type="body" idx="4294967295"/>
          </p:nvPr>
        </p:nvSpPr>
        <p:spPr/>
        <p:txBody>
          <a:bodyPr>
            <a:prstTxWarp prst="textNoShape">
              <a:avLst/>
            </a:prstTxWarp>
          </a:bodyPr>
          <a:lstStyle/>
          <a:p>
            <a:endParaRPr lang="en-GB"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FBDD8B51-7D79-4795-A297-8C2CE9F4A2E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F94FF497-465A-4822-8C79-A92BC5A74F47}" type="slidenum">
              <a:rPr lang="en-US" altLang="zh-CN" sz="1300" dirty="0" smtClean="0">
                <a:latin typeface="Times New Roman" panose="02020603050405020304" pitchFamily="18" charset="0"/>
                <a:ea typeface="宋体" panose="02010600030101010101" pitchFamily="2" charset="-122"/>
              </a:rPr>
              <a:pPr>
                <a:defRPr/>
              </a:pPr>
              <a:t>58</a:t>
            </a:fld>
            <a:endParaRPr lang="en-US" altLang="zh-CN" sz="1300">
              <a:latin typeface="Times New Roman" panose="02020603050405020304" pitchFamily="18" charset="0"/>
              <a:ea typeface="宋体" panose="02010600030101010101" pitchFamily="2" charset="-122"/>
            </a:endParaRPr>
          </a:p>
        </p:txBody>
      </p:sp>
      <p:sp>
        <p:nvSpPr>
          <p:cNvPr id="117763" name="Rectangle 2">
            <a:extLst>
              <a:ext uri="{FF2B5EF4-FFF2-40B4-BE49-F238E27FC236}">
                <a16:creationId xmlns:a16="http://schemas.microsoft.com/office/drawing/2014/main" id="{257A96CA-2763-4F95-A6FD-0F0EF86C99C3}"/>
              </a:ext>
            </a:extLst>
          </p:cNvPr>
          <p:cNvSpPr>
            <a:spLocks noGrp="1" noRot="1" noChangeAspect="1" noChangeArrowheads="1" noTextEdit="1"/>
          </p:cNvSpPr>
          <p:nvPr>
            <p:ph type="sldImg" idx="4294967295"/>
          </p:nvPr>
        </p:nvSpPr>
        <p:spPr/>
      </p:sp>
      <p:sp>
        <p:nvSpPr>
          <p:cNvPr id="117764" name="Rectangle 3">
            <a:extLst>
              <a:ext uri="{FF2B5EF4-FFF2-40B4-BE49-F238E27FC236}">
                <a16:creationId xmlns:a16="http://schemas.microsoft.com/office/drawing/2014/main" id="{C8B81B7C-7591-4775-8B4B-71891C105851}"/>
              </a:ext>
            </a:extLst>
          </p:cNvPr>
          <p:cNvSpPr>
            <a:spLocks noGrp="1" noChangeArrowheads="1"/>
          </p:cNvSpPr>
          <p:nvPr>
            <p:ph type="body" idx="4294967295"/>
          </p:nvPr>
        </p:nvSpPr>
        <p:spPr/>
        <p:txBody>
          <a:bodyPr>
            <a:prstTxWarp prst="textNoShape">
              <a:avLst/>
            </a:prstTxWarp>
          </a:bodyPr>
          <a:lstStyle/>
          <a:p>
            <a:endParaRPr lang="en-GB"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88ADEE25-9467-4896-8974-20A9EB2E55DE}"/>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205C35F1-DC6B-4164-83CD-B05F97F4A052}" type="slidenum">
              <a:rPr lang="en-US" altLang="zh-CN" sz="1300" dirty="0" smtClean="0">
                <a:latin typeface="Times New Roman" panose="02020603050405020304" pitchFamily="18" charset="0"/>
                <a:ea typeface="宋体" panose="02010600030101010101" pitchFamily="2" charset="-122"/>
              </a:rPr>
              <a:pPr>
                <a:defRPr/>
              </a:pPr>
              <a:t>62</a:t>
            </a:fld>
            <a:endParaRPr lang="en-US" altLang="zh-CN" sz="1300">
              <a:latin typeface="Times New Roman" panose="02020603050405020304" pitchFamily="18" charset="0"/>
              <a:ea typeface="宋体" panose="02010600030101010101" pitchFamily="2" charset="-122"/>
            </a:endParaRPr>
          </a:p>
        </p:txBody>
      </p:sp>
      <p:sp>
        <p:nvSpPr>
          <p:cNvPr id="122883" name="Rectangle 2">
            <a:extLst>
              <a:ext uri="{FF2B5EF4-FFF2-40B4-BE49-F238E27FC236}">
                <a16:creationId xmlns:a16="http://schemas.microsoft.com/office/drawing/2014/main" id="{C64EA7B5-C847-4813-9C47-36A44EFA2166}"/>
              </a:ext>
            </a:extLst>
          </p:cNvPr>
          <p:cNvSpPr>
            <a:spLocks noGrp="1" noRot="1" noChangeAspect="1" noChangeArrowheads="1" noTextEdit="1"/>
          </p:cNvSpPr>
          <p:nvPr>
            <p:ph type="sldImg" idx="4294967295"/>
          </p:nvPr>
        </p:nvSpPr>
        <p:spPr/>
      </p:sp>
      <p:sp>
        <p:nvSpPr>
          <p:cNvPr id="122884" name="Rectangle 3">
            <a:extLst>
              <a:ext uri="{FF2B5EF4-FFF2-40B4-BE49-F238E27FC236}">
                <a16:creationId xmlns:a16="http://schemas.microsoft.com/office/drawing/2014/main" id="{5FD35F6E-C081-47AD-ABCE-D38A68A12C68}"/>
              </a:ext>
            </a:extLst>
          </p:cNvPr>
          <p:cNvSpPr>
            <a:spLocks noGrp="1" noChangeArrowheads="1"/>
          </p:cNvSpPr>
          <p:nvPr>
            <p:ph type="body" idx="4294967295"/>
          </p:nvPr>
        </p:nvSpPr>
        <p:spPr/>
        <p:txBody>
          <a:bodyPr>
            <a:prstTxWarp prst="textNoShape">
              <a:avLst/>
            </a:prstTxWarp>
          </a:bodyPr>
          <a:lstStyle/>
          <a:p>
            <a:endParaRPr lang="en-GB"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a:extLst>
              <a:ext uri="{FF2B5EF4-FFF2-40B4-BE49-F238E27FC236}">
                <a16:creationId xmlns:a16="http://schemas.microsoft.com/office/drawing/2014/main" id="{648770BF-596A-4ABD-80A2-931648BCEFA1}"/>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96C9B7D3-CBF7-4BF9-B7BB-29A4C6F8DA04}" type="slidenum">
              <a:rPr lang="en-US" altLang="zh-CN" sz="1300" dirty="0" smtClean="0">
                <a:latin typeface="Arial" panose="020B0604020202020204" pitchFamily="34" charset="0"/>
                <a:ea typeface="宋体" panose="02010600030101010101" pitchFamily="2" charset="-122"/>
              </a:rPr>
              <a:pPr>
                <a:defRPr/>
              </a:pPr>
              <a:t>75</a:t>
            </a:fld>
            <a:endParaRPr lang="en-US" altLang="zh-CN" sz="1300">
              <a:latin typeface="Arial" panose="020B0604020202020204" pitchFamily="34" charset="0"/>
              <a:ea typeface="宋体" panose="02010600030101010101" pitchFamily="2" charset="-122"/>
            </a:endParaRPr>
          </a:p>
        </p:txBody>
      </p:sp>
      <p:sp>
        <p:nvSpPr>
          <p:cNvPr id="137219" name="Rectangle 2">
            <a:extLst>
              <a:ext uri="{FF2B5EF4-FFF2-40B4-BE49-F238E27FC236}">
                <a16:creationId xmlns:a16="http://schemas.microsoft.com/office/drawing/2014/main" id="{C666C8C9-D8E3-4005-94CF-5094B74E6587}"/>
              </a:ext>
            </a:extLst>
          </p:cNvPr>
          <p:cNvSpPr>
            <a:spLocks noGrp="1" noRot="1" noChangeAspect="1" noChangeArrowheads="1" noTextEdit="1"/>
          </p:cNvSpPr>
          <p:nvPr>
            <p:ph type="sldImg" idx="4294967295"/>
          </p:nvPr>
        </p:nvSpPr>
        <p:spPr/>
      </p:sp>
      <p:sp>
        <p:nvSpPr>
          <p:cNvPr id="137220" name="Rectangle 3">
            <a:extLst>
              <a:ext uri="{FF2B5EF4-FFF2-40B4-BE49-F238E27FC236}">
                <a16:creationId xmlns:a16="http://schemas.microsoft.com/office/drawing/2014/main" id="{832154E4-93FB-4DAB-8DC7-55D3FA6A1E35}"/>
              </a:ext>
            </a:extLst>
          </p:cNvPr>
          <p:cNvSpPr>
            <a:spLocks noGrp="1" noChangeArrowheads="1"/>
          </p:cNvSpPr>
          <p:nvPr>
            <p:ph type="body" idx="4294967295"/>
          </p:nvPr>
        </p:nvSpPr>
        <p:spPr/>
        <p:txBody>
          <a:bodyPr>
            <a:prstTxWarp prst="textNoShape">
              <a:avLst/>
            </a:prstTxWarp>
          </a:bodyPr>
          <a:lstStyle/>
          <a:p>
            <a:pPr eaLnBrk="1" hangingPunct="1"/>
            <a:r>
              <a:rPr lang="zh-CN" altLang="en-US">
                <a:latin typeface="Arial" panose="020B0604020202020204" pitchFamily="34" charset="0"/>
              </a:rPr>
              <a:t>直方图均衡化算法：</a:t>
            </a:r>
          </a:p>
          <a:p>
            <a:pPr eaLnBrk="1" hangingPunct="1"/>
            <a:endParaRPr lang="zh-CN" altLang="en-US">
              <a:latin typeface="Arial" panose="020B0604020202020204" pitchFamily="34" charset="0"/>
            </a:endParaRPr>
          </a:p>
          <a:p>
            <a:pPr eaLnBrk="1" hangingPunct="1"/>
            <a:endParaRPr lang="en-US" altLang="zh-CN">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78</a:t>
            </a:fld>
            <a:endParaRPr lang="zh-CN" altLang="en-US">
              <a:cs typeface="+mn-cs"/>
            </a:endParaRPr>
          </a:p>
        </p:txBody>
      </p:sp>
    </p:spTree>
    <p:extLst>
      <p:ext uri="{BB962C8B-B14F-4D97-AF65-F5344CB8AC3E}">
        <p14:creationId xmlns:p14="http://schemas.microsoft.com/office/powerpoint/2010/main" val="10761060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a:extLst>
              <a:ext uri="{FF2B5EF4-FFF2-40B4-BE49-F238E27FC236}">
                <a16:creationId xmlns:a16="http://schemas.microsoft.com/office/drawing/2014/main" id="{209C4196-A713-4CFD-91EE-19DE46D608D1}"/>
              </a:ext>
            </a:extLst>
          </p:cNvPr>
          <p:cNvSpPr>
            <a:spLocks noGrp="1" noRot="1" noChangeAspect="1" noChangeArrowheads="1" noTextEdit="1"/>
          </p:cNvSpPr>
          <p:nvPr>
            <p:ph type="sldImg"/>
          </p:nvPr>
        </p:nvSpPr>
        <p:spPr/>
      </p:sp>
      <p:sp>
        <p:nvSpPr>
          <p:cNvPr id="142339" name="备注占位符 2">
            <a:extLst>
              <a:ext uri="{FF2B5EF4-FFF2-40B4-BE49-F238E27FC236}">
                <a16:creationId xmlns:a16="http://schemas.microsoft.com/office/drawing/2014/main" id="{89B42740-B803-4E7C-87C5-AD6CC58981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zh-CN" altLang="en-US"/>
              <a:t>卷积的物理意义解释，</a:t>
            </a:r>
            <a:r>
              <a:rPr lang="en-US" altLang="zh-CN"/>
              <a:t>convolution</a:t>
            </a:r>
            <a:r>
              <a:rPr lang="zh-CN" altLang="en-US"/>
              <a:t>，两个函数的符合作用，</a:t>
            </a:r>
            <a:r>
              <a:rPr lang="en-US" altLang="zh-CN"/>
              <a:t> </a:t>
            </a:r>
            <a:r>
              <a:rPr lang="zh-CN" altLang="en-US"/>
              <a:t>   </a:t>
            </a:r>
            <a:r>
              <a:rPr lang="en-US" altLang="zh-CN"/>
              <a:t>t+ x-t</a:t>
            </a:r>
            <a:r>
              <a:rPr lang="zh-CN" altLang="en-US"/>
              <a:t> </a:t>
            </a:r>
            <a:r>
              <a:rPr lang="en-US" altLang="zh-CN"/>
              <a:t>=x</a:t>
            </a:r>
            <a:r>
              <a:rPr lang="zh-CN" altLang="en-US"/>
              <a:t>，</a:t>
            </a:r>
            <a:r>
              <a:rPr lang="en-US" altLang="zh-CN"/>
              <a:t>t</a:t>
            </a:r>
            <a:r>
              <a:rPr lang="zh-CN" altLang="en-US"/>
              <a:t>为哑指标</a:t>
            </a:r>
            <a:endParaRPr lang="en-US" altLang="zh-CN"/>
          </a:p>
        </p:txBody>
      </p:sp>
      <p:sp>
        <p:nvSpPr>
          <p:cNvPr id="4" name="灯片编号占位符 3">
            <a:extLst>
              <a:ext uri="{FF2B5EF4-FFF2-40B4-BE49-F238E27FC236}">
                <a16:creationId xmlns:a16="http://schemas.microsoft.com/office/drawing/2014/main" id="{48FCD4AE-81E5-4FDE-AA3A-AE93F2B749E2}"/>
              </a:ext>
            </a:extLst>
          </p:cNvPr>
          <p:cNvSpPr>
            <a:spLocks noGrp="1"/>
          </p:cNvSpPr>
          <p:nvPr>
            <p:ph type="sldNum" sz="quarter" idx="5"/>
          </p:nvPr>
        </p:nvSpPr>
        <p:spPr/>
        <p:txBody>
          <a:bodyPr/>
          <a:lstStyle/>
          <a:p>
            <a:pPr>
              <a:defRPr/>
            </a:pPr>
            <a:fld id="{2D793F7A-8BAB-4196-BA9B-4299CFEBD6F7}" type="slidenum">
              <a:rPr lang="zh-CN" altLang="en-US" smtClean="0"/>
              <a:pPr>
                <a:defRPr/>
              </a:pPr>
              <a:t>79</a:t>
            </a:fld>
            <a:endParaRPr lang="zh-CN" altLang="en-US">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这里</a:t>
            </a:r>
            <a:r>
              <a:rPr lang="en-US" altLang="zh-CN" dirty="0"/>
              <a:t>α β</a:t>
            </a:r>
            <a:r>
              <a:rPr lang="zh-CN" altLang="en-US" dirty="0"/>
              <a:t>的单位是像素</a:t>
            </a:r>
            <a:r>
              <a:rPr lang="en-US" altLang="zh-CN" dirty="0"/>
              <a:t>/</a:t>
            </a:r>
            <a:r>
              <a:rPr lang="zh-CN" altLang="en-US" dirty="0"/>
              <a:t>米， </a:t>
            </a:r>
            <a:r>
              <a:rPr lang="en-US" altLang="zh-CN" dirty="0" err="1"/>
              <a:t>fx</a:t>
            </a:r>
            <a:r>
              <a:rPr lang="zh-CN" altLang="en-US" dirty="0"/>
              <a:t>的单位为像素</a:t>
            </a:r>
            <a:endParaRPr lang="en-US" altLang="zh-CN" dirty="0"/>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9</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748737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a:extLst>
              <a:ext uri="{FF2B5EF4-FFF2-40B4-BE49-F238E27FC236}">
                <a16:creationId xmlns:a16="http://schemas.microsoft.com/office/drawing/2014/main" id="{2C17410C-3D62-46CA-947B-04EB894ED3DB}"/>
              </a:ext>
            </a:extLst>
          </p:cNvPr>
          <p:cNvSpPr>
            <a:spLocks noGrp="1" noRot="1" noChangeAspect="1" noChangeArrowheads="1" noTextEdit="1"/>
          </p:cNvSpPr>
          <p:nvPr>
            <p:ph type="sldImg" idx="4294967295"/>
          </p:nvPr>
        </p:nvSpPr>
        <p:spPr/>
      </p:sp>
      <p:sp>
        <p:nvSpPr>
          <p:cNvPr id="149507" name="文本占位符 2">
            <a:extLst>
              <a:ext uri="{FF2B5EF4-FFF2-40B4-BE49-F238E27FC236}">
                <a16:creationId xmlns:a16="http://schemas.microsoft.com/office/drawing/2014/main" id="{172B32EE-F0E3-47E3-A2CA-F22AF4FAE689}"/>
              </a:ext>
            </a:extLst>
          </p:cNvPr>
          <p:cNvSpPr>
            <a:spLocks noGrp="1" noChangeArrowheads="1"/>
          </p:cNvSpPr>
          <p:nvPr>
            <p:ph type="body" idx="4294967295"/>
          </p:nvPr>
        </p:nvSpPr>
        <p:spPr/>
        <p:txBody>
          <a:bodyPr>
            <a:prstTxWarp prst="textNoShape">
              <a:avLst/>
            </a:prstTxWarp>
          </a:bodyPr>
          <a:lstStyle/>
          <a:p>
            <a:r>
              <a:rPr lang="zh-CN" altLang="en-US"/>
              <a:t>热噪声由导体中电子的不规则运动而产生。由于运动会随温度的升高而加剧，因此热噪声的幅度会随温度的上升而提高。我们可将热噪声视为组件（如电阻器）电压的不规则变化。下图 显示了标准示波器测得的一定时域中热噪声波形，我们从图中还可看到，如果从统计学的角度来分析随机信号的话，那么它可表现为高斯分布曲线</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a:extLst>
              <a:ext uri="{FF2B5EF4-FFF2-40B4-BE49-F238E27FC236}">
                <a16:creationId xmlns:a16="http://schemas.microsoft.com/office/drawing/2014/main" id="{439FF37C-22D4-4212-A9F3-EF64394BFD3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95036F3-980C-4DE5-8C6A-6C9542E08951}" type="slidenum">
              <a:rPr lang="en-US" altLang="zh-CN" sz="1300" dirty="0" smtClean="0">
                <a:latin typeface="Times New Roman" panose="02020603050405020304" pitchFamily="18" charset="0"/>
                <a:ea typeface="宋体" panose="02010600030101010101" pitchFamily="2" charset="-122"/>
              </a:rPr>
              <a:pPr>
                <a:defRPr/>
              </a:pPr>
              <a:t>89</a:t>
            </a:fld>
            <a:endParaRPr lang="en-US" altLang="zh-CN" sz="1300">
              <a:latin typeface="Times New Roman" panose="02020603050405020304" pitchFamily="18" charset="0"/>
              <a:ea typeface="宋体" panose="02010600030101010101" pitchFamily="2" charset="-122"/>
            </a:endParaRPr>
          </a:p>
        </p:txBody>
      </p:sp>
      <p:sp>
        <p:nvSpPr>
          <p:cNvPr id="154627" name="Rectangle 2">
            <a:extLst>
              <a:ext uri="{FF2B5EF4-FFF2-40B4-BE49-F238E27FC236}">
                <a16:creationId xmlns:a16="http://schemas.microsoft.com/office/drawing/2014/main" id="{16D9E37E-903B-4A61-A209-0CBBDFFFF501}"/>
              </a:ext>
            </a:extLst>
          </p:cNvPr>
          <p:cNvSpPr>
            <a:spLocks noGrp="1" noRot="1" noChangeAspect="1" noChangeArrowheads="1" noTextEdit="1"/>
          </p:cNvSpPr>
          <p:nvPr>
            <p:ph type="sldImg" idx="4294967295"/>
          </p:nvPr>
        </p:nvSpPr>
        <p:spPr>
          <a:xfrm>
            <a:off x="1257300" y="720725"/>
            <a:ext cx="4800600" cy="3600450"/>
          </a:xfrm>
          <a:solidFill>
            <a:srgbClr val="FFFFFF"/>
          </a:solidFill>
          <a:ln>
            <a:solidFill>
              <a:srgbClr val="000000"/>
            </a:solidFill>
            <a:miter lim="800000"/>
            <a:headEnd/>
            <a:tailEnd/>
          </a:ln>
        </p:spPr>
      </p:sp>
      <p:sp>
        <p:nvSpPr>
          <p:cNvPr id="154628" name="Rectangle 3">
            <a:extLst>
              <a:ext uri="{FF2B5EF4-FFF2-40B4-BE49-F238E27FC236}">
                <a16:creationId xmlns:a16="http://schemas.microsoft.com/office/drawing/2014/main" id="{2F3879A0-510C-4DE2-9E02-E12D8BCA8C2B}"/>
              </a:ext>
            </a:extLst>
          </p:cNvPr>
          <p:cNvSpPr>
            <a:spLocks noGrp="1" noChangeArrowheads="1"/>
          </p:cNvSpPr>
          <p:nvPr>
            <p:ph type="body" idx="4294967295"/>
          </p:nvPr>
        </p:nvSpPr>
        <p:spPr>
          <a:solidFill>
            <a:srgbClr val="FFFFFF"/>
          </a:solidFill>
          <a:ln>
            <a:solidFill>
              <a:srgbClr val="000000"/>
            </a:solidFill>
            <a:headEnd/>
            <a:tailEnd/>
          </a:ln>
        </p:spPr>
        <p:txBody>
          <a:bodyPr>
            <a:prstTxWarp prst="textNoShape">
              <a:avLst/>
            </a:prstTxWarp>
          </a:bodyPr>
          <a:lstStyle/>
          <a:p>
            <a:r>
              <a:rPr lang="zh-CN" altLang="en-US"/>
              <a:t>笔记：结合图示说明高斯平滑滤波的基本思想，随着距离的增大，对中心像素的影响减小</a:t>
            </a:r>
          </a:p>
          <a:p>
            <a:r>
              <a:rPr lang="zh-CN" altLang="en-US"/>
              <a:t>转换：下面说明高斯函数的良好特性</a:t>
            </a:r>
          </a:p>
          <a:p>
            <a:r>
              <a:rPr lang="zh-CN" altLang="en-US"/>
              <a:t>时间：</a:t>
            </a:r>
            <a:r>
              <a:rPr lang="en-US" altLang="zh-CN"/>
              <a:t>2</a:t>
            </a:r>
            <a:r>
              <a:rPr lang="zh-CN" altLang="en-US"/>
              <a:t>分钟</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a:extLst>
              <a:ext uri="{FF2B5EF4-FFF2-40B4-BE49-F238E27FC236}">
                <a16:creationId xmlns:a16="http://schemas.microsoft.com/office/drawing/2014/main" id="{BC94CCBE-F191-4689-B4CD-28E9A5126966}"/>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1C774C0-253E-4823-ADD4-EE73857AEAD8}" type="slidenum">
              <a:rPr lang="en-US" altLang="zh-CN" sz="1300" dirty="0" smtClean="0">
                <a:latin typeface="Times New Roman" panose="02020603050405020304" pitchFamily="18" charset="0"/>
                <a:ea typeface="宋体" panose="02010600030101010101" pitchFamily="2" charset="-122"/>
              </a:rPr>
              <a:pPr>
                <a:defRPr/>
              </a:pPr>
              <a:t>90</a:t>
            </a:fld>
            <a:endParaRPr lang="en-US" altLang="zh-CN" sz="1300">
              <a:latin typeface="Times New Roman" panose="02020603050405020304" pitchFamily="18" charset="0"/>
              <a:ea typeface="宋体" panose="02010600030101010101" pitchFamily="2" charset="-122"/>
            </a:endParaRPr>
          </a:p>
        </p:txBody>
      </p:sp>
      <p:sp>
        <p:nvSpPr>
          <p:cNvPr id="156675" name="Rectangle 2">
            <a:extLst>
              <a:ext uri="{FF2B5EF4-FFF2-40B4-BE49-F238E27FC236}">
                <a16:creationId xmlns:a16="http://schemas.microsoft.com/office/drawing/2014/main" id="{AEF82DB8-CAB3-4960-9415-491EEA63A8B0}"/>
              </a:ext>
            </a:extLst>
          </p:cNvPr>
          <p:cNvSpPr>
            <a:spLocks noGrp="1" noRot="1" noChangeAspect="1" noChangeArrowheads="1" noTextEdit="1"/>
          </p:cNvSpPr>
          <p:nvPr>
            <p:ph type="sldImg" idx="4294967295"/>
          </p:nvPr>
        </p:nvSpPr>
        <p:spPr>
          <a:xfrm>
            <a:off x="1257300" y="720725"/>
            <a:ext cx="4800600" cy="3600450"/>
          </a:xfrm>
          <a:solidFill>
            <a:srgbClr val="FFFFFF"/>
          </a:solidFill>
          <a:ln>
            <a:solidFill>
              <a:srgbClr val="000000"/>
            </a:solidFill>
            <a:miter lim="800000"/>
            <a:headEnd/>
            <a:tailEnd/>
          </a:ln>
        </p:spPr>
      </p:sp>
      <p:sp>
        <p:nvSpPr>
          <p:cNvPr id="156676" name="Rectangle 3">
            <a:extLst>
              <a:ext uri="{FF2B5EF4-FFF2-40B4-BE49-F238E27FC236}">
                <a16:creationId xmlns:a16="http://schemas.microsoft.com/office/drawing/2014/main" id="{3573DB77-27EA-4604-B876-C034A3A07A37}"/>
              </a:ext>
            </a:extLst>
          </p:cNvPr>
          <p:cNvSpPr>
            <a:spLocks noGrp="1" noChangeArrowheads="1"/>
          </p:cNvSpPr>
          <p:nvPr>
            <p:ph type="body" idx="4294967295"/>
          </p:nvPr>
        </p:nvSpPr>
        <p:spPr>
          <a:solidFill>
            <a:srgbClr val="FFFFFF"/>
          </a:solidFill>
          <a:ln>
            <a:solidFill>
              <a:srgbClr val="000000"/>
            </a:solidFill>
            <a:headEnd/>
            <a:tailEnd/>
          </a:ln>
        </p:spPr>
        <p:txBody>
          <a:bodyPr>
            <a:prstTxWarp prst="textNoShape">
              <a:avLst/>
            </a:prstTxWarp>
          </a:bodyPr>
          <a:lstStyle/>
          <a:p>
            <a:r>
              <a:rPr lang="en-US" altLang="zh-CN"/>
              <a:t>1</a:t>
            </a:r>
            <a:r>
              <a:rPr lang="zh-CN" altLang="en-US"/>
              <a:t>分钟</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113</a:t>
            </a:fld>
            <a:endParaRPr lang="zh-CN" altLang="en-US">
              <a:cs typeface="+mn-cs"/>
            </a:endParaRPr>
          </a:p>
        </p:txBody>
      </p:sp>
    </p:spTree>
    <p:extLst>
      <p:ext uri="{BB962C8B-B14F-4D97-AF65-F5344CB8AC3E}">
        <p14:creationId xmlns:p14="http://schemas.microsoft.com/office/powerpoint/2010/main" val="9058065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cvCanny</a:t>
            </a:r>
            <a:r>
              <a:rPr lang="en-US" altLang="zh-CN" dirty="0"/>
              <a:t>(</a:t>
            </a:r>
            <a:r>
              <a:rPr lang="en-US" altLang="zh-CN" dirty="0" err="1"/>
              <a:t>OriginalImage,CannyImage,Threshold,Threshold</a:t>
            </a:r>
            <a:r>
              <a:rPr lang="en-US" altLang="zh-CN" dirty="0"/>
              <a:t>*3,3);</a:t>
            </a:r>
            <a:endParaRPr lang="zh-CN" altLang="en-US" dirty="0"/>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123</a:t>
            </a:fld>
            <a:endParaRPr lang="zh-CN" altLang="en-US">
              <a:cs typeface="+mn-cs"/>
            </a:endParaRPr>
          </a:p>
        </p:txBody>
      </p:sp>
    </p:spTree>
    <p:extLst>
      <p:ext uri="{BB962C8B-B14F-4D97-AF65-F5344CB8AC3E}">
        <p14:creationId xmlns:p14="http://schemas.microsoft.com/office/powerpoint/2010/main" val="21506546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在三角函数中，两个参数的函数</a:t>
            </a:r>
            <a:r>
              <a:rPr lang="en-US" altLang="zh-CN" dirty="0"/>
              <a:t>atan2</a:t>
            </a:r>
            <a:r>
              <a:rPr lang="zh-CN" altLang="en-US" dirty="0"/>
              <a:t>是正切函数的一个变种，</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atan2</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y</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x</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）求的是</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y/x</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的反正切，其返回值为</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en-US" altLang="zh-CN" sz="1200" b="0" i="0" kern="1200" dirty="0" err="1">
                <a:solidFill>
                  <a:schemeClr val="tx1"/>
                </a:solidFill>
                <a:effectLst/>
                <a:latin typeface="Times New Roman" panose="02020603050405020304" pitchFamily="18" charset="0"/>
                <a:ea typeface="MS PGothic" panose="020B0600070205080204" pitchFamily="34" charset="-128"/>
                <a:cs typeface="+mn-cs"/>
              </a:rPr>
              <a:t>pi,+pi</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之间的一个数；</a:t>
            </a:r>
            <a:endParaRPr lang="zh-CN" altLang="en-US" dirty="0"/>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126</a:t>
            </a:fld>
            <a:endParaRPr lang="zh-CN" altLang="en-US">
              <a:cs typeface="+mn-cs"/>
            </a:endParaRPr>
          </a:p>
        </p:txBody>
      </p:sp>
    </p:spTree>
    <p:extLst>
      <p:ext uri="{BB962C8B-B14F-4D97-AF65-F5344CB8AC3E}">
        <p14:creationId xmlns:p14="http://schemas.microsoft.com/office/powerpoint/2010/main" val="15707483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弧度角度可以以</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en-US" altLang="zh-CN" sz="1200" b="0" i="0" kern="1200" dirty="0" err="1">
                <a:solidFill>
                  <a:schemeClr val="tx1"/>
                </a:solidFill>
                <a:effectLst/>
                <a:latin typeface="Times New Roman" panose="02020603050405020304" pitchFamily="18" charset="0"/>
                <a:ea typeface="MS PGothic" panose="020B0600070205080204" pitchFamily="34" charset="-128"/>
                <a:cs typeface="+mn-cs"/>
              </a:rPr>
              <a:t>i</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π/8</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a:t>
            </a:r>
            <a:r>
              <a:rPr lang="en-US" altLang="zh-CN" sz="1200" b="0" i="0" kern="1200" dirty="0" err="1">
                <a:solidFill>
                  <a:schemeClr val="tx1"/>
                </a:solidFill>
                <a:effectLst/>
                <a:latin typeface="Times New Roman" panose="02020603050405020304" pitchFamily="18" charset="0"/>
                <a:ea typeface="MS PGothic" panose="020B0600070205080204" pitchFamily="34" charset="-128"/>
                <a:cs typeface="+mn-cs"/>
              </a:rPr>
              <a:t>i</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=1,3,5,7</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）分割，落在每个区域的梯度角给一个特定值，代表四个方向之一。</a:t>
            </a:r>
            <a:endParaRPr lang="zh-CN" altLang="en-US" dirty="0"/>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127</a:t>
            </a:fld>
            <a:endParaRPr lang="zh-CN" altLang="en-US">
              <a:cs typeface="+mn-cs"/>
            </a:endParaRPr>
          </a:p>
        </p:txBody>
      </p:sp>
    </p:spTree>
    <p:extLst>
      <p:ext uri="{BB962C8B-B14F-4D97-AF65-F5344CB8AC3E}">
        <p14:creationId xmlns:p14="http://schemas.microsoft.com/office/powerpoint/2010/main" val="3863374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l-GR" altLang="zh-CN" sz="1200" b="1" dirty="0">
                <a:latin typeface="楷体_GB2312"/>
                <a:ea typeface="楷体_GB2312"/>
                <a:cs typeface="楷体_GB2312"/>
              </a:rPr>
              <a:t>ζ</a:t>
            </a:r>
            <a:r>
              <a:rPr lang="zh-CN" altLang="en-US" sz="1200" b="1" dirty="0">
                <a:latin typeface="楷体_GB2312"/>
                <a:ea typeface="楷体_GB2312"/>
                <a:cs typeface="楷体_GB2312"/>
              </a:rPr>
              <a:t>，</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Zeta</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（大写</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Ζ</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，小写</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ζ</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），是第六个希腊字母</a:t>
            </a:r>
            <a:endParaRPr lang="zh-CN" altLang="en-US" dirty="0"/>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128</a:t>
            </a:fld>
            <a:endParaRPr lang="zh-CN" altLang="en-US">
              <a:cs typeface="+mn-cs"/>
            </a:endParaRPr>
          </a:p>
        </p:txBody>
      </p:sp>
    </p:spTree>
    <p:extLst>
      <p:ext uri="{BB962C8B-B14F-4D97-AF65-F5344CB8AC3E}">
        <p14:creationId xmlns:p14="http://schemas.microsoft.com/office/powerpoint/2010/main" val="32708350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129</a:t>
            </a:fld>
            <a:endParaRPr lang="zh-CN" altLang="en-US">
              <a:cs typeface="+mn-cs"/>
            </a:endParaRPr>
          </a:p>
        </p:txBody>
      </p:sp>
    </p:spTree>
    <p:extLst>
      <p:ext uri="{BB962C8B-B14F-4D97-AF65-F5344CB8AC3E}">
        <p14:creationId xmlns:p14="http://schemas.microsoft.com/office/powerpoint/2010/main" val="29264267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130</a:t>
            </a:fld>
            <a:endParaRPr lang="zh-CN" altLang="en-US">
              <a:cs typeface="+mn-cs"/>
            </a:endParaRPr>
          </a:p>
        </p:txBody>
      </p:sp>
    </p:spTree>
    <p:extLst>
      <p:ext uri="{BB962C8B-B14F-4D97-AF65-F5344CB8AC3E}">
        <p14:creationId xmlns:p14="http://schemas.microsoft.com/office/powerpoint/2010/main" val="3437678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en-US" altLang="zh-CN" dirty="0"/>
              <a:t>Camera </a:t>
            </a:r>
            <a:r>
              <a:rPr lang="en-US" altLang="zh-CN" dirty="0" err="1"/>
              <a:t>Intrinsics</a:t>
            </a:r>
            <a:endParaRPr lang="zh-CN" altLang="en-US" dirty="0"/>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10</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6623837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强边缘点可以认为是真的边缘。弱边缘点则可能是真的边缘，也可能是噪声或颜色变化引起的。为得到精确的结果，后者引起的弱边缘点应该去掉。通常认为真实边缘引起的弱边缘点和强边缘点是连通的，而又噪声引起的弱边缘点则不会</a:t>
            </a:r>
            <a:endParaRPr lang="zh-CN" altLang="en-US" dirty="0"/>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131</a:t>
            </a:fld>
            <a:endParaRPr lang="zh-CN" altLang="en-US">
              <a:cs typeface="+mn-cs"/>
            </a:endParaRPr>
          </a:p>
        </p:txBody>
      </p:sp>
    </p:spTree>
    <p:extLst>
      <p:ext uri="{BB962C8B-B14F-4D97-AF65-F5344CB8AC3E}">
        <p14:creationId xmlns:p14="http://schemas.microsoft.com/office/powerpoint/2010/main" val="30527725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霍夫变换于</a:t>
            </a:r>
            <a:r>
              <a:rPr lang="en-US" altLang="zh-CN" dirty="0"/>
              <a:t>1962</a:t>
            </a:r>
            <a:r>
              <a:rPr lang="zh-CN" altLang="en-US" dirty="0"/>
              <a:t>年由</a:t>
            </a:r>
            <a:r>
              <a:rPr lang="en-US" altLang="zh-CN" dirty="0"/>
              <a:t>Paul Hough </a:t>
            </a:r>
            <a:r>
              <a:rPr lang="zh-CN" altLang="en-US" dirty="0"/>
              <a:t>首次提出</a:t>
            </a:r>
            <a:r>
              <a:rPr lang="en-US" altLang="zh-CN" dirty="0"/>
              <a:t>[53]</a:t>
            </a:r>
            <a:r>
              <a:rPr lang="zh-CN" altLang="en-US" dirty="0"/>
              <a:t>，后于</a:t>
            </a:r>
            <a:r>
              <a:rPr lang="en-US" altLang="zh-CN" dirty="0"/>
              <a:t>1972</a:t>
            </a:r>
            <a:r>
              <a:rPr lang="zh-CN" altLang="en-US" dirty="0"/>
              <a:t>年由</a:t>
            </a:r>
            <a:r>
              <a:rPr lang="en-US" altLang="zh-CN" dirty="0"/>
              <a:t>Richard </a:t>
            </a:r>
            <a:r>
              <a:rPr lang="en-US" altLang="zh-CN" dirty="0" err="1"/>
              <a:t>Duda</a:t>
            </a:r>
            <a:r>
              <a:rPr lang="zh-CN" altLang="en-US" dirty="0"/>
              <a:t>和</a:t>
            </a:r>
            <a:r>
              <a:rPr lang="en-US" altLang="zh-CN" dirty="0"/>
              <a:t>Peter Hart</a:t>
            </a:r>
            <a:r>
              <a:rPr lang="zh-CN" altLang="en-US" dirty="0"/>
              <a:t>推广使用</a:t>
            </a:r>
            <a:r>
              <a:rPr lang="en-US" altLang="zh-CN" dirty="0"/>
              <a:t>[54]</a:t>
            </a:r>
            <a:r>
              <a:rPr lang="zh-CN" altLang="en-US" dirty="0"/>
              <a:t>，经典霍夫变换用来检测图像中的直线，后来霍夫变换扩展到任意形状物体的识别，多为圆和椭圆。</a:t>
            </a:r>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138</a:t>
            </a:fld>
            <a:endParaRPr lang="zh-CN" altLang="en-US">
              <a:cs typeface="+mn-cs"/>
            </a:endParaRPr>
          </a:p>
        </p:txBody>
      </p:sp>
    </p:spTree>
    <p:extLst>
      <p:ext uri="{BB962C8B-B14F-4D97-AF65-F5344CB8AC3E}">
        <p14:creationId xmlns:p14="http://schemas.microsoft.com/office/powerpoint/2010/main" val="2972475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直线的方程可以用</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y=p*</a:t>
            </a:r>
            <a:r>
              <a:rPr lang="en-US" altLang="zh-CN" sz="1200" b="0" i="0" kern="1200" dirty="0" err="1">
                <a:solidFill>
                  <a:schemeClr val="tx1"/>
                </a:solidFill>
                <a:effectLst/>
                <a:latin typeface="Times New Roman" panose="02020603050405020304" pitchFamily="18" charset="0"/>
                <a:ea typeface="MS PGothic" panose="020B0600070205080204" pitchFamily="34" charset="-128"/>
                <a:cs typeface="+mn-cs"/>
              </a:rPr>
              <a:t>x+q</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来表示，其中</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p</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和</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q</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是参数，分别是斜率和截距。过某一点</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(x0,y0)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的所有直线的参数都会满足方程</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y0=px0+q</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。即点</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(x0,y0)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确定了一族直线。方程</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y0=px0+q</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在参数</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p--q</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平面上是一条直线</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你也可以理解是方程</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q=-p0*k+y0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对应的直线</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原始坐标系下呈现直线的所有点，它们的斜率和截距是相同的，所以它们在参数坐标系下相交于同一个点。这样在将原始坐标系下的各个点投影到参数坐标系下之后，看参数坐标系下有没有聚集点，这样的聚集点就对应了原始坐标系下的直线。</a:t>
            </a:r>
            <a:endParaRPr lang="zh-CN" altLang="en-US" dirty="0"/>
          </a:p>
        </p:txBody>
      </p:sp>
      <p:sp>
        <p:nvSpPr>
          <p:cNvPr id="4" name="灯片编号占位符 3"/>
          <p:cNvSpPr>
            <a:spLocks noGrp="1"/>
          </p:cNvSpPr>
          <p:nvPr>
            <p:ph type="sldNum" sz="quarter" idx="5"/>
          </p:nvPr>
        </p:nvSpPr>
        <p:spPr/>
        <p:txBody>
          <a:bodyPr/>
          <a:lstStyle/>
          <a:p>
            <a:pPr>
              <a:defRPr/>
            </a:pPr>
            <a:fld id="{16E7CDEA-A457-4714-8051-5446E33B9C4D}" type="slidenum">
              <a:rPr lang="zh-CN" altLang="en-US" smtClean="0"/>
              <a:pPr>
                <a:defRPr/>
              </a:pPr>
              <a:t>140</a:t>
            </a:fld>
            <a:endParaRPr lang="zh-CN" altLang="en-US">
              <a:cs typeface="+mn-cs"/>
            </a:endParaRPr>
          </a:p>
        </p:txBody>
      </p:sp>
    </p:spTree>
    <p:extLst>
      <p:ext uri="{BB962C8B-B14F-4D97-AF65-F5344CB8AC3E}">
        <p14:creationId xmlns:p14="http://schemas.microsoft.com/office/powerpoint/2010/main" val="161076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11</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901705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世界坐标</a:t>
            </a:r>
            <a:r>
              <a:rPr lang="en-US" altLang="zh-CN" dirty="0"/>
              <a:t>Pw </a:t>
            </a:r>
            <a:r>
              <a:rPr lang="zh-CN" altLang="en-US" dirty="0"/>
              <a:t>左乘世界坐标系在相机坐标系下的表示，即外参矩阵 </a:t>
            </a:r>
            <a:r>
              <a:rPr lang="en-US" altLang="zh-CN" dirty="0"/>
              <a:t>T =(R  t)</a:t>
            </a:r>
            <a:r>
              <a:rPr lang="zh-CN" altLang="en-US" dirty="0"/>
              <a:t>， 得到</a:t>
            </a:r>
            <a:r>
              <a:rPr lang="en-US" altLang="zh-CN" dirty="0"/>
              <a:t>P</a:t>
            </a:r>
            <a:r>
              <a:rPr lang="zh-CN" altLang="en-US" dirty="0"/>
              <a:t>的相机坐标系下的坐标</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外参是</a:t>
            </a:r>
            <a:r>
              <a:rPr lang="en-US" altLang="zh-CN" dirty="0"/>
              <a:t>SLAM</a:t>
            </a:r>
            <a:r>
              <a:rPr lang="zh-CN" altLang="en-US" dirty="0"/>
              <a:t>估计的目标</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13</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736559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15</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049473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16</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450001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图像放大率随着与光轴之间的距离增加而产生非线性变化，放大率减小则出现桶形失真，放大率增加则出现枕形失真</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17</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483020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60F3CA30-85BE-4F48-B20C-8CE9E169CBC0}"/>
              </a:ext>
            </a:extLst>
          </p:cNvPr>
          <p:cNvSpPr>
            <a:spLocks noGrp="1" noChangeArrowheads="1"/>
          </p:cNvSpPr>
          <p:nvPr>
            <p:ph type="dt" sz="half" idx="10"/>
          </p:nvPr>
        </p:nvSpPr>
        <p:spPr/>
        <p:txBody>
          <a:bodyPr/>
          <a:lstStyle>
            <a:lvl1pPr>
              <a:defRPr/>
            </a:lvl1pPr>
          </a:lstStyle>
          <a:p>
            <a:pPr>
              <a:defRPr/>
            </a:pPr>
            <a:fld id="{07A8B114-D25C-4FB6-A06E-55E18ACD016B}" type="datetime1">
              <a:rPr lang="zh-CN" altLang="en-US"/>
              <a:pPr>
                <a:defRPr/>
              </a:pPr>
              <a:t>2019-11-19</a:t>
            </a:fld>
            <a:endParaRPr lang="zh-CN" altLang="en-US"/>
          </a:p>
        </p:txBody>
      </p:sp>
      <p:sp>
        <p:nvSpPr>
          <p:cNvPr id="5" name="Rectangle 5">
            <a:extLst>
              <a:ext uri="{FF2B5EF4-FFF2-40B4-BE49-F238E27FC236}">
                <a16:creationId xmlns:a16="http://schemas.microsoft.com/office/drawing/2014/main" id="{7E6FA77A-C5CD-4D3C-BA3E-DDB6CE5AABBF}"/>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a:extLst>
              <a:ext uri="{FF2B5EF4-FFF2-40B4-BE49-F238E27FC236}">
                <a16:creationId xmlns:a16="http://schemas.microsoft.com/office/drawing/2014/main" id="{32D00B40-672D-4E92-8266-D77790376834}"/>
              </a:ext>
            </a:extLst>
          </p:cNvPr>
          <p:cNvSpPr>
            <a:spLocks noGrp="1" noChangeArrowheads="1"/>
          </p:cNvSpPr>
          <p:nvPr>
            <p:ph type="sldNum" sz="quarter" idx="12"/>
          </p:nvPr>
        </p:nvSpPr>
        <p:spPr/>
        <p:txBody>
          <a:bodyPr/>
          <a:lstStyle>
            <a:lvl1pPr>
              <a:defRPr/>
            </a:lvl1pPr>
          </a:lstStyle>
          <a:p>
            <a:pPr>
              <a:defRPr/>
            </a:pPr>
            <a:r>
              <a:rPr lang="en-US" altLang="zh-CN"/>
              <a:t>2-</a:t>
            </a:r>
            <a:fld id="{EE48355D-A405-4FDF-BE80-76C3C4995616}" type="slidenum">
              <a:rPr lang="en-US" altLang="zh-CN" dirty="0"/>
              <a:pPr>
                <a:defRPr/>
              </a:pPr>
              <a:t>‹#›</a:t>
            </a:fld>
            <a:endParaRPr lang="en-US" altLang="zh-CN"/>
          </a:p>
        </p:txBody>
      </p:sp>
    </p:spTree>
    <p:extLst>
      <p:ext uri="{BB962C8B-B14F-4D97-AF65-F5344CB8AC3E}">
        <p14:creationId xmlns:p14="http://schemas.microsoft.com/office/powerpoint/2010/main" val="3286125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0CAD5AD9-435D-481E-8056-0063BCA45E4A}"/>
              </a:ext>
            </a:extLst>
          </p:cNvPr>
          <p:cNvSpPr>
            <a:spLocks noGrp="1" noChangeArrowheads="1"/>
          </p:cNvSpPr>
          <p:nvPr>
            <p:ph type="dt" sz="half" idx="10"/>
          </p:nvPr>
        </p:nvSpPr>
        <p:spPr/>
        <p:txBody>
          <a:bodyPr/>
          <a:lstStyle>
            <a:lvl1pPr>
              <a:defRPr/>
            </a:lvl1pPr>
          </a:lstStyle>
          <a:p>
            <a:pPr>
              <a:defRPr/>
            </a:pPr>
            <a:fld id="{FEBD2EF2-47B9-4E9C-991C-1109B6CB6926}" type="datetime1">
              <a:rPr lang="zh-CN" altLang="en-US"/>
              <a:pPr>
                <a:defRPr/>
              </a:pPr>
              <a:t>2019-11-19</a:t>
            </a:fld>
            <a:endParaRPr lang="zh-CN" altLang="en-US"/>
          </a:p>
        </p:txBody>
      </p:sp>
      <p:sp>
        <p:nvSpPr>
          <p:cNvPr id="5" name="Rectangle 5">
            <a:extLst>
              <a:ext uri="{FF2B5EF4-FFF2-40B4-BE49-F238E27FC236}">
                <a16:creationId xmlns:a16="http://schemas.microsoft.com/office/drawing/2014/main" id="{7A7D4C8F-D919-4330-8BE8-3B61EFA2DCEB}"/>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a:extLst>
              <a:ext uri="{FF2B5EF4-FFF2-40B4-BE49-F238E27FC236}">
                <a16:creationId xmlns:a16="http://schemas.microsoft.com/office/drawing/2014/main" id="{A95C1CB2-02D7-4B16-93DE-FE10A8D6A710}"/>
              </a:ext>
            </a:extLst>
          </p:cNvPr>
          <p:cNvSpPr>
            <a:spLocks noGrp="1" noChangeArrowheads="1"/>
          </p:cNvSpPr>
          <p:nvPr>
            <p:ph type="sldNum" sz="quarter" idx="12"/>
          </p:nvPr>
        </p:nvSpPr>
        <p:spPr/>
        <p:txBody>
          <a:bodyPr/>
          <a:lstStyle>
            <a:lvl1pPr>
              <a:defRPr/>
            </a:lvl1pPr>
          </a:lstStyle>
          <a:p>
            <a:pPr>
              <a:defRPr/>
            </a:pPr>
            <a:r>
              <a:rPr lang="en-US" altLang="zh-CN"/>
              <a:t>2-</a:t>
            </a:r>
            <a:fld id="{29C8D91E-5BF2-4F3F-B934-D06415D35F67}" type="slidenum">
              <a:rPr lang="en-US" altLang="zh-CN" dirty="0"/>
              <a:pPr>
                <a:defRPr/>
              </a:pPr>
              <a:t>‹#›</a:t>
            </a:fld>
            <a:endParaRPr lang="en-US" altLang="zh-CN"/>
          </a:p>
        </p:txBody>
      </p:sp>
    </p:spTree>
    <p:extLst>
      <p:ext uri="{BB962C8B-B14F-4D97-AF65-F5344CB8AC3E}">
        <p14:creationId xmlns:p14="http://schemas.microsoft.com/office/powerpoint/2010/main" val="3673331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309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533400" y="228600"/>
            <a:ext cx="5676900" cy="60309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FCF2D1F0-1D52-499D-8BE7-D9A897F4DFA6}"/>
              </a:ext>
            </a:extLst>
          </p:cNvPr>
          <p:cNvSpPr>
            <a:spLocks noGrp="1" noChangeArrowheads="1"/>
          </p:cNvSpPr>
          <p:nvPr>
            <p:ph type="dt" sz="half" idx="10"/>
          </p:nvPr>
        </p:nvSpPr>
        <p:spPr/>
        <p:txBody>
          <a:bodyPr/>
          <a:lstStyle>
            <a:lvl1pPr>
              <a:defRPr/>
            </a:lvl1pPr>
          </a:lstStyle>
          <a:p>
            <a:pPr>
              <a:defRPr/>
            </a:pPr>
            <a:fld id="{13EE5435-2069-4CAE-9DB3-6D8524B8DFCE}" type="datetime1">
              <a:rPr lang="zh-CN" altLang="en-US"/>
              <a:pPr>
                <a:defRPr/>
              </a:pPr>
              <a:t>2019-11-19</a:t>
            </a:fld>
            <a:endParaRPr lang="zh-CN" altLang="en-US"/>
          </a:p>
        </p:txBody>
      </p:sp>
      <p:sp>
        <p:nvSpPr>
          <p:cNvPr id="5" name="Rectangle 5">
            <a:extLst>
              <a:ext uri="{FF2B5EF4-FFF2-40B4-BE49-F238E27FC236}">
                <a16:creationId xmlns:a16="http://schemas.microsoft.com/office/drawing/2014/main" id="{2A2770F8-7866-430F-B4CB-6EA1458A468B}"/>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a:extLst>
              <a:ext uri="{FF2B5EF4-FFF2-40B4-BE49-F238E27FC236}">
                <a16:creationId xmlns:a16="http://schemas.microsoft.com/office/drawing/2014/main" id="{F93A0652-4C72-41AF-9635-BB0ACE44B568}"/>
              </a:ext>
            </a:extLst>
          </p:cNvPr>
          <p:cNvSpPr>
            <a:spLocks noGrp="1" noChangeArrowheads="1"/>
          </p:cNvSpPr>
          <p:nvPr>
            <p:ph type="sldNum" sz="quarter" idx="12"/>
          </p:nvPr>
        </p:nvSpPr>
        <p:spPr/>
        <p:txBody>
          <a:bodyPr/>
          <a:lstStyle>
            <a:lvl1pPr>
              <a:defRPr/>
            </a:lvl1pPr>
          </a:lstStyle>
          <a:p>
            <a:pPr>
              <a:defRPr/>
            </a:pPr>
            <a:r>
              <a:rPr lang="en-US" altLang="zh-CN"/>
              <a:t>2-</a:t>
            </a:r>
            <a:fld id="{5C85BB27-0CCE-4F60-8B11-B1AE9D7B105B}" type="slidenum">
              <a:rPr lang="en-US" altLang="zh-CN" dirty="0"/>
              <a:pPr>
                <a:defRPr/>
              </a:pPr>
              <a:t>‹#›</a:t>
            </a:fld>
            <a:endParaRPr lang="en-US" altLang="zh-CN"/>
          </a:p>
        </p:txBody>
      </p:sp>
    </p:spTree>
    <p:extLst>
      <p:ext uri="{BB962C8B-B14F-4D97-AF65-F5344CB8AC3E}">
        <p14:creationId xmlns:p14="http://schemas.microsoft.com/office/powerpoint/2010/main" val="3543455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Date Placeholder 1">
            <a:extLst>
              <a:ext uri="{FF2B5EF4-FFF2-40B4-BE49-F238E27FC236}">
                <a16:creationId xmlns:a16="http://schemas.microsoft.com/office/drawing/2014/main" id="{F60EE14C-FB11-449E-AC01-8955D150F6C7}"/>
              </a:ext>
            </a:extLst>
          </p:cNvPr>
          <p:cNvSpPr>
            <a:spLocks noGrp="1" noChangeArrowheads="1"/>
          </p:cNvSpPr>
          <p:nvPr>
            <p:ph type="dt" sz="half" idx="10"/>
          </p:nvPr>
        </p:nvSpPr>
        <p:spPr/>
        <p:txBody>
          <a:bodyPr/>
          <a:lstStyle>
            <a:lvl1pPr>
              <a:defRPr/>
            </a:lvl1pPr>
          </a:lstStyle>
          <a:p>
            <a:pPr>
              <a:defRPr/>
            </a:pPr>
            <a:fld id="{C2DD08A4-3811-4A46-86C8-2E0D98358133}" type="datetime1">
              <a:rPr lang="zh-CN" altLang="en-US"/>
              <a:pPr>
                <a:defRPr/>
              </a:pPr>
              <a:t>2019-11-19</a:t>
            </a:fld>
            <a:endParaRPr lang="zh-CN" altLang="en-US"/>
          </a:p>
        </p:txBody>
      </p:sp>
      <p:sp>
        <p:nvSpPr>
          <p:cNvPr id="5" name="Footer Placeholder 2">
            <a:extLst>
              <a:ext uri="{FF2B5EF4-FFF2-40B4-BE49-F238E27FC236}">
                <a16:creationId xmlns:a16="http://schemas.microsoft.com/office/drawing/2014/main" id="{A0C857AA-327A-465A-8E9C-7328EB7FEA6C}"/>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Slide Number Placeholder 3">
            <a:extLst>
              <a:ext uri="{FF2B5EF4-FFF2-40B4-BE49-F238E27FC236}">
                <a16:creationId xmlns:a16="http://schemas.microsoft.com/office/drawing/2014/main" id="{FC858225-8A64-4E04-8E98-D8549430D0FF}"/>
              </a:ext>
            </a:extLst>
          </p:cNvPr>
          <p:cNvSpPr>
            <a:spLocks noGrp="1" noChangeArrowheads="1"/>
          </p:cNvSpPr>
          <p:nvPr>
            <p:ph type="sldNum" sz="quarter" idx="12"/>
          </p:nvPr>
        </p:nvSpPr>
        <p:spPr/>
        <p:txBody>
          <a:bodyPr/>
          <a:lstStyle>
            <a:lvl1pPr>
              <a:defRPr/>
            </a:lvl1pPr>
          </a:lstStyle>
          <a:p>
            <a:pPr>
              <a:defRPr/>
            </a:pPr>
            <a:r>
              <a:rPr lang="en-US" altLang="zh-CN"/>
              <a:t>1-</a:t>
            </a:r>
            <a:fld id="{076D73FD-1CB3-4795-9D46-D73FCA2AA952}" type="slidenum">
              <a:rPr lang="en-US" altLang="zh-CN" dirty="0"/>
              <a:pPr>
                <a:defRPr/>
              </a:pPr>
              <a:t>‹#›</a:t>
            </a:fld>
            <a:endParaRPr lang="en-US" altLang="zh-CN"/>
          </a:p>
        </p:txBody>
      </p:sp>
    </p:spTree>
    <p:extLst>
      <p:ext uri="{BB962C8B-B14F-4D97-AF65-F5344CB8AC3E}">
        <p14:creationId xmlns:p14="http://schemas.microsoft.com/office/powerpoint/2010/main" val="3025619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1">
            <a:extLst>
              <a:ext uri="{FF2B5EF4-FFF2-40B4-BE49-F238E27FC236}">
                <a16:creationId xmlns:a16="http://schemas.microsoft.com/office/drawing/2014/main" id="{B602D384-15F1-4361-917A-BE4EC8AC092D}"/>
              </a:ext>
            </a:extLst>
          </p:cNvPr>
          <p:cNvSpPr>
            <a:spLocks noGrp="1" noChangeArrowheads="1"/>
          </p:cNvSpPr>
          <p:nvPr>
            <p:ph type="dt" sz="half" idx="10"/>
          </p:nvPr>
        </p:nvSpPr>
        <p:spPr/>
        <p:txBody>
          <a:bodyPr/>
          <a:lstStyle>
            <a:lvl1pPr>
              <a:defRPr/>
            </a:lvl1pPr>
          </a:lstStyle>
          <a:p>
            <a:pPr>
              <a:defRPr/>
            </a:pPr>
            <a:fld id="{52FBB917-FAAC-4BE8-878F-2AC5D689DFAD}" type="datetime1">
              <a:rPr lang="zh-CN" altLang="en-US"/>
              <a:pPr>
                <a:defRPr/>
              </a:pPr>
              <a:t>2019-11-19</a:t>
            </a:fld>
            <a:endParaRPr lang="zh-CN" altLang="en-US"/>
          </a:p>
        </p:txBody>
      </p:sp>
      <p:sp>
        <p:nvSpPr>
          <p:cNvPr id="5" name="Footer Placeholder 2">
            <a:extLst>
              <a:ext uri="{FF2B5EF4-FFF2-40B4-BE49-F238E27FC236}">
                <a16:creationId xmlns:a16="http://schemas.microsoft.com/office/drawing/2014/main" id="{A6A41113-FF56-4B70-B697-E8F1CDB9EFA0}"/>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Slide Number Placeholder 3">
            <a:extLst>
              <a:ext uri="{FF2B5EF4-FFF2-40B4-BE49-F238E27FC236}">
                <a16:creationId xmlns:a16="http://schemas.microsoft.com/office/drawing/2014/main" id="{25C93F89-CB30-4A19-B230-2BA25C78114B}"/>
              </a:ext>
            </a:extLst>
          </p:cNvPr>
          <p:cNvSpPr>
            <a:spLocks noGrp="1" noChangeArrowheads="1"/>
          </p:cNvSpPr>
          <p:nvPr>
            <p:ph type="sldNum" sz="quarter" idx="12"/>
          </p:nvPr>
        </p:nvSpPr>
        <p:spPr/>
        <p:txBody>
          <a:bodyPr/>
          <a:lstStyle>
            <a:lvl1pPr>
              <a:defRPr/>
            </a:lvl1pPr>
          </a:lstStyle>
          <a:p>
            <a:pPr>
              <a:defRPr/>
            </a:pPr>
            <a:r>
              <a:rPr lang="en-US" altLang="zh-CN"/>
              <a:t>1-</a:t>
            </a:r>
            <a:fld id="{4C4A56FE-CADE-4F8F-A5B9-D55F175C8B8F}" type="slidenum">
              <a:rPr lang="en-US" altLang="zh-CN" dirty="0"/>
              <a:pPr>
                <a:defRPr/>
              </a:pPr>
              <a:t>‹#›</a:t>
            </a:fld>
            <a:endParaRPr lang="en-US" altLang="zh-CN"/>
          </a:p>
        </p:txBody>
      </p:sp>
    </p:spTree>
    <p:extLst>
      <p:ext uri="{BB962C8B-B14F-4D97-AF65-F5344CB8AC3E}">
        <p14:creationId xmlns:p14="http://schemas.microsoft.com/office/powerpoint/2010/main" val="26233061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Date Placeholder 1">
            <a:extLst>
              <a:ext uri="{FF2B5EF4-FFF2-40B4-BE49-F238E27FC236}">
                <a16:creationId xmlns:a16="http://schemas.microsoft.com/office/drawing/2014/main" id="{9321EC70-380F-4B69-8FC7-ADB1D00AD62D}"/>
              </a:ext>
            </a:extLst>
          </p:cNvPr>
          <p:cNvSpPr>
            <a:spLocks noGrp="1" noChangeArrowheads="1"/>
          </p:cNvSpPr>
          <p:nvPr>
            <p:ph type="dt" sz="half" idx="10"/>
          </p:nvPr>
        </p:nvSpPr>
        <p:spPr/>
        <p:txBody>
          <a:bodyPr/>
          <a:lstStyle>
            <a:lvl1pPr>
              <a:defRPr/>
            </a:lvl1pPr>
          </a:lstStyle>
          <a:p>
            <a:pPr>
              <a:defRPr/>
            </a:pPr>
            <a:fld id="{752CD268-F4E5-417D-8EF8-7E7604D57ED3}" type="datetime1">
              <a:rPr lang="zh-CN" altLang="en-US"/>
              <a:pPr>
                <a:defRPr/>
              </a:pPr>
              <a:t>2019-11-19</a:t>
            </a:fld>
            <a:endParaRPr lang="zh-CN" altLang="en-US"/>
          </a:p>
        </p:txBody>
      </p:sp>
      <p:sp>
        <p:nvSpPr>
          <p:cNvPr id="5" name="Footer Placeholder 2">
            <a:extLst>
              <a:ext uri="{FF2B5EF4-FFF2-40B4-BE49-F238E27FC236}">
                <a16:creationId xmlns:a16="http://schemas.microsoft.com/office/drawing/2014/main" id="{65682E0E-C3CD-41F5-9891-8968B23F3DF8}"/>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Slide Number Placeholder 3">
            <a:extLst>
              <a:ext uri="{FF2B5EF4-FFF2-40B4-BE49-F238E27FC236}">
                <a16:creationId xmlns:a16="http://schemas.microsoft.com/office/drawing/2014/main" id="{93637533-5341-4C15-A4FD-036AF8E866DA}"/>
              </a:ext>
            </a:extLst>
          </p:cNvPr>
          <p:cNvSpPr>
            <a:spLocks noGrp="1" noChangeArrowheads="1"/>
          </p:cNvSpPr>
          <p:nvPr>
            <p:ph type="sldNum" sz="quarter" idx="12"/>
          </p:nvPr>
        </p:nvSpPr>
        <p:spPr/>
        <p:txBody>
          <a:bodyPr/>
          <a:lstStyle>
            <a:lvl1pPr>
              <a:defRPr/>
            </a:lvl1pPr>
          </a:lstStyle>
          <a:p>
            <a:pPr>
              <a:defRPr/>
            </a:pPr>
            <a:r>
              <a:rPr lang="en-US" altLang="zh-CN"/>
              <a:t>1-</a:t>
            </a:r>
            <a:fld id="{67AC4406-2292-4C71-A549-C842C6846190}" type="slidenum">
              <a:rPr lang="en-US" altLang="zh-CN" dirty="0"/>
              <a:pPr>
                <a:defRPr/>
              </a:pPr>
              <a:t>‹#›</a:t>
            </a:fld>
            <a:endParaRPr lang="en-US" altLang="zh-CN"/>
          </a:p>
        </p:txBody>
      </p:sp>
    </p:spTree>
    <p:extLst>
      <p:ext uri="{BB962C8B-B14F-4D97-AF65-F5344CB8AC3E}">
        <p14:creationId xmlns:p14="http://schemas.microsoft.com/office/powerpoint/2010/main" val="1564110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1">
            <a:extLst>
              <a:ext uri="{FF2B5EF4-FFF2-40B4-BE49-F238E27FC236}">
                <a16:creationId xmlns:a16="http://schemas.microsoft.com/office/drawing/2014/main" id="{F52A4731-7CB4-4E21-B43F-AFB35778FF73}"/>
              </a:ext>
            </a:extLst>
          </p:cNvPr>
          <p:cNvSpPr>
            <a:spLocks noGrp="1" noChangeArrowheads="1"/>
          </p:cNvSpPr>
          <p:nvPr>
            <p:ph type="dt" sz="half" idx="10"/>
          </p:nvPr>
        </p:nvSpPr>
        <p:spPr/>
        <p:txBody>
          <a:bodyPr/>
          <a:lstStyle>
            <a:lvl1pPr>
              <a:defRPr/>
            </a:lvl1pPr>
          </a:lstStyle>
          <a:p>
            <a:pPr>
              <a:defRPr/>
            </a:pPr>
            <a:fld id="{DC68C116-84C6-4836-9C19-CBEFF40627C7}" type="datetime1">
              <a:rPr lang="zh-CN" altLang="en-US"/>
              <a:pPr>
                <a:defRPr/>
              </a:pPr>
              <a:t>2019-11-19</a:t>
            </a:fld>
            <a:endParaRPr lang="zh-CN" altLang="en-US"/>
          </a:p>
        </p:txBody>
      </p:sp>
      <p:sp>
        <p:nvSpPr>
          <p:cNvPr id="6" name="Footer Placeholder 2">
            <a:extLst>
              <a:ext uri="{FF2B5EF4-FFF2-40B4-BE49-F238E27FC236}">
                <a16:creationId xmlns:a16="http://schemas.microsoft.com/office/drawing/2014/main" id="{95B7B315-5FDB-4D8E-BFC2-C3B2C815BE17}"/>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7" name="Slide Number Placeholder 3">
            <a:extLst>
              <a:ext uri="{FF2B5EF4-FFF2-40B4-BE49-F238E27FC236}">
                <a16:creationId xmlns:a16="http://schemas.microsoft.com/office/drawing/2014/main" id="{9D81F6B2-D522-4C69-8E80-464FE02FC051}"/>
              </a:ext>
            </a:extLst>
          </p:cNvPr>
          <p:cNvSpPr>
            <a:spLocks noGrp="1" noChangeArrowheads="1"/>
          </p:cNvSpPr>
          <p:nvPr>
            <p:ph type="sldNum" sz="quarter" idx="12"/>
          </p:nvPr>
        </p:nvSpPr>
        <p:spPr/>
        <p:txBody>
          <a:bodyPr/>
          <a:lstStyle>
            <a:lvl1pPr>
              <a:defRPr/>
            </a:lvl1pPr>
          </a:lstStyle>
          <a:p>
            <a:pPr>
              <a:defRPr/>
            </a:pPr>
            <a:r>
              <a:rPr lang="en-US" altLang="zh-CN"/>
              <a:t>1-</a:t>
            </a:r>
            <a:fld id="{22CBFB14-0310-45CD-9EE6-22F201F85D70}" type="slidenum">
              <a:rPr lang="en-US" altLang="zh-CN" dirty="0"/>
              <a:pPr>
                <a:defRPr/>
              </a:pPr>
              <a:t>‹#›</a:t>
            </a:fld>
            <a:endParaRPr lang="en-US" altLang="zh-CN"/>
          </a:p>
        </p:txBody>
      </p:sp>
    </p:spTree>
    <p:extLst>
      <p:ext uri="{BB962C8B-B14F-4D97-AF65-F5344CB8AC3E}">
        <p14:creationId xmlns:p14="http://schemas.microsoft.com/office/powerpoint/2010/main" val="40315217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1">
            <a:extLst>
              <a:ext uri="{FF2B5EF4-FFF2-40B4-BE49-F238E27FC236}">
                <a16:creationId xmlns:a16="http://schemas.microsoft.com/office/drawing/2014/main" id="{357EC36E-EDA8-4828-BE18-78F05C4BBFF4}"/>
              </a:ext>
            </a:extLst>
          </p:cNvPr>
          <p:cNvSpPr>
            <a:spLocks noGrp="1" noChangeArrowheads="1"/>
          </p:cNvSpPr>
          <p:nvPr>
            <p:ph type="dt" sz="half" idx="10"/>
          </p:nvPr>
        </p:nvSpPr>
        <p:spPr/>
        <p:txBody>
          <a:bodyPr/>
          <a:lstStyle>
            <a:lvl1pPr>
              <a:defRPr/>
            </a:lvl1pPr>
          </a:lstStyle>
          <a:p>
            <a:pPr>
              <a:defRPr/>
            </a:pPr>
            <a:fld id="{46C0E0E5-ED5D-42A9-981B-3F3D74AE0BA3}" type="datetime1">
              <a:rPr lang="zh-CN" altLang="en-US"/>
              <a:pPr>
                <a:defRPr/>
              </a:pPr>
              <a:t>2019-11-19</a:t>
            </a:fld>
            <a:endParaRPr lang="zh-CN" altLang="en-US"/>
          </a:p>
        </p:txBody>
      </p:sp>
      <p:sp>
        <p:nvSpPr>
          <p:cNvPr id="8" name="Footer Placeholder 2">
            <a:extLst>
              <a:ext uri="{FF2B5EF4-FFF2-40B4-BE49-F238E27FC236}">
                <a16:creationId xmlns:a16="http://schemas.microsoft.com/office/drawing/2014/main" id="{F55B5E7C-C132-469C-A789-0D05EEF4FF85}"/>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9" name="Slide Number Placeholder 3">
            <a:extLst>
              <a:ext uri="{FF2B5EF4-FFF2-40B4-BE49-F238E27FC236}">
                <a16:creationId xmlns:a16="http://schemas.microsoft.com/office/drawing/2014/main" id="{02C6F9A9-EDB6-4D4F-96AA-F2574984B461}"/>
              </a:ext>
            </a:extLst>
          </p:cNvPr>
          <p:cNvSpPr>
            <a:spLocks noGrp="1" noChangeArrowheads="1"/>
          </p:cNvSpPr>
          <p:nvPr>
            <p:ph type="sldNum" sz="quarter" idx="12"/>
          </p:nvPr>
        </p:nvSpPr>
        <p:spPr/>
        <p:txBody>
          <a:bodyPr/>
          <a:lstStyle>
            <a:lvl1pPr>
              <a:defRPr/>
            </a:lvl1pPr>
          </a:lstStyle>
          <a:p>
            <a:pPr>
              <a:defRPr/>
            </a:pPr>
            <a:r>
              <a:rPr lang="en-US" altLang="zh-CN"/>
              <a:t>1-</a:t>
            </a:r>
            <a:fld id="{68C7EC89-1E0B-4351-A5CA-D87EC6FFAA4B}" type="slidenum">
              <a:rPr lang="en-US" altLang="zh-CN" dirty="0"/>
              <a:pPr>
                <a:defRPr/>
              </a:pPr>
              <a:t>‹#›</a:t>
            </a:fld>
            <a:endParaRPr lang="en-US" altLang="zh-CN"/>
          </a:p>
        </p:txBody>
      </p:sp>
    </p:spTree>
    <p:extLst>
      <p:ext uri="{BB962C8B-B14F-4D97-AF65-F5344CB8AC3E}">
        <p14:creationId xmlns:p14="http://schemas.microsoft.com/office/powerpoint/2010/main" val="2728408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1">
            <a:extLst>
              <a:ext uri="{FF2B5EF4-FFF2-40B4-BE49-F238E27FC236}">
                <a16:creationId xmlns:a16="http://schemas.microsoft.com/office/drawing/2014/main" id="{4F9E7411-0752-4A67-8F92-7B0C03E88099}"/>
              </a:ext>
            </a:extLst>
          </p:cNvPr>
          <p:cNvSpPr>
            <a:spLocks noGrp="1" noChangeArrowheads="1"/>
          </p:cNvSpPr>
          <p:nvPr>
            <p:ph type="dt" sz="half" idx="10"/>
          </p:nvPr>
        </p:nvSpPr>
        <p:spPr/>
        <p:txBody>
          <a:bodyPr/>
          <a:lstStyle>
            <a:lvl1pPr>
              <a:defRPr/>
            </a:lvl1pPr>
          </a:lstStyle>
          <a:p>
            <a:pPr>
              <a:defRPr/>
            </a:pPr>
            <a:fld id="{5D8A3ADA-BB86-47CF-8E31-4C76E6807148}" type="datetime1">
              <a:rPr lang="zh-CN" altLang="en-US"/>
              <a:pPr>
                <a:defRPr/>
              </a:pPr>
              <a:t>2019-11-19</a:t>
            </a:fld>
            <a:endParaRPr lang="zh-CN" altLang="en-US"/>
          </a:p>
        </p:txBody>
      </p:sp>
      <p:sp>
        <p:nvSpPr>
          <p:cNvPr id="4" name="Footer Placeholder 2">
            <a:extLst>
              <a:ext uri="{FF2B5EF4-FFF2-40B4-BE49-F238E27FC236}">
                <a16:creationId xmlns:a16="http://schemas.microsoft.com/office/drawing/2014/main" id="{15737649-A076-4C5E-8C5B-51473C791FFD}"/>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5" name="Slide Number Placeholder 3">
            <a:extLst>
              <a:ext uri="{FF2B5EF4-FFF2-40B4-BE49-F238E27FC236}">
                <a16:creationId xmlns:a16="http://schemas.microsoft.com/office/drawing/2014/main" id="{BD81BF58-4E4F-4F4E-8C90-526DD518C8D4}"/>
              </a:ext>
            </a:extLst>
          </p:cNvPr>
          <p:cNvSpPr>
            <a:spLocks noGrp="1" noChangeArrowheads="1"/>
          </p:cNvSpPr>
          <p:nvPr>
            <p:ph type="sldNum" sz="quarter" idx="12"/>
          </p:nvPr>
        </p:nvSpPr>
        <p:spPr/>
        <p:txBody>
          <a:bodyPr/>
          <a:lstStyle>
            <a:lvl1pPr>
              <a:defRPr/>
            </a:lvl1pPr>
          </a:lstStyle>
          <a:p>
            <a:pPr>
              <a:defRPr/>
            </a:pPr>
            <a:r>
              <a:rPr lang="en-US" altLang="zh-CN"/>
              <a:t>1-</a:t>
            </a:r>
            <a:fld id="{06BB3D85-2E8F-41E3-82CE-6A2A92F2D457}" type="slidenum">
              <a:rPr lang="en-US" altLang="zh-CN" dirty="0"/>
              <a:pPr>
                <a:defRPr/>
              </a:pPr>
              <a:t>‹#›</a:t>
            </a:fld>
            <a:endParaRPr lang="en-US" altLang="zh-CN"/>
          </a:p>
        </p:txBody>
      </p:sp>
    </p:spTree>
    <p:extLst>
      <p:ext uri="{BB962C8B-B14F-4D97-AF65-F5344CB8AC3E}">
        <p14:creationId xmlns:p14="http://schemas.microsoft.com/office/powerpoint/2010/main" val="21139067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5EE23F-6DEB-4DCC-A4A5-85184B21CD8D}"/>
              </a:ext>
            </a:extLst>
          </p:cNvPr>
          <p:cNvSpPr>
            <a:spLocks noGrp="1" noChangeArrowheads="1"/>
          </p:cNvSpPr>
          <p:nvPr>
            <p:ph type="dt" sz="half" idx="10"/>
          </p:nvPr>
        </p:nvSpPr>
        <p:spPr/>
        <p:txBody>
          <a:bodyPr/>
          <a:lstStyle>
            <a:lvl1pPr>
              <a:defRPr/>
            </a:lvl1pPr>
          </a:lstStyle>
          <a:p>
            <a:pPr>
              <a:defRPr/>
            </a:pPr>
            <a:fld id="{5762CBF1-7113-47E3-9F81-D87D5535AB33}" type="datetime1">
              <a:rPr lang="zh-CN" altLang="en-US"/>
              <a:pPr>
                <a:defRPr/>
              </a:pPr>
              <a:t>2019-11-19</a:t>
            </a:fld>
            <a:endParaRPr lang="zh-CN" altLang="en-US"/>
          </a:p>
        </p:txBody>
      </p:sp>
      <p:sp>
        <p:nvSpPr>
          <p:cNvPr id="3" name="页脚占位符 1">
            <a:extLst>
              <a:ext uri="{FF2B5EF4-FFF2-40B4-BE49-F238E27FC236}">
                <a16:creationId xmlns:a16="http://schemas.microsoft.com/office/drawing/2014/main" id="{8E3A39EE-0A78-4996-83E2-B4A53F88781F}"/>
              </a:ext>
            </a:extLst>
          </p:cNvPr>
          <p:cNvSpPr>
            <a:spLocks noGrp="1"/>
          </p:cNvSpPr>
          <p:nvPr>
            <p:ph type="ftr" sz="quarter" idx="11"/>
          </p:nvPr>
        </p:nvSpPr>
        <p:spPr/>
        <p:txBody>
          <a:bodyPr/>
          <a:lstStyle>
            <a:lvl1pPr>
              <a:defRPr/>
            </a:lvl1pPr>
          </a:lstStyle>
          <a:p>
            <a:pPr>
              <a:defRPr/>
            </a:pPr>
            <a:r>
              <a:rPr lang="en-US"/>
              <a:t>Introduction</a:t>
            </a:r>
          </a:p>
        </p:txBody>
      </p:sp>
      <p:sp>
        <p:nvSpPr>
          <p:cNvPr id="4" name="灯片编号占位符 2">
            <a:extLst>
              <a:ext uri="{FF2B5EF4-FFF2-40B4-BE49-F238E27FC236}">
                <a16:creationId xmlns:a16="http://schemas.microsoft.com/office/drawing/2014/main" id="{D7631B80-0C5A-407A-BA5E-A33E1027D643}"/>
              </a:ext>
            </a:extLst>
          </p:cNvPr>
          <p:cNvSpPr>
            <a:spLocks noGrp="1"/>
          </p:cNvSpPr>
          <p:nvPr>
            <p:ph type="sldNum" sz="quarter" idx="12"/>
          </p:nvPr>
        </p:nvSpPr>
        <p:spPr/>
        <p:txBody>
          <a:bodyPr/>
          <a:lstStyle>
            <a:lvl1pPr>
              <a:defRPr/>
            </a:lvl1pPr>
          </a:lstStyle>
          <a:p>
            <a:pPr>
              <a:defRPr/>
            </a:pPr>
            <a:r>
              <a:rPr lang="en-US" altLang="zh-CN"/>
              <a:t>1-</a:t>
            </a:r>
            <a:fld id="{8A845BAA-D01A-4D7B-8651-775AA3C43F13}" type="slidenum">
              <a:rPr lang="en-US" altLang="zh-CN" dirty="0"/>
              <a:pPr>
                <a:defRPr/>
              </a:pPr>
              <a:t>‹#›</a:t>
            </a:fld>
            <a:endParaRPr lang="en-US" altLang="zh-CN"/>
          </a:p>
        </p:txBody>
      </p:sp>
    </p:spTree>
    <p:extLst>
      <p:ext uri="{BB962C8B-B14F-4D97-AF65-F5344CB8AC3E}">
        <p14:creationId xmlns:p14="http://schemas.microsoft.com/office/powerpoint/2010/main" val="38093993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1">
            <a:extLst>
              <a:ext uri="{FF2B5EF4-FFF2-40B4-BE49-F238E27FC236}">
                <a16:creationId xmlns:a16="http://schemas.microsoft.com/office/drawing/2014/main" id="{100DFF15-C9BE-42AA-81C3-F7C0C6643800}"/>
              </a:ext>
            </a:extLst>
          </p:cNvPr>
          <p:cNvSpPr>
            <a:spLocks noGrp="1" noChangeArrowheads="1"/>
          </p:cNvSpPr>
          <p:nvPr>
            <p:ph type="dt" sz="half" idx="10"/>
          </p:nvPr>
        </p:nvSpPr>
        <p:spPr/>
        <p:txBody>
          <a:bodyPr/>
          <a:lstStyle>
            <a:lvl1pPr>
              <a:defRPr/>
            </a:lvl1pPr>
          </a:lstStyle>
          <a:p>
            <a:pPr>
              <a:defRPr/>
            </a:pPr>
            <a:fld id="{266A6553-813D-4B5B-B77C-FE66ADDA0AF5}" type="datetime1">
              <a:rPr lang="zh-CN" altLang="en-US"/>
              <a:pPr>
                <a:defRPr/>
              </a:pPr>
              <a:t>2019-11-19</a:t>
            </a:fld>
            <a:endParaRPr lang="zh-CN" altLang="en-US"/>
          </a:p>
        </p:txBody>
      </p:sp>
      <p:sp>
        <p:nvSpPr>
          <p:cNvPr id="6" name="页脚占位符 4">
            <a:extLst>
              <a:ext uri="{FF2B5EF4-FFF2-40B4-BE49-F238E27FC236}">
                <a16:creationId xmlns:a16="http://schemas.microsoft.com/office/drawing/2014/main" id="{E7C5C19C-19F9-4DCC-9B29-003252529C61}"/>
              </a:ext>
            </a:extLst>
          </p:cNvPr>
          <p:cNvSpPr>
            <a:spLocks noGrp="1"/>
          </p:cNvSpPr>
          <p:nvPr>
            <p:ph type="ftr" sz="quarter" idx="11"/>
          </p:nvPr>
        </p:nvSpPr>
        <p:spPr/>
        <p:txBody>
          <a:bodyPr/>
          <a:lstStyle>
            <a:lvl1pPr>
              <a:defRPr/>
            </a:lvl1pPr>
          </a:lstStyle>
          <a:p>
            <a:pPr>
              <a:defRPr/>
            </a:pPr>
            <a:r>
              <a:rPr lang="en-US"/>
              <a:t>Introduction</a:t>
            </a:r>
          </a:p>
        </p:txBody>
      </p:sp>
      <p:sp>
        <p:nvSpPr>
          <p:cNvPr id="7" name="灯片编号占位符 5">
            <a:extLst>
              <a:ext uri="{FF2B5EF4-FFF2-40B4-BE49-F238E27FC236}">
                <a16:creationId xmlns:a16="http://schemas.microsoft.com/office/drawing/2014/main" id="{3FFAAC81-8D3D-4F8B-B92F-EDA2722D2092}"/>
              </a:ext>
            </a:extLst>
          </p:cNvPr>
          <p:cNvSpPr>
            <a:spLocks noGrp="1"/>
          </p:cNvSpPr>
          <p:nvPr>
            <p:ph type="sldNum" sz="quarter" idx="12"/>
          </p:nvPr>
        </p:nvSpPr>
        <p:spPr/>
        <p:txBody>
          <a:bodyPr/>
          <a:lstStyle>
            <a:lvl1pPr>
              <a:defRPr/>
            </a:lvl1pPr>
          </a:lstStyle>
          <a:p>
            <a:pPr>
              <a:defRPr/>
            </a:pPr>
            <a:r>
              <a:rPr lang="en-US" altLang="zh-CN"/>
              <a:t>1-</a:t>
            </a:r>
            <a:fld id="{743547DE-27C1-4C67-83F0-E582B99297B0}" type="slidenum">
              <a:rPr lang="en-US" altLang="zh-CN" dirty="0"/>
              <a:pPr>
                <a:defRPr/>
              </a:pPr>
              <a:t>‹#›</a:t>
            </a:fld>
            <a:endParaRPr lang="en-US" altLang="zh-CN"/>
          </a:p>
        </p:txBody>
      </p:sp>
    </p:spTree>
    <p:extLst>
      <p:ext uri="{BB962C8B-B14F-4D97-AF65-F5344CB8AC3E}">
        <p14:creationId xmlns:p14="http://schemas.microsoft.com/office/powerpoint/2010/main" val="1207772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815A9AEB-BCDD-44E4-AF64-0A3B3435FD67}"/>
              </a:ext>
            </a:extLst>
          </p:cNvPr>
          <p:cNvSpPr>
            <a:spLocks noGrp="1" noChangeArrowheads="1"/>
          </p:cNvSpPr>
          <p:nvPr>
            <p:ph type="dt" sz="half" idx="10"/>
          </p:nvPr>
        </p:nvSpPr>
        <p:spPr/>
        <p:txBody>
          <a:bodyPr/>
          <a:lstStyle>
            <a:lvl1pPr>
              <a:defRPr/>
            </a:lvl1pPr>
          </a:lstStyle>
          <a:p>
            <a:pPr>
              <a:defRPr/>
            </a:pPr>
            <a:fld id="{BBD31EF5-D141-4B64-BDA6-3694F7D5AD00}" type="datetime1">
              <a:rPr lang="zh-CN" altLang="en-US"/>
              <a:pPr>
                <a:defRPr/>
              </a:pPr>
              <a:t>2019-11-19</a:t>
            </a:fld>
            <a:endParaRPr lang="zh-CN" altLang="en-US"/>
          </a:p>
        </p:txBody>
      </p:sp>
      <p:sp>
        <p:nvSpPr>
          <p:cNvPr id="5" name="Rectangle 5">
            <a:extLst>
              <a:ext uri="{FF2B5EF4-FFF2-40B4-BE49-F238E27FC236}">
                <a16:creationId xmlns:a16="http://schemas.microsoft.com/office/drawing/2014/main" id="{97D94A2D-8DD7-43D2-A6C7-22C1F8D73081}"/>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a:extLst>
              <a:ext uri="{FF2B5EF4-FFF2-40B4-BE49-F238E27FC236}">
                <a16:creationId xmlns:a16="http://schemas.microsoft.com/office/drawing/2014/main" id="{D7C7500A-67AC-426A-9DBB-415614ABD41F}"/>
              </a:ext>
            </a:extLst>
          </p:cNvPr>
          <p:cNvSpPr>
            <a:spLocks noGrp="1" noChangeArrowheads="1"/>
          </p:cNvSpPr>
          <p:nvPr>
            <p:ph type="sldNum" sz="quarter" idx="12"/>
          </p:nvPr>
        </p:nvSpPr>
        <p:spPr/>
        <p:txBody>
          <a:bodyPr/>
          <a:lstStyle>
            <a:lvl1pPr>
              <a:defRPr/>
            </a:lvl1pPr>
          </a:lstStyle>
          <a:p>
            <a:pPr>
              <a:defRPr/>
            </a:pPr>
            <a:r>
              <a:rPr lang="en-US" altLang="zh-CN"/>
              <a:t>2-</a:t>
            </a:r>
            <a:fld id="{0978AC2A-3BE4-4811-B514-A53A3E4553EF}" type="slidenum">
              <a:rPr lang="en-US" altLang="zh-CN" dirty="0"/>
              <a:pPr>
                <a:defRPr/>
              </a:pPr>
              <a:t>‹#›</a:t>
            </a:fld>
            <a:endParaRPr lang="en-US" altLang="zh-CN"/>
          </a:p>
        </p:txBody>
      </p:sp>
    </p:spTree>
    <p:extLst>
      <p:ext uri="{BB962C8B-B14F-4D97-AF65-F5344CB8AC3E}">
        <p14:creationId xmlns:p14="http://schemas.microsoft.com/office/powerpoint/2010/main" val="7219003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1">
            <a:extLst>
              <a:ext uri="{FF2B5EF4-FFF2-40B4-BE49-F238E27FC236}">
                <a16:creationId xmlns:a16="http://schemas.microsoft.com/office/drawing/2014/main" id="{A96206BB-BB62-4004-ACC1-46FCEBF6674A}"/>
              </a:ext>
            </a:extLst>
          </p:cNvPr>
          <p:cNvSpPr>
            <a:spLocks noGrp="1" noChangeArrowheads="1"/>
          </p:cNvSpPr>
          <p:nvPr>
            <p:ph type="dt" sz="half" idx="10"/>
          </p:nvPr>
        </p:nvSpPr>
        <p:spPr/>
        <p:txBody>
          <a:bodyPr/>
          <a:lstStyle>
            <a:lvl1pPr>
              <a:defRPr/>
            </a:lvl1pPr>
          </a:lstStyle>
          <a:p>
            <a:pPr>
              <a:defRPr/>
            </a:pPr>
            <a:fld id="{0F85E116-1DB2-441C-BCB8-409570359212}" type="datetime1">
              <a:rPr lang="zh-CN" altLang="en-US"/>
              <a:pPr>
                <a:defRPr/>
              </a:pPr>
              <a:t>2019-11-19</a:t>
            </a:fld>
            <a:endParaRPr lang="zh-CN" altLang="en-US"/>
          </a:p>
        </p:txBody>
      </p:sp>
      <p:sp>
        <p:nvSpPr>
          <p:cNvPr id="6" name="页脚占位符 4">
            <a:extLst>
              <a:ext uri="{FF2B5EF4-FFF2-40B4-BE49-F238E27FC236}">
                <a16:creationId xmlns:a16="http://schemas.microsoft.com/office/drawing/2014/main" id="{C0293B44-3362-48F4-8ABE-255563980353}"/>
              </a:ext>
            </a:extLst>
          </p:cNvPr>
          <p:cNvSpPr>
            <a:spLocks noGrp="1"/>
          </p:cNvSpPr>
          <p:nvPr>
            <p:ph type="ftr" sz="quarter" idx="11"/>
          </p:nvPr>
        </p:nvSpPr>
        <p:spPr/>
        <p:txBody>
          <a:bodyPr/>
          <a:lstStyle>
            <a:lvl1pPr>
              <a:defRPr/>
            </a:lvl1pPr>
          </a:lstStyle>
          <a:p>
            <a:pPr>
              <a:defRPr/>
            </a:pPr>
            <a:r>
              <a:rPr lang="en-US"/>
              <a:t>Introduction</a:t>
            </a:r>
          </a:p>
        </p:txBody>
      </p:sp>
      <p:sp>
        <p:nvSpPr>
          <p:cNvPr id="7" name="灯片编号占位符 5">
            <a:extLst>
              <a:ext uri="{FF2B5EF4-FFF2-40B4-BE49-F238E27FC236}">
                <a16:creationId xmlns:a16="http://schemas.microsoft.com/office/drawing/2014/main" id="{6F6375BD-0C7C-45A6-B0BB-7FBF8827913D}"/>
              </a:ext>
            </a:extLst>
          </p:cNvPr>
          <p:cNvSpPr>
            <a:spLocks noGrp="1"/>
          </p:cNvSpPr>
          <p:nvPr>
            <p:ph type="sldNum" sz="quarter" idx="12"/>
          </p:nvPr>
        </p:nvSpPr>
        <p:spPr/>
        <p:txBody>
          <a:bodyPr/>
          <a:lstStyle>
            <a:lvl1pPr>
              <a:defRPr/>
            </a:lvl1pPr>
          </a:lstStyle>
          <a:p>
            <a:pPr>
              <a:defRPr/>
            </a:pPr>
            <a:r>
              <a:rPr lang="en-US" altLang="zh-CN"/>
              <a:t>1-</a:t>
            </a:r>
            <a:fld id="{28F0D9BE-2B89-4C6E-886C-36F2CF6014F6}" type="slidenum">
              <a:rPr lang="en-US" altLang="zh-CN" dirty="0"/>
              <a:pPr>
                <a:defRPr/>
              </a:pPr>
              <a:t>‹#›</a:t>
            </a:fld>
            <a:endParaRPr lang="en-US" altLang="zh-CN"/>
          </a:p>
        </p:txBody>
      </p:sp>
    </p:spTree>
    <p:extLst>
      <p:ext uri="{BB962C8B-B14F-4D97-AF65-F5344CB8AC3E}">
        <p14:creationId xmlns:p14="http://schemas.microsoft.com/office/powerpoint/2010/main" val="20481527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1">
            <a:extLst>
              <a:ext uri="{FF2B5EF4-FFF2-40B4-BE49-F238E27FC236}">
                <a16:creationId xmlns:a16="http://schemas.microsoft.com/office/drawing/2014/main" id="{94BBA16A-3E58-48AB-999A-FE0CED7712F8}"/>
              </a:ext>
            </a:extLst>
          </p:cNvPr>
          <p:cNvSpPr>
            <a:spLocks noGrp="1" noChangeArrowheads="1"/>
          </p:cNvSpPr>
          <p:nvPr>
            <p:ph type="dt" sz="half" idx="10"/>
          </p:nvPr>
        </p:nvSpPr>
        <p:spPr/>
        <p:txBody>
          <a:bodyPr/>
          <a:lstStyle>
            <a:lvl1pPr>
              <a:defRPr/>
            </a:lvl1pPr>
          </a:lstStyle>
          <a:p>
            <a:pPr>
              <a:defRPr/>
            </a:pPr>
            <a:fld id="{D1C87B51-C10D-4532-994F-4E80A0C4B12D}" type="datetime1">
              <a:rPr lang="zh-CN" altLang="en-US"/>
              <a:pPr>
                <a:defRPr/>
              </a:pPr>
              <a:t>2019-11-19</a:t>
            </a:fld>
            <a:endParaRPr lang="zh-CN" altLang="en-US"/>
          </a:p>
        </p:txBody>
      </p:sp>
      <p:sp>
        <p:nvSpPr>
          <p:cNvPr id="5" name="页脚占位符 3">
            <a:extLst>
              <a:ext uri="{FF2B5EF4-FFF2-40B4-BE49-F238E27FC236}">
                <a16:creationId xmlns:a16="http://schemas.microsoft.com/office/drawing/2014/main" id="{1DC4FCE2-632B-4744-887D-1D65DE035D24}"/>
              </a:ext>
            </a:extLst>
          </p:cNvPr>
          <p:cNvSpPr>
            <a:spLocks noGrp="1"/>
          </p:cNvSpPr>
          <p:nvPr>
            <p:ph type="ftr" sz="quarter" idx="11"/>
          </p:nvPr>
        </p:nvSpPr>
        <p:spPr/>
        <p:txBody>
          <a:bodyPr/>
          <a:lstStyle>
            <a:lvl1pPr>
              <a:defRPr/>
            </a:lvl1pPr>
          </a:lstStyle>
          <a:p>
            <a:pPr>
              <a:defRPr/>
            </a:pPr>
            <a:r>
              <a:rPr lang="en-US"/>
              <a:t>Introduction</a:t>
            </a:r>
          </a:p>
        </p:txBody>
      </p:sp>
      <p:sp>
        <p:nvSpPr>
          <p:cNvPr id="6" name="灯片编号占位符 4">
            <a:extLst>
              <a:ext uri="{FF2B5EF4-FFF2-40B4-BE49-F238E27FC236}">
                <a16:creationId xmlns:a16="http://schemas.microsoft.com/office/drawing/2014/main" id="{CE5D9BEF-44AD-4CF3-AAB7-0745202CDC81}"/>
              </a:ext>
            </a:extLst>
          </p:cNvPr>
          <p:cNvSpPr>
            <a:spLocks noGrp="1"/>
          </p:cNvSpPr>
          <p:nvPr>
            <p:ph type="sldNum" sz="quarter" idx="12"/>
          </p:nvPr>
        </p:nvSpPr>
        <p:spPr/>
        <p:txBody>
          <a:bodyPr/>
          <a:lstStyle>
            <a:lvl1pPr>
              <a:defRPr/>
            </a:lvl1pPr>
          </a:lstStyle>
          <a:p>
            <a:pPr>
              <a:defRPr/>
            </a:pPr>
            <a:r>
              <a:rPr lang="en-US" altLang="zh-CN"/>
              <a:t>1-</a:t>
            </a:r>
            <a:fld id="{3DE9722F-A337-4EF3-A9F3-597570E8BAFC}" type="slidenum">
              <a:rPr lang="en-US" altLang="zh-CN" dirty="0"/>
              <a:pPr>
                <a:defRPr/>
              </a:pPr>
              <a:t>‹#›</a:t>
            </a:fld>
            <a:endParaRPr lang="en-US" altLang="zh-CN"/>
          </a:p>
        </p:txBody>
      </p:sp>
    </p:spTree>
    <p:extLst>
      <p:ext uri="{BB962C8B-B14F-4D97-AF65-F5344CB8AC3E}">
        <p14:creationId xmlns:p14="http://schemas.microsoft.com/office/powerpoint/2010/main" val="2985857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309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533400" y="228600"/>
            <a:ext cx="5676900" cy="60309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1">
            <a:extLst>
              <a:ext uri="{FF2B5EF4-FFF2-40B4-BE49-F238E27FC236}">
                <a16:creationId xmlns:a16="http://schemas.microsoft.com/office/drawing/2014/main" id="{29D97C04-951F-4884-A992-B0D41D4EBED7}"/>
              </a:ext>
            </a:extLst>
          </p:cNvPr>
          <p:cNvSpPr>
            <a:spLocks noGrp="1" noChangeArrowheads="1"/>
          </p:cNvSpPr>
          <p:nvPr>
            <p:ph type="dt" sz="half" idx="10"/>
          </p:nvPr>
        </p:nvSpPr>
        <p:spPr/>
        <p:txBody>
          <a:bodyPr/>
          <a:lstStyle>
            <a:lvl1pPr>
              <a:defRPr/>
            </a:lvl1pPr>
          </a:lstStyle>
          <a:p>
            <a:pPr>
              <a:defRPr/>
            </a:pPr>
            <a:fld id="{6ABF331A-7F7F-4716-A62D-87DAA8344007}" type="datetime1">
              <a:rPr lang="zh-CN" altLang="en-US"/>
              <a:pPr>
                <a:defRPr/>
              </a:pPr>
              <a:t>2019-11-19</a:t>
            </a:fld>
            <a:endParaRPr lang="zh-CN" altLang="en-US"/>
          </a:p>
        </p:txBody>
      </p:sp>
      <p:sp>
        <p:nvSpPr>
          <p:cNvPr id="5" name="页脚占位符 3">
            <a:extLst>
              <a:ext uri="{FF2B5EF4-FFF2-40B4-BE49-F238E27FC236}">
                <a16:creationId xmlns:a16="http://schemas.microsoft.com/office/drawing/2014/main" id="{80B3E19E-8E39-4819-81B4-3299787C4E4B}"/>
              </a:ext>
            </a:extLst>
          </p:cNvPr>
          <p:cNvSpPr>
            <a:spLocks noGrp="1"/>
          </p:cNvSpPr>
          <p:nvPr>
            <p:ph type="ftr" sz="quarter" idx="11"/>
          </p:nvPr>
        </p:nvSpPr>
        <p:spPr/>
        <p:txBody>
          <a:bodyPr/>
          <a:lstStyle>
            <a:lvl1pPr>
              <a:defRPr/>
            </a:lvl1pPr>
          </a:lstStyle>
          <a:p>
            <a:pPr>
              <a:defRPr/>
            </a:pPr>
            <a:r>
              <a:rPr lang="en-US"/>
              <a:t>Introduction</a:t>
            </a:r>
          </a:p>
        </p:txBody>
      </p:sp>
      <p:sp>
        <p:nvSpPr>
          <p:cNvPr id="6" name="灯片编号占位符 4">
            <a:extLst>
              <a:ext uri="{FF2B5EF4-FFF2-40B4-BE49-F238E27FC236}">
                <a16:creationId xmlns:a16="http://schemas.microsoft.com/office/drawing/2014/main" id="{59BA1610-A2D9-4A6A-9915-4CAE198E30E7}"/>
              </a:ext>
            </a:extLst>
          </p:cNvPr>
          <p:cNvSpPr>
            <a:spLocks noGrp="1"/>
          </p:cNvSpPr>
          <p:nvPr>
            <p:ph type="sldNum" sz="quarter" idx="12"/>
          </p:nvPr>
        </p:nvSpPr>
        <p:spPr/>
        <p:txBody>
          <a:bodyPr/>
          <a:lstStyle>
            <a:lvl1pPr>
              <a:defRPr/>
            </a:lvl1pPr>
          </a:lstStyle>
          <a:p>
            <a:pPr>
              <a:defRPr/>
            </a:pPr>
            <a:r>
              <a:rPr lang="en-US" altLang="zh-CN"/>
              <a:t>1-</a:t>
            </a:r>
            <a:fld id="{E56433F3-0A63-4BC5-8279-FFFBD5281D02}" type="slidenum">
              <a:rPr lang="en-US" altLang="zh-CN" dirty="0"/>
              <a:pPr>
                <a:defRPr/>
              </a:pPr>
              <a:t>‹#›</a:t>
            </a:fld>
            <a:endParaRPr lang="en-US" altLang="zh-CN"/>
          </a:p>
        </p:txBody>
      </p:sp>
    </p:spTree>
    <p:extLst>
      <p:ext uri="{BB962C8B-B14F-4D97-AF65-F5344CB8AC3E}">
        <p14:creationId xmlns:p14="http://schemas.microsoft.com/office/powerpoint/2010/main" val="24164996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a:extLst>
              <a:ext uri="{FF2B5EF4-FFF2-40B4-BE49-F238E27FC236}">
                <a16:creationId xmlns:a16="http://schemas.microsoft.com/office/drawing/2014/main" id="{9E3A790E-3066-4E0F-BAFF-B250FDA98AD1}"/>
              </a:ext>
            </a:extLst>
          </p:cNvPr>
          <p:cNvSpPr>
            <a:spLocks noGrp="1"/>
          </p:cNvSpPr>
          <p:nvPr>
            <p:ph type="dt" sz="half" idx="10"/>
          </p:nvPr>
        </p:nvSpPr>
        <p:spPr/>
        <p:txBody>
          <a:bodyPr/>
          <a:lstStyle>
            <a:lvl1pPr>
              <a:defRPr/>
            </a:lvl1pPr>
          </a:lstStyle>
          <a:p>
            <a:pPr>
              <a:defRPr/>
            </a:pPr>
            <a:endParaRPr lang="en-US" altLang="zh-CN"/>
          </a:p>
        </p:txBody>
      </p:sp>
      <p:sp>
        <p:nvSpPr>
          <p:cNvPr id="6" name="页脚占位符 5">
            <a:extLst>
              <a:ext uri="{FF2B5EF4-FFF2-40B4-BE49-F238E27FC236}">
                <a16:creationId xmlns:a16="http://schemas.microsoft.com/office/drawing/2014/main" id="{0897FF6D-7F4C-48B1-A103-E4FF567D895C}"/>
              </a:ext>
            </a:extLst>
          </p:cNvPr>
          <p:cNvSpPr>
            <a:spLocks noGrp="1"/>
          </p:cNvSpPr>
          <p:nvPr>
            <p:ph type="ftr" sz="quarter" idx="11"/>
          </p:nvPr>
        </p:nvSpPr>
        <p:spPr>
          <a:xfrm>
            <a:off x="3124200" y="6248400"/>
            <a:ext cx="2895600" cy="457200"/>
          </a:xfrm>
        </p:spPr>
        <p:txBody>
          <a:bodyPr/>
          <a:lstStyle>
            <a:lvl1pPr>
              <a:defRPr/>
            </a:lvl1pPr>
          </a:lstStyle>
          <a:p>
            <a:pPr>
              <a:defRPr/>
            </a:pPr>
            <a:r>
              <a:rPr lang="en-US" altLang="zh-CN"/>
              <a:t>computer vision</a:t>
            </a:r>
          </a:p>
        </p:txBody>
      </p:sp>
      <p:sp>
        <p:nvSpPr>
          <p:cNvPr id="7" name="灯片编号占位符 6">
            <a:extLst>
              <a:ext uri="{FF2B5EF4-FFF2-40B4-BE49-F238E27FC236}">
                <a16:creationId xmlns:a16="http://schemas.microsoft.com/office/drawing/2014/main" id="{47F88E86-B734-4C8B-9BD6-415B28528231}"/>
              </a:ext>
            </a:extLst>
          </p:cNvPr>
          <p:cNvSpPr>
            <a:spLocks noGrp="1"/>
          </p:cNvSpPr>
          <p:nvPr>
            <p:ph type="sldNum" sz="quarter" idx="12"/>
          </p:nvPr>
        </p:nvSpPr>
        <p:spPr>
          <a:xfrm>
            <a:off x="6553200" y="6248400"/>
            <a:ext cx="1905000" cy="457200"/>
          </a:xfrm>
        </p:spPr>
        <p:txBody>
          <a:bodyPr/>
          <a:lstStyle>
            <a:lvl1pPr>
              <a:defRPr/>
            </a:lvl1pPr>
          </a:lstStyle>
          <a:p>
            <a:pPr>
              <a:defRPr/>
            </a:pPr>
            <a:fld id="{2D2BFECF-B68A-4BA4-AE22-D0464D43A929}" type="slidenum">
              <a:rPr lang="en-US" altLang="zh-CN"/>
              <a:pPr>
                <a:defRPr/>
              </a:pPr>
              <a:t>‹#›</a:t>
            </a:fld>
            <a:endParaRPr lang="en-US" altLang="zh-CN"/>
          </a:p>
        </p:txBody>
      </p:sp>
    </p:spTree>
    <p:extLst>
      <p:ext uri="{BB962C8B-B14F-4D97-AF65-F5344CB8AC3E}">
        <p14:creationId xmlns:p14="http://schemas.microsoft.com/office/powerpoint/2010/main" val="9824373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457200"/>
            <a:ext cx="7772400" cy="5638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2">
            <a:extLst>
              <a:ext uri="{FF2B5EF4-FFF2-40B4-BE49-F238E27FC236}">
                <a16:creationId xmlns:a16="http://schemas.microsoft.com/office/drawing/2014/main" id="{8B1BB7CB-4B01-4C69-87AC-859FF17D9048}"/>
              </a:ext>
            </a:extLst>
          </p:cNvPr>
          <p:cNvSpPr>
            <a:spLocks noGrp="1"/>
          </p:cNvSpPr>
          <p:nvPr>
            <p:ph type="dt" sz="half" idx="10"/>
          </p:nvPr>
        </p:nvSpPr>
        <p:spPr/>
        <p:txBody>
          <a:bodyPr/>
          <a:lstStyle>
            <a:lvl1pPr>
              <a:defRPr/>
            </a:lvl1pPr>
          </a:lstStyle>
          <a:p>
            <a:pPr>
              <a:defRPr/>
            </a:pPr>
            <a:endParaRPr lang="en-US" altLang="zh-CN"/>
          </a:p>
        </p:txBody>
      </p:sp>
      <p:sp>
        <p:nvSpPr>
          <p:cNvPr id="4" name="页脚占位符 3">
            <a:extLst>
              <a:ext uri="{FF2B5EF4-FFF2-40B4-BE49-F238E27FC236}">
                <a16:creationId xmlns:a16="http://schemas.microsoft.com/office/drawing/2014/main" id="{B7ADA72F-90CF-49D6-AE5A-F6DCD6A30ABD}"/>
              </a:ext>
            </a:extLst>
          </p:cNvPr>
          <p:cNvSpPr>
            <a:spLocks noGrp="1"/>
          </p:cNvSpPr>
          <p:nvPr>
            <p:ph type="ftr" sz="quarter" idx="11"/>
          </p:nvPr>
        </p:nvSpPr>
        <p:spPr>
          <a:xfrm>
            <a:off x="3124200" y="6248400"/>
            <a:ext cx="2895600" cy="457200"/>
          </a:xfrm>
        </p:spPr>
        <p:txBody>
          <a:bodyPr/>
          <a:lstStyle>
            <a:lvl1pPr>
              <a:defRPr/>
            </a:lvl1pPr>
          </a:lstStyle>
          <a:p>
            <a:pPr>
              <a:defRPr/>
            </a:pPr>
            <a:r>
              <a:rPr lang="en-US" altLang="zh-CN"/>
              <a:t>computer vision</a:t>
            </a:r>
          </a:p>
        </p:txBody>
      </p:sp>
      <p:sp>
        <p:nvSpPr>
          <p:cNvPr id="5" name="灯片编号占位符 4">
            <a:extLst>
              <a:ext uri="{FF2B5EF4-FFF2-40B4-BE49-F238E27FC236}">
                <a16:creationId xmlns:a16="http://schemas.microsoft.com/office/drawing/2014/main" id="{ECD4CB76-334F-44E5-A6CD-D267A792DB63}"/>
              </a:ext>
            </a:extLst>
          </p:cNvPr>
          <p:cNvSpPr>
            <a:spLocks noGrp="1"/>
          </p:cNvSpPr>
          <p:nvPr>
            <p:ph type="sldNum" sz="quarter" idx="12"/>
          </p:nvPr>
        </p:nvSpPr>
        <p:spPr>
          <a:xfrm>
            <a:off x="6553200" y="6248400"/>
            <a:ext cx="1905000" cy="457200"/>
          </a:xfrm>
        </p:spPr>
        <p:txBody>
          <a:bodyPr/>
          <a:lstStyle>
            <a:lvl1pPr>
              <a:defRPr/>
            </a:lvl1pPr>
          </a:lstStyle>
          <a:p>
            <a:pPr>
              <a:defRPr/>
            </a:pPr>
            <a:fld id="{7122BD36-6FD0-4A72-8BA1-65DA2F31EFD1}" type="slidenum">
              <a:rPr lang="en-US" altLang="zh-CN"/>
              <a:pPr>
                <a:defRPr/>
              </a:pPr>
              <a:t>‹#›</a:t>
            </a:fld>
            <a:endParaRPr lang="en-US" altLang="zh-CN"/>
          </a:p>
        </p:txBody>
      </p:sp>
    </p:spTree>
    <p:extLst>
      <p:ext uri="{BB962C8B-B14F-4D97-AF65-F5344CB8AC3E}">
        <p14:creationId xmlns:p14="http://schemas.microsoft.com/office/powerpoint/2010/main" val="1143346645"/>
      </p:ext>
    </p:extLst>
  </p:cSld>
  <p:clrMapOvr>
    <a:masterClrMapping/>
  </p:clrMapOvr>
  <p:transition spd="med">
    <p:zo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Date Placeholder 4">
            <a:extLst>
              <a:ext uri="{FF2B5EF4-FFF2-40B4-BE49-F238E27FC236}">
                <a16:creationId xmlns:a16="http://schemas.microsoft.com/office/drawing/2014/main" id="{EA8FF7A6-D5F7-4671-B385-3DEED8CF1374}"/>
              </a:ext>
            </a:extLst>
          </p:cNvPr>
          <p:cNvSpPr>
            <a:spLocks noGrp="1" noChangeArrowheads="1"/>
          </p:cNvSpPr>
          <p:nvPr>
            <p:ph type="dt" sz="half" idx="10"/>
          </p:nvPr>
        </p:nvSpPr>
        <p:spPr>
          <a:ln/>
        </p:spPr>
        <p:txBody>
          <a:bodyPr/>
          <a:lstStyle>
            <a:lvl1pPr>
              <a:defRPr/>
            </a:lvl1pPr>
          </a:lstStyle>
          <a:p>
            <a:pPr>
              <a:defRPr/>
            </a:pPr>
            <a:fld id="{A4C1356B-B5A5-4EC1-A00E-41A7E95282C5}" type="datetime1">
              <a:rPr lang="zh-CN" altLang="en-US"/>
              <a:pPr>
                <a:defRPr/>
              </a:pPr>
              <a:t>2019-11-19</a:t>
            </a:fld>
            <a:endParaRPr lang="zh-CN" altLang="en-US"/>
          </a:p>
        </p:txBody>
      </p:sp>
    </p:spTree>
    <p:extLst>
      <p:ext uri="{BB962C8B-B14F-4D97-AF65-F5344CB8AC3E}">
        <p14:creationId xmlns:p14="http://schemas.microsoft.com/office/powerpoint/2010/main" val="14392329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4">
            <a:extLst>
              <a:ext uri="{FF2B5EF4-FFF2-40B4-BE49-F238E27FC236}">
                <a16:creationId xmlns:a16="http://schemas.microsoft.com/office/drawing/2014/main" id="{385E8C21-288C-432F-BA80-335DC346E167}"/>
              </a:ext>
            </a:extLst>
          </p:cNvPr>
          <p:cNvSpPr>
            <a:spLocks noGrp="1" noChangeArrowheads="1"/>
          </p:cNvSpPr>
          <p:nvPr>
            <p:ph type="dt" sz="half" idx="10"/>
          </p:nvPr>
        </p:nvSpPr>
        <p:spPr>
          <a:ln/>
        </p:spPr>
        <p:txBody>
          <a:bodyPr/>
          <a:lstStyle>
            <a:lvl1pPr>
              <a:defRPr/>
            </a:lvl1pPr>
          </a:lstStyle>
          <a:p>
            <a:pPr>
              <a:defRPr/>
            </a:pPr>
            <a:fld id="{08949CC7-DB93-4DEB-8CDC-23E191450095}" type="datetime1">
              <a:rPr lang="zh-CN" altLang="en-US"/>
              <a:pPr>
                <a:defRPr/>
              </a:pPr>
              <a:t>2019-11-19</a:t>
            </a:fld>
            <a:endParaRPr lang="zh-CN" altLang="en-US"/>
          </a:p>
        </p:txBody>
      </p:sp>
    </p:spTree>
    <p:extLst>
      <p:ext uri="{BB962C8B-B14F-4D97-AF65-F5344CB8AC3E}">
        <p14:creationId xmlns:p14="http://schemas.microsoft.com/office/powerpoint/2010/main" val="18339561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Date Placeholder 4">
            <a:extLst>
              <a:ext uri="{FF2B5EF4-FFF2-40B4-BE49-F238E27FC236}">
                <a16:creationId xmlns:a16="http://schemas.microsoft.com/office/drawing/2014/main" id="{852D06B0-09B6-4189-A5D6-5D6AD2BDC817}"/>
              </a:ext>
            </a:extLst>
          </p:cNvPr>
          <p:cNvSpPr>
            <a:spLocks noGrp="1" noChangeArrowheads="1"/>
          </p:cNvSpPr>
          <p:nvPr>
            <p:ph type="dt" sz="half" idx="10"/>
          </p:nvPr>
        </p:nvSpPr>
        <p:spPr>
          <a:ln/>
        </p:spPr>
        <p:txBody>
          <a:bodyPr/>
          <a:lstStyle>
            <a:lvl1pPr>
              <a:defRPr/>
            </a:lvl1pPr>
          </a:lstStyle>
          <a:p>
            <a:pPr>
              <a:defRPr/>
            </a:pPr>
            <a:fld id="{F50F6577-B444-4BC5-8D40-D24DEE89051F}" type="datetime1">
              <a:rPr lang="zh-CN" altLang="en-US"/>
              <a:pPr>
                <a:defRPr/>
              </a:pPr>
              <a:t>2019-11-19</a:t>
            </a:fld>
            <a:endParaRPr lang="zh-CN" altLang="en-US"/>
          </a:p>
        </p:txBody>
      </p:sp>
    </p:spTree>
    <p:extLst>
      <p:ext uri="{BB962C8B-B14F-4D97-AF65-F5344CB8AC3E}">
        <p14:creationId xmlns:p14="http://schemas.microsoft.com/office/powerpoint/2010/main" val="629632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4">
            <a:extLst>
              <a:ext uri="{FF2B5EF4-FFF2-40B4-BE49-F238E27FC236}">
                <a16:creationId xmlns:a16="http://schemas.microsoft.com/office/drawing/2014/main" id="{AE351220-59A3-44CA-8BB4-796D6A7324E4}"/>
              </a:ext>
            </a:extLst>
          </p:cNvPr>
          <p:cNvSpPr>
            <a:spLocks noGrp="1" noChangeArrowheads="1"/>
          </p:cNvSpPr>
          <p:nvPr>
            <p:ph type="dt" sz="half" idx="10"/>
          </p:nvPr>
        </p:nvSpPr>
        <p:spPr>
          <a:ln/>
        </p:spPr>
        <p:txBody>
          <a:bodyPr/>
          <a:lstStyle>
            <a:lvl1pPr>
              <a:defRPr/>
            </a:lvl1pPr>
          </a:lstStyle>
          <a:p>
            <a:pPr>
              <a:defRPr/>
            </a:pPr>
            <a:fld id="{33033A49-C5A1-4B14-A665-0775636DFD12}" type="datetime1">
              <a:rPr lang="zh-CN" altLang="en-US"/>
              <a:pPr>
                <a:defRPr/>
              </a:pPr>
              <a:t>2019-11-19</a:t>
            </a:fld>
            <a:endParaRPr lang="zh-CN" altLang="en-US"/>
          </a:p>
        </p:txBody>
      </p:sp>
    </p:spTree>
    <p:extLst>
      <p:ext uri="{BB962C8B-B14F-4D97-AF65-F5344CB8AC3E}">
        <p14:creationId xmlns:p14="http://schemas.microsoft.com/office/powerpoint/2010/main" val="27768756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4">
            <a:extLst>
              <a:ext uri="{FF2B5EF4-FFF2-40B4-BE49-F238E27FC236}">
                <a16:creationId xmlns:a16="http://schemas.microsoft.com/office/drawing/2014/main" id="{A1F9B61A-06BD-4CAA-B2CF-5BA7ABF4FA23}"/>
              </a:ext>
            </a:extLst>
          </p:cNvPr>
          <p:cNvSpPr>
            <a:spLocks noGrp="1" noChangeArrowheads="1"/>
          </p:cNvSpPr>
          <p:nvPr>
            <p:ph type="dt" sz="half" idx="10"/>
          </p:nvPr>
        </p:nvSpPr>
        <p:spPr>
          <a:ln/>
        </p:spPr>
        <p:txBody>
          <a:bodyPr/>
          <a:lstStyle>
            <a:lvl1pPr>
              <a:defRPr/>
            </a:lvl1pPr>
          </a:lstStyle>
          <a:p>
            <a:pPr>
              <a:defRPr/>
            </a:pPr>
            <a:fld id="{FC890EF6-F655-4114-851B-A8127BADA95A}" type="datetime1">
              <a:rPr lang="zh-CN" altLang="en-US"/>
              <a:pPr>
                <a:defRPr/>
              </a:pPr>
              <a:t>2019-11-19</a:t>
            </a:fld>
            <a:endParaRPr lang="zh-CN" altLang="en-US"/>
          </a:p>
        </p:txBody>
      </p:sp>
    </p:spTree>
    <p:extLst>
      <p:ext uri="{BB962C8B-B14F-4D97-AF65-F5344CB8AC3E}">
        <p14:creationId xmlns:p14="http://schemas.microsoft.com/office/powerpoint/2010/main" val="3239837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486A66BF-8C8E-4094-80E6-80C6597427E6}"/>
              </a:ext>
            </a:extLst>
          </p:cNvPr>
          <p:cNvSpPr>
            <a:spLocks noGrp="1" noChangeArrowheads="1"/>
          </p:cNvSpPr>
          <p:nvPr>
            <p:ph type="dt" sz="half" idx="10"/>
          </p:nvPr>
        </p:nvSpPr>
        <p:spPr/>
        <p:txBody>
          <a:bodyPr/>
          <a:lstStyle>
            <a:lvl1pPr>
              <a:defRPr/>
            </a:lvl1pPr>
          </a:lstStyle>
          <a:p>
            <a:pPr>
              <a:defRPr/>
            </a:pPr>
            <a:fld id="{59A40DCF-D66F-40F0-B29A-8729C086861A}" type="datetime1">
              <a:rPr lang="zh-CN" altLang="en-US"/>
              <a:pPr>
                <a:defRPr/>
              </a:pPr>
              <a:t>2019-11-19</a:t>
            </a:fld>
            <a:endParaRPr lang="zh-CN" altLang="en-US"/>
          </a:p>
        </p:txBody>
      </p:sp>
      <p:sp>
        <p:nvSpPr>
          <p:cNvPr id="5" name="Rectangle 5">
            <a:extLst>
              <a:ext uri="{FF2B5EF4-FFF2-40B4-BE49-F238E27FC236}">
                <a16:creationId xmlns:a16="http://schemas.microsoft.com/office/drawing/2014/main" id="{7D798321-2F81-4A2F-8084-640603DE7982}"/>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a:extLst>
              <a:ext uri="{FF2B5EF4-FFF2-40B4-BE49-F238E27FC236}">
                <a16:creationId xmlns:a16="http://schemas.microsoft.com/office/drawing/2014/main" id="{620AA782-DDCB-4F97-A860-3270E64990EE}"/>
              </a:ext>
            </a:extLst>
          </p:cNvPr>
          <p:cNvSpPr>
            <a:spLocks noGrp="1" noChangeArrowheads="1"/>
          </p:cNvSpPr>
          <p:nvPr>
            <p:ph type="sldNum" sz="quarter" idx="12"/>
          </p:nvPr>
        </p:nvSpPr>
        <p:spPr/>
        <p:txBody>
          <a:bodyPr/>
          <a:lstStyle>
            <a:lvl1pPr>
              <a:defRPr/>
            </a:lvl1pPr>
          </a:lstStyle>
          <a:p>
            <a:pPr>
              <a:defRPr/>
            </a:pPr>
            <a:r>
              <a:rPr lang="en-US" altLang="zh-CN"/>
              <a:t>2-</a:t>
            </a:r>
            <a:fld id="{19158AB5-2879-4D40-A43E-B9F3E044AB13}" type="slidenum">
              <a:rPr lang="en-US" altLang="zh-CN" dirty="0"/>
              <a:pPr>
                <a:defRPr/>
              </a:pPr>
              <a:t>‹#›</a:t>
            </a:fld>
            <a:endParaRPr lang="en-US" altLang="zh-CN"/>
          </a:p>
        </p:txBody>
      </p:sp>
    </p:spTree>
    <p:extLst>
      <p:ext uri="{BB962C8B-B14F-4D97-AF65-F5344CB8AC3E}">
        <p14:creationId xmlns:p14="http://schemas.microsoft.com/office/powerpoint/2010/main" val="25899104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35EA0057-25EB-47D9-AF20-8A596B333ED1}"/>
              </a:ext>
            </a:extLst>
          </p:cNvPr>
          <p:cNvSpPr>
            <a:spLocks noGrp="1" noChangeArrowheads="1"/>
          </p:cNvSpPr>
          <p:nvPr>
            <p:ph type="dt" sz="half" idx="10"/>
          </p:nvPr>
        </p:nvSpPr>
        <p:spPr>
          <a:ln/>
        </p:spPr>
        <p:txBody>
          <a:bodyPr/>
          <a:lstStyle>
            <a:lvl1pPr>
              <a:defRPr/>
            </a:lvl1pPr>
          </a:lstStyle>
          <a:p>
            <a:pPr>
              <a:defRPr/>
            </a:pPr>
            <a:fld id="{4B87F96F-61D5-437B-8C5E-BA4BFA001A99}" type="datetime1">
              <a:rPr lang="zh-CN" altLang="en-US"/>
              <a:pPr>
                <a:defRPr/>
              </a:pPr>
              <a:t>2019-11-19</a:t>
            </a:fld>
            <a:endParaRPr lang="zh-CN" altLang="en-US"/>
          </a:p>
        </p:txBody>
      </p:sp>
    </p:spTree>
    <p:extLst>
      <p:ext uri="{BB962C8B-B14F-4D97-AF65-F5344CB8AC3E}">
        <p14:creationId xmlns:p14="http://schemas.microsoft.com/office/powerpoint/2010/main" val="16068302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4">
            <a:extLst>
              <a:ext uri="{FF2B5EF4-FFF2-40B4-BE49-F238E27FC236}">
                <a16:creationId xmlns:a16="http://schemas.microsoft.com/office/drawing/2014/main" id="{81D5A8BD-2B5F-4CEE-A49F-E87CB1AB1CC8}"/>
              </a:ext>
            </a:extLst>
          </p:cNvPr>
          <p:cNvSpPr>
            <a:spLocks noGrp="1" noChangeArrowheads="1"/>
          </p:cNvSpPr>
          <p:nvPr>
            <p:ph type="dt" sz="half" idx="10"/>
          </p:nvPr>
        </p:nvSpPr>
        <p:spPr>
          <a:ln/>
        </p:spPr>
        <p:txBody>
          <a:bodyPr/>
          <a:lstStyle>
            <a:lvl1pPr>
              <a:defRPr/>
            </a:lvl1pPr>
          </a:lstStyle>
          <a:p>
            <a:pPr>
              <a:defRPr/>
            </a:pPr>
            <a:fld id="{71F87C6A-E9CC-4E3F-ADBF-B81E8E7BFA8E}" type="datetime1">
              <a:rPr lang="zh-CN" altLang="en-US"/>
              <a:pPr>
                <a:defRPr/>
              </a:pPr>
              <a:t>2019-11-19</a:t>
            </a:fld>
            <a:endParaRPr lang="zh-CN" altLang="en-US"/>
          </a:p>
        </p:txBody>
      </p:sp>
    </p:spTree>
    <p:extLst>
      <p:ext uri="{BB962C8B-B14F-4D97-AF65-F5344CB8AC3E}">
        <p14:creationId xmlns:p14="http://schemas.microsoft.com/office/powerpoint/2010/main" val="36200051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4">
            <a:extLst>
              <a:ext uri="{FF2B5EF4-FFF2-40B4-BE49-F238E27FC236}">
                <a16:creationId xmlns:a16="http://schemas.microsoft.com/office/drawing/2014/main" id="{8DD46BCE-A9EF-463C-963D-E33B914DA0E5}"/>
              </a:ext>
            </a:extLst>
          </p:cNvPr>
          <p:cNvSpPr>
            <a:spLocks noGrp="1" noChangeArrowheads="1"/>
          </p:cNvSpPr>
          <p:nvPr>
            <p:ph type="dt" sz="half" idx="10"/>
          </p:nvPr>
        </p:nvSpPr>
        <p:spPr>
          <a:ln/>
        </p:spPr>
        <p:txBody>
          <a:bodyPr/>
          <a:lstStyle>
            <a:lvl1pPr>
              <a:defRPr/>
            </a:lvl1pPr>
          </a:lstStyle>
          <a:p>
            <a:pPr>
              <a:defRPr/>
            </a:pPr>
            <a:fld id="{91B2A810-6D4D-44C2-A861-9FC876E24E2A}" type="datetime1">
              <a:rPr lang="zh-CN" altLang="en-US"/>
              <a:pPr>
                <a:defRPr/>
              </a:pPr>
              <a:t>2019-11-19</a:t>
            </a:fld>
            <a:endParaRPr lang="zh-CN" altLang="en-US"/>
          </a:p>
        </p:txBody>
      </p:sp>
    </p:spTree>
    <p:extLst>
      <p:ext uri="{BB962C8B-B14F-4D97-AF65-F5344CB8AC3E}">
        <p14:creationId xmlns:p14="http://schemas.microsoft.com/office/powerpoint/2010/main" val="23618806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4">
            <a:extLst>
              <a:ext uri="{FF2B5EF4-FFF2-40B4-BE49-F238E27FC236}">
                <a16:creationId xmlns:a16="http://schemas.microsoft.com/office/drawing/2014/main" id="{2C8939D4-7B65-4599-90EA-FD1191365066}"/>
              </a:ext>
            </a:extLst>
          </p:cNvPr>
          <p:cNvSpPr>
            <a:spLocks noGrp="1" noChangeArrowheads="1"/>
          </p:cNvSpPr>
          <p:nvPr>
            <p:ph type="dt" sz="half" idx="10"/>
          </p:nvPr>
        </p:nvSpPr>
        <p:spPr>
          <a:ln/>
        </p:spPr>
        <p:txBody>
          <a:bodyPr/>
          <a:lstStyle>
            <a:lvl1pPr>
              <a:defRPr/>
            </a:lvl1pPr>
          </a:lstStyle>
          <a:p>
            <a:pPr>
              <a:defRPr/>
            </a:pPr>
            <a:fld id="{2ADC5F7D-3A14-4339-8DED-1BA20EF15BB2}" type="datetime1">
              <a:rPr lang="zh-CN" altLang="en-US"/>
              <a:pPr>
                <a:defRPr/>
              </a:pPr>
              <a:t>2019-11-19</a:t>
            </a:fld>
            <a:endParaRPr lang="zh-CN" altLang="en-US"/>
          </a:p>
        </p:txBody>
      </p:sp>
    </p:spTree>
    <p:extLst>
      <p:ext uri="{BB962C8B-B14F-4D97-AF65-F5344CB8AC3E}">
        <p14:creationId xmlns:p14="http://schemas.microsoft.com/office/powerpoint/2010/main" val="28328559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309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533400" y="228600"/>
            <a:ext cx="5676900" cy="60309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4">
            <a:extLst>
              <a:ext uri="{FF2B5EF4-FFF2-40B4-BE49-F238E27FC236}">
                <a16:creationId xmlns:a16="http://schemas.microsoft.com/office/drawing/2014/main" id="{ECF49E36-C9E2-4588-8CFA-3084D2CDB9A8}"/>
              </a:ext>
            </a:extLst>
          </p:cNvPr>
          <p:cNvSpPr>
            <a:spLocks noGrp="1" noChangeArrowheads="1"/>
          </p:cNvSpPr>
          <p:nvPr>
            <p:ph type="dt" sz="half" idx="10"/>
          </p:nvPr>
        </p:nvSpPr>
        <p:spPr>
          <a:ln/>
        </p:spPr>
        <p:txBody>
          <a:bodyPr/>
          <a:lstStyle>
            <a:lvl1pPr>
              <a:defRPr/>
            </a:lvl1pPr>
          </a:lstStyle>
          <a:p>
            <a:pPr>
              <a:defRPr/>
            </a:pPr>
            <a:fld id="{E0BECB5E-B9D6-433E-94EA-EF362606230C}" type="datetime1">
              <a:rPr lang="zh-CN" altLang="en-US"/>
              <a:pPr>
                <a:defRPr/>
              </a:pPr>
              <a:t>2019-11-19</a:t>
            </a:fld>
            <a:endParaRPr lang="zh-CN" altLang="en-US"/>
          </a:p>
        </p:txBody>
      </p:sp>
    </p:spTree>
    <p:extLst>
      <p:ext uri="{BB962C8B-B14F-4D97-AF65-F5344CB8AC3E}">
        <p14:creationId xmlns:p14="http://schemas.microsoft.com/office/powerpoint/2010/main" val="37453665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Date Placeholder 3">
            <a:extLst>
              <a:ext uri="{FF2B5EF4-FFF2-40B4-BE49-F238E27FC236}">
                <a16:creationId xmlns:a16="http://schemas.microsoft.com/office/drawing/2014/main" id="{D91A1E67-1EDD-4903-A03E-50FB33ABA848}"/>
              </a:ext>
            </a:extLst>
          </p:cNvPr>
          <p:cNvSpPr>
            <a:spLocks noGrp="1" noChangeArrowheads="1"/>
          </p:cNvSpPr>
          <p:nvPr>
            <p:ph type="dt" sz="half" idx="10"/>
          </p:nvPr>
        </p:nvSpPr>
        <p:spPr>
          <a:ln/>
        </p:spPr>
        <p:txBody>
          <a:bodyPr/>
          <a:lstStyle>
            <a:lvl1pPr>
              <a:defRPr/>
            </a:lvl1pPr>
          </a:lstStyle>
          <a:p>
            <a:pPr>
              <a:defRPr/>
            </a:pPr>
            <a:fld id="{F9E703A2-347E-46A9-A4BB-C135E8B47B6C}" type="datetime1">
              <a:rPr lang="zh-CN" altLang="en-US"/>
              <a:pPr>
                <a:defRPr/>
              </a:pPr>
              <a:t>2019-11-19</a:t>
            </a:fld>
            <a:endParaRPr lang="zh-CN" altLang="en-US"/>
          </a:p>
        </p:txBody>
      </p:sp>
    </p:spTree>
    <p:extLst>
      <p:ext uri="{BB962C8B-B14F-4D97-AF65-F5344CB8AC3E}">
        <p14:creationId xmlns:p14="http://schemas.microsoft.com/office/powerpoint/2010/main" val="6731108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a:extLst>
              <a:ext uri="{FF2B5EF4-FFF2-40B4-BE49-F238E27FC236}">
                <a16:creationId xmlns:a16="http://schemas.microsoft.com/office/drawing/2014/main" id="{BF0D4C23-9396-471D-AD00-40B41F81375A}"/>
              </a:ext>
            </a:extLst>
          </p:cNvPr>
          <p:cNvSpPr>
            <a:spLocks noGrp="1" noChangeArrowheads="1"/>
          </p:cNvSpPr>
          <p:nvPr>
            <p:ph type="dt" sz="half" idx="10"/>
          </p:nvPr>
        </p:nvSpPr>
        <p:spPr>
          <a:ln/>
        </p:spPr>
        <p:txBody>
          <a:bodyPr/>
          <a:lstStyle>
            <a:lvl1pPr>
              <a:defRPr/>
            </a:lvl1pPr>
          </a:lstStyle>
          <a:p>
            <a:pPr>
              <a:defRPr/>
            </a:pPr>
            <a:fld id="{E8597312-C07B-4C49-AD76-CB97D4D664EF}" type="datetime1">
              <a:rPr lang="zh-CN" altLang="en-US"/>
              <a:pPr>
                <a:defRPr/>
              </a:pPr>
              <a:t>2019-11-19</a:t>
            </a:fld>
            <a:endParaRPr lang="zh-CN" altLang="en-US"/>
          </a:p>
        </p:txBody>
      </p:sp>
    </p:spTree>
    <p:extLst>
      <p:ext uri="{BB962C8B-B14F-4D97-AF65-F5344CB8AC3E}">
        <p14:creationId xmlns:p14="http://schemas.microsoft.com/office/powerpoint/2010/main" val="36854918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Date Placeholder 3">
            <a:extLst>
              <a:ext uri="{FF2B5EF4-FFF2-40B4-BE49-F238E27FC236}">
                <a16:creationId xmlns:a16="http://schemas.microsoft.com/office/drawing/2014/main" id="{5EB90B57-88EB-4F8E-BFA0-90944A1370EE}"/>
              </a:ext>
            </a:extLst>
          </p:cNvPr>
          <p:cNvSpPr>
            <a:spLocks noGrp="1" noChangeArrowheads="1"/>
          </p:cNvSpPr>
          <p:nvPr>
            <p:ph type="dt" sz="half" idx="10"/>
          </p:nvPr>
        </p:nvSpPr>
        <p:spPr>
          <a:ln/>
        </p:spPr>
        <p:txBody>
          <a:bodyPr/>
          <a:lstStyle>
            <a:lvl1pPr>
              <a:defRPr/>
            </a:lvl1pPr>
          </a:lstStyle>
          <a:p>
            <a:pPr>
              <a:defRPr/>
            </a:pPr>
            <a:fld id="{9853B304-7520-4079-A79E-5D52BA619DCD}" type="datetime1">
              <a:rPr lang="zh-CN" altLang="en-US"/>
              <a:pPr>
                <a:defRPr/>
              </a:pPr>
              <a:t>2019-11-19</a:t>
            </a:fld>
            <a:endParaRPr lang="zh-CN" altLang="en-US"/>
          </a:p>
        </p:txBody>
      </p:sp>
    </p:spTree>
    <p:extLst>
      <p:ext uri="{BB962C8B-B14F-4D97-AF65-F5344CB8AC3E}">
        <p14:creationId xmlns:p14="http://schemas.microsoft.com/office/powerpoint/2010/main" val="37164589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a:extLst>
              <a:ext uri="{FF2B5EF4-FFF2-40B4-BE49-F238E27FC236}">
                <a16:creationId xmlns:a16="http://schemas.microsoft.com/office/drawing/2014/main" id="{64081600-E30D-42CA-B18F-45AA805FC6D5}"/>
              </a:ext>
            </a:extLst>
          </p:cNvPr>
          <p:cNvSpPr>
            <a:spLocks noGrp="1" noChangeArrowheads="1"/>
          </p:cNvSpPr>
          <p:nvPr>
            <p:ph type="dt" sz="half" idx="10"/>
          </p:nvPr>
        </p:nvSpPr>
        <p:spPr>
          <a:ln/>
        </p:spPr>
        <p:txBody>
          <a:bodyPr/>
          <a:lstStyle>
            <a:lvl1pPr>
              <a:defRPr/>
            </a:lvl1pPr>
          </a:lstStyle>
          <a:p>
            <a:pPr>
              <a:defRPr/>
            </a:pPr>
            <a:fld id="{3B5F3697-38FA-4BCB-873F-AB14A40A229E}" type="datetime1">
              <a:rPr lang="zh-CN" altLang="en-US"/>
              <a:pPr>
                <a:defRPr/>
              </a:pPr>
              <a:t>2019-11-19</a:t>
            </a:fld>
            <a:endParaRPr lang="zh-CN" altLang="en-US"/>
          </a:p>
        </p:txBody>
      </p:sp>
    </p:spTree>
    <p:extLst>
      <p:ext uri="{BB962C8B-B14F-4D97-AF65-F5344CB8AC3E}">
        <p14:creationId xmlns:p14="http://schemas.microsoft.com/office/powerpoint/2010/main" val="5914259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a:extLst>
              <a:ext uri="{FF2B5EF4-FFF2-40B4-BE49-F238E27FC236}">
                <a16:creationId xmlns:a16="http://schemas.microsoft.com/office/drawing/2014/main" id="{8D01883B-EDD0-4440-9E67-DF08526790C8}"/>
              </a:ext>
            </a:extLst>
          </p:cNvPr>
          <p:cNvSpPr>
            <a:spLocks noGrp="1" noChangeArrowheads="1"/>
          </p:cNvSpPr>
          <p:nvPr>
            <p:ph type="dt" sz="half" idx="10"/>
          </p:nvPr>
        </p:nvSpPr>
        <p:spPr>
          <a:ln/>
        </p:spPr>
        <p:txBody>
          <a:bodyPr/>
          <a:lstStyle>
            <a:lvl1pPr>
              <a:defRPr/>
            </a:lvl1pPr>
          </a:lstStyle>
          <a:p>
            <a:pPr>
              <a:defRPr/>
            </a:pPr>
            <a:fld id="{35A0202D-767D-4422-B609-E452250B4300}" type="datetime1">
              <a:rPr lang="zh-CN" altLang="en-US"/>
              <a:pPr>
                <a:defRPr/>
              </a:pPr>
              <a:t>2019-11-19</a:t>
            </a:fld>
            <a:endParaRPr lang="zh-CN" altLang="en-US"/>
          </a:p>
        </p:txBody>
      </p:sp>
    </p:spTree>
    <p:extLst>
      <p:ext uri="{BB962C8B-B14F-4D97-AF65-F5344CB8AC3E}">
        <p14:creationId xmlns:p14="http://schemas.microsoft.com/office/powerpoint/2010/main" val="871692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B0E492F3-EC09-4AED-B273-C55630306656}"/>
              </a:ext>
            </a:extLst>
          </p:cNvPr>
          <p:cNvSpPr>
            <a:spLocks noGrp="1" noChangeArrowheads="1"/>
          </p:cNvSpPr>
          <p:nvPr>
            <p:ph type="dt" sz="half" idx="10"/>
          </p:nvPr>
        </p:nvSpPr>
        <p:spPr/>
        <p:txBody>
          <a:bodyPr/>
          <a:lstStyle>
            <a:lvl1pPr>
              <a:defRPr/>
            </a:lvl1pPr>
          </a:lstStyle>
          <a:p>
            <a:pPr>
              <a:defRPr/>
            </a:pPr>
            <a:fld id="{7C4423E9-6729-4350-B524-54D38990B70B}" type="datetime1">
              <a:rPr lang="zh-CN" altLang="en-US"/>
              <a:pPr>
                <a:defRPr/>
              </a:pPr>
              <a:t>2019-11-19</a:t>
            </a:fld>
            <a:endParaRPr lang="zh-CN" altLang="en-US"/>
          </a:p>
        </p:txBody>
      </p:sp>
      <p:sp>
        <p:nvSpPr>
          <p:cNvPr id="6" name="Rectangle 5">
            <a:extLst>
              <a:ext uri="{FF2B5EF4-FFF2-40B4-BE49-F238E27FC236}">
                <a16:creationId xmlns:a16="http://schemas.microsoft.com/office/drawing/2014/main" id="{169A2105-14DA-48C0-A299-6B22F30B8198}"/>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7" name="Rectangle 6">
            <a:extLst>
              <a:ext uri="{FF2B5EF4-FFF2-40B4-BE49-F238E27FC236}">
                <a16:creationId xmlns:a16="http://schemas.microsoft.com/office/drawing/2014/main" id="{680E5F9B-794E-4831-898E-4F9D5B319EC2}"/>
              </a:ext>
            </a:extLst>
          </p:cNvPr>
          <p:cNvSpPr>
            <a:spLocks noGrp="1" noChangeArrowheads="1"/>
          </p:cNvSpPr>
          <p:nvPr>
            <p:ph type="sldNum" sz="quarter" idx="12"/>
          </p:nvPr>
        </p:nvSpPr>
        <p:spPr/>
        <p:txBody>
          <a:bodyPr/>
          <a:lstStyle>
            <a:lvl1pPr>
              <a:defRPr/>
            </a:lvl1pPr>
          </a:lstStyle>
          <a:p>
            <a:pPr>
              <a:defRPr/>
            </a:pPr>
            <a:r>
              <a:rPr lang="en-US" altLang="zh-CN"/>
              <a:t>2-</a:t>
            </a:r>
            <a:fld id="{25990835-B96F-4AD0-ABF1-D25F2BC02560}" type="slidenum">
              <a:rPr lang="en-US" altLang="zh-CN" dirty="0"/>
              <a:pPr>
                <a:defRPr/>
              </a:pPr>
              <a:t>‹#›</a:t>
            </a:fld>
            <a:endParaRPr lang="en-US" altLang="zh-CN"/>
          </a:p>
        </p:txBody>
      </p:sp>
    </p:spTree>
    <p:extLst>
      <p:ext uri="{BB962C8B-B14F-4D97-AF65-F5344CB8AC3E}">
        <p14:creationId xmlns:p14="http://schemas.microsoft.com/office/powerpoint/2010/main" val="5844459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a:extLst>
              <a:ext uri="{FF2B5EF4-FFF2-40B4-BE49-F238E27FC236}">
                <a16:creationId xmlns:a16="http://schemas.microsoft.com/office/drawing/2014/main" id="{1109270D-A896-4CF7-9DC4-E75F3198174C}"/>
              </a:ext>
            </a:extLst>
          </p:cNvPr>
          <p:cNvSpPr>
            <a:spLocks noGrp="1" noChangeArrowheads="1"/>
          </p:cNvSpPr>
          <p:nvPr>
            <p:ph type="dt" sz="half" idx="10"/>
          </p:nvPr>
        </p:nvSpPr>
        <p:spPr>
          <a:ln/>
        </p:spPr>
        <p:txBody>
          <a:bodyPr/>
          <a:lstStyle>
            <a:lvl1pPr>
              <a:defRPr/>
            </a:lvl1pPr>
          </a:lstStyle>
          <a:p>
            <a:pPr>
              <a:defRPr/>
            </a:pPr>
            <a:fld id="{E9CA8027-C95E-4516-A431-6117535612F3}" type="datetime1">
              <a:rPr lang="zh-CN" altLang="en-US"/>
              <a:pPr>
                <a:defRPr/>
              </a:pPr>
              <a:t>2019-11-19</a:t>
            </a:fld>
            <a:endParaRPr lang="zh-CN" altLang="en-US"/>
          </a:p>
        </p:txBody>
      </p:sp>
    </p:spTree>
    <p:extLst>
      <p:ext uri="{BB962C8B-B14F-4D97-AF65-F5344CB8AC3E}">
        <p14:creationId xmlns:p14="http://schemas.microsoft.com/office/powerpoint/2010/main" val="12969105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CC5CDBA-1FEA-4132-9432-FE2DE4BEF0A5}"/>
              </a:ext>
            </a:extLst>
          </p:cNvPr>
          <p:cNvSpPr>
            <a:spLocks noGrp="1" noChangeArrowheads="1"/>
          </p:cNvSpPr>
          <p:nvPr>
            <p:ph type="dt" sz="half" idx="10"/>
          </p:nvPr>
        </p:nvSpPr>
        <p:spPr>
          <a:ln/>
        </p:spPr>
        <p:txBody>
          <a:bodyPr/>
          <a:lstStyle>
            <a:lvl1pPr>
              <a:defRPr/>
            </a:lvl1pPr>
          </a:lstStyle>
          <a:p>
            <a:pPr>
              <a:defRPr/>
            </a:pPr>
            <a:fld id="{1D7A6709-7730-4DA8-A32E-549D2E067920}" type="datetime1">
              <a:rPr lang="zh-CN" altLang="en-US"/>
              <a:pPr>
                <a:defRPr/>
              </a:pPr>
              <a:t>2019-11-19</a:t>
            </a:fld>
            <a:endParaRPr lang="zh-CN" altLang="en-US"/>
          </a:p>
        </p:txBody>
      </p:sp>
    </p:spTree>
    <p:extLst>
      <p:ext uri="{BB962C8B-B14F-4D97-AF65-F5344CB8AC3E}">
        <p14:creationId xmlns:p14="http://schemas.microsoft.com/office/powerpoint/2010/main" val="24551071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3">
            <a:extLst>
              <a:ext uri="{FF2B5EF4-FFF2-40B4-BE49-F238E27FC236}">
                <a16:creationId xmlns:a16="http://schemas.microsoft.com/office/drawing/2014/main" id="{342DD16C-3137-4285-8977-D2665F696520}"/>
              </a:ext>
            </a:extLst>
          </p:cNvPr>
          <p:cNvSpPr>
            <a:spLocks noGrp="1" noChangeArrowheads="1"/>
          </p:cNvSpPr>
          <p:nvPr>
            <p:ph type="dt" sz="half" idx="10"/>
          </p:nvPr>
        </p:nvSpPr>
        <p:spPr>
          <a:ln/>
        </p:spPr>
        <p:txBody>
          <a:bodyPr/>
          <a:lstStyle>
            <a:lvl1pPr>
              <a:defRPr/>
            </a:lvl1pPr>
          </a:lstStyle>
          <a:p>
            <a:pPr>
              <a:defRPr/>
            </a:pPr>
            <a:fld id="{E1CC0733-2E50-450F-9E8B-F1F4D5E5CE3E}" type="datetime1">
              <a:rPr lang="zh-CN" altLang="en-US"/>
              <a:pPr>
                <a:defRPr/>
              </a:pPr>
              <a:t>2019-11-19</a:t>
            </a:fld>
            <a:endParaRPr lang="zh-CN" altLang="en-US"/>
          </a:p>
        </p:txBody>
      </p:sp>
    </p:spTree>
    <p:extLst>
      <p:ext uri="{BB962C8B-B14F-4D97-AF65-F5344CB8AC3E}">
        <p14:creationId xmlns:p14="http://schemas.microsoft.com/office/powerpoint/2010/main" val="41723873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3">
            <a:extLst>
              <a:ext uri="{FF2B5EF4-FFF2-40B4-BE49-F238E27FC236}">
                <a16:creationId xmlns:a16="http://schemas.microsoft.com/office/drawing/2014/main" id="{3CE8E9B1-B409-400A-BF78-F9A58C795917}"/>
              </a:ext>
            </a:extLst>
          </p:cNvPr>
          <p:cNvSpPr>
            <a:spLocks noGrp="1" noChangeArrowheads="1"/>
          </p:cNvSpPr>
          <p:nvPr>
            <p:ph type="dt" sz="half" idx="10"/>
          </p:nvPr>
        </p:nvSpPr>
        <p:spPr>
          <a:ln/>
        </p:spPr>
        <p:txBody>
          <a:bodyPr/>
          <a:lstStyle>
            <a:lvl1pPr>
              <a:defRPr/>
            </a:lvl1pPr>
          </a:lstStyle>
          <a:p>
            <a:pPr>
              <a:defRPr/>
            </a:pPr>
            <a:fld id="{BA48AFCA-8013-45EE-9934-1AC1C9BD5978}" type="datetime1">
              <a:rPr lang="zh-CN" altLang="en-US"/>
              <a:pPr>
                <a:defRPr/>
              </a:pPr>
              <a:t>2019-11-19</a:t>
            </a:fld>
            <a:endParaRPr lang="zh-CN" altLang="en-US"/>
          </a:p>
        </p:txBody>
      </p:sp>
    </p:spTree>
    <p:extLst>
      <p:ext uri="{BB962C8B-B14F-4D97-AF65-F5344CB8AC3E}">
        <p14:creationId xmlns:p14="http://schemas.microsoft.com/office/powerpoint/2010/main" val="38883386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a:extLst>
              <a:ext uri="{FF2B5EF4-FFF2-40B4-BE49-F238E27FC236}">
                <a16:creationId xmlns:a16="http://schemas.microsoft.com/office/drawing/2014/main" id="{92FDA5DC-B923-4675-8B23-39ADE04A9B09}"/>
              </a:ext>
            </a:extLst>
          </p:cNvPr>
          <p:cNvSpPr>
            <a:spLocks noGrp="1" noChangeArrowheads="1"/>
          </p:cNvSpPr>
          <p:nvPr>
            <p:ph type="dt" sz="half" idx="10"/>
          </p:nvPr>
        </p:nvSpPr>
        <p:spPr>
          <a:ln/>
        </p:spPr>
        <p:txBody>
          <a:bodyPr/>
          <a:lstStyle>
            <a:lvl1pPr>
              <a:defRPr/>
            </a:lvl1pPr>
          </a:lstStyle>
          <a:p>
            <a:pPr>
              <a:defRPr/>
            </a:pPr>
            <a:fld id="{25F6CB00-AD5E-4DF1-897A-0B1419796C67}" type="datetime1">
              <a:rPr lang="zh-CN" altLang="en-US"/>
              <a:pPr>
                <a:defRPr/>
              </a:pPr>
              <a:t>2019-11-19</a:t>
            </a:fld>
            <a:endParaRPr lang="zh-CN" altLang="en-US"/>
          </a:p>
        </p:txBody>
      </p:sp>
    </p:spTree>
    <p:extLst>
      <p:ext uri="{BB962C8B-B14F-4D97-AF65-F5344CB8AC3E}">
        <p14:creationId xmlns:p14="http://schemas.microsoft.com/office/powerpoint/2010/main" val="8169601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309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533400" y="228600"/>
            <a:ext cx="5676900" cy="60309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a:extLst>
              <a:ext uri="{FF2B5EF4-FFF2-40B4-BE49-F238E27FC236}">
                <a16:creationId xmlns:a16="http://schemas.microsoft.com/office/drawing/2014/main" id="{1A9D1764-709B-4175-8076-1B9FE2B79CEF}"/>
              </a:ext>
            </a:extLst>
          </p:cNvPr>
          <p:cNvSpPr>
            <a:spLocks noGrp="1" noChangeArrowheads="1"/>
          </p:cNvSpPr>
          <p:nvPr>
            <p:ph type="dt" sz="half" idx="10"/>
          </p:nvPr>
        </p:nvSpPr>
        <p:spPr>
          <a:ln/>
        </p:spPr>
        <p:txBody>
          <a:bodyPr/>
          <a:lstStyle>
            <a:lvl1pPr>
              <a:defRPr/>
            </a:lvl1pPr>
          </a:lstStyle>
          <a:p>
            <a:pPr>
              <a:defRPr/>
            </a:pPr>
            <a:fld id="{18A3C456-C788-4254-A4FA-65F1C99B3C88}" type="datetime1">
              <a:rPr lang="zh-CN" altLang="en-US"/>
              <a:pPr>
                <a:defRPr/>
              </a:pPr>
              <a:t>2019-11-19</a:t>
            </a:fld>
            <a:endParaRPr lang="zh-CN" altLang="en-US"/>
          </a:p>
        </p:txBody>
      </p:sp>
    </p:spTree>
    <p:extLst>
      <p:ext uri="{BB962C8B-B14F-4D97-AF65-F5344CB8AC3E}">
        <p14:creationId xmlns:p14="http://schemas.microsoft.com/office/powerpoint/2010/main" val="4010716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Date Placeholder 3">
            <a:extLst>
              <a:ext uri="{FF2B5EF4-FFF2-40B4-BE49-F238E27FC236}">
                <a16:creationId xmlns:a16="http://schemas.microsoft.com/office/drawing/2014/main" id="{1F05CD75-2E94-4453-9F21-0F3AF7C6DFBF}"/>
              </a:ext>
            </a:extLst>
          </p:cNvPr>
          <p:cNvSpPr>
            <a:spLocks noGrp="1" noChangeArrowheads="1"/>
          </p:cNvSpPr>
          <p:nvPr>
            <p:ph type="dt" sz="half" idx="10"/>
          </p:nvPr>
        </p:nvSpPr>
        <p:spPr>
          <a:ln/>
        </p:spPr>
        <p:txBody>
          <a:bodyPr/>
          <a:lstStyle>
            <a:lvl1pPr>
              <a:defRPr/>
            </a:lvl1pPr>
          </a:lstStyle>
          <a:p>
            <a:pPr>
              <a:defRPr/>
            </a:pPr>
            <a:fld id="{D45DEA1C-E450-4EC3-A331-006F8EB26225}" type="datetime1">
              <a:rPr lang="zh-CN" altLang="en-US"/>
              <a:pPr>
                <a:defRPr/>
              </a:pPr>
              <a:t>2019-11-19</a:t>
            </a:fld>
            <a:endParaRPr lang="zh-CN" altLang="en-US"/>
          </a:p>
        </p:txBody>
      </p:sp>
    </p:spTree>
    <p:extLst>
      <p:ext uri="{BB962C8B-B14F-4D97-AF65-F5344CB8AC3E}">
        <p14:creationId xmlns:p14="http://schemas.microsoft.com/office/powerpoint/2010/main" val="35546165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a:extLst>
              <a:ext uri="{FF2B5EF4-FFF2-40B4-BE49-F238E27FC236}">
                <a16:creationId xmlns:a16="http://schemas.microsoft.com/office/drawing/2014/main" id="{D618E822-A168-4C95-8849-0E9980BF9839}"/>
              </a:ext>
            </a:extLst>
          </p:cNvPr>
          <p:cNvSpPr>
            <a:spLocks noGrp="1" noChangeArrowheads="1"/>
          </p:cNvSpPr>
          <p:nvPr>
            <p:ph type="dt" sz="half" idx="10"/>
          </p:nvPr>
        </p:nvSpPr>
        <p:spPr>
          <a:ln/>
        </p:spPr>
        <p:txBody>
          <a:bodyPr/>
          <a:lstStyle>
            <a:lvl1pPr>
              <a:defRPr/>
            </a:lvl1pPr>
          </a:lstStyle>
          <a:p>
            <a:pPr>
              <a:defRPr/>
            </a:pPr>
            <a:fld id="{98E87A6F-0D22-4E3D-AAFE-02F91819A2A8}" type="datetime1">
              <a:rPr lang="zh-CN" altLang="en-US"/>
              <a:pPr>
                <a:defRPr/>
              </a:pPr>
              <a:t>2019-11-19</a:t>
            </a:fld>
            <a:endParaRPr lang="zh-CN" altLang="en-US"/>
          </a:p>
        </p:txBody>
      </p:sp>
    </p:spTree>
    <p:extLst>
      <p:ext uri="{BB962C8B-B14F-4D97-AF65-F5344CB8AC3E}">
        <p14:creationId xmlns:p14="http://schemas.microsoft.com/office/powerpoint/2010/main" val="41612828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Date Placeholder 3">
            <a:extLst>
              <a:ext uri="{FF2B5EF4-FFF2-40B4-BE49-F238E27FC236}">
                <a16:creationId xmlns:a16="http://schemas.microsoft.com/office/drawing/2014/main" id="{955105FF-FEF3-496A-90FA-958378A7902C}"/>
              </a:ext>
            </a:extLst>
          </p:cNvPr>
          <p:cNvSpPr>
            <a:spLocks noGrp="1" noChangeArrowheads="1"/>
          </p:cNvSpPr>
          <p:nvPr>
            <p:ph type="dt" sz="half" idx="10"/>
          </p:nvPr>
        </p:nvSpPr>
        <p:spPr>
          <a:ln/>
        </p:spPr>
        <p:txBody>
          <a:bodyPr/>
          <a:lstStyle>
            <a:lvl1pPr>
              <a:defRPr/>
            </a:lvl1pPr>
          </a:lstStyle>
          <a:p>
            <a:pPr>
              <a:defRPr/>
            </a:pPr>
            <a:fld id="{AA23F1DA-9FD8-44C5-A252-1C8A2FEE74CA}" type="datetime1">
              <a:rPr lang="zh-CN" altLang="en-US"/>
              <a:pPr>
                <a:defRPr/>
              </a:pPr>
              <a:t>2019-11-19</a:t>
            </a:fld>
            <a:endParaRPr lang="zh-CN" altLang="en-US"/>
          </a:p>
        </p:txBody>
      </p:sp>
    </p:spTree>
    <p:extLst>
      <p:ext uri="{BB962C8B-B14F-4D97-AF65-F5344CB8AC3E}">
        <p14:creationId xmlns:p14="http://schemas.microsoft.com/office/powerpoint/2010/main" val="26876509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a:extLst>
              <a:ext uri="{FF2B5EF4-FFF2-40B4-BE49-F238E27FC236}">
                <a16:creationId xmlns:a16="http://schemas.microsoft.com/office/drawing/2014/main" id="{91E9B367-4859-4B3B-8CAD-A2C876CD5787}"/>
              </a:ext>
            </a:extLst>
          </p:cNvPr>
          <p:cNvSpPr>
            <a:spLocks noGrp="1" noChangeArrowheads="1"/>
          </p:cNvSpPr>
          <p:nvPr>
            <p:ph type="dt" sz="half" idx="10"/>
          </p:nvPr>
        </p:nvSpPr>
        <p:spPr>
          <a:ln/>
        </p:spPr>
        <p:txBody>
          <a:bodyPr/>
          <a:lstStyle>
            <a:lvl1pPr>
              <a:defRPr/>
            </a:lvl1pPr>
          </a:lstStyle>
          <a:p>
            <a:pPr>
              <a:defRPr/>
            </a:pPr>
            <a:fld id="{1ED6BF0F-E6A9-4BF3-9D18-97FB43BD8375}" type="datetime1">
              <a:rPr lang="zh-CN" altLang="en-US"/>
              <a:pPr>
                <a:defRPr/>
              </a:pPr>
              <a:t>2019-11-19</a:t>
            </a:fld>
            <a:endParaRPr lang="zh-CN" altLang="en-US"/>
          </a:p>
        </p:txBody>
      </p:sp>
    </p:spTree>
    <p:extLst>
      <p:ext uri="{BB962C8B-B14F-4D97-AF65-F5344CB8AC3E}">
        <p14:creationId xmlns:p14="http://schemas.microsoft.com/office/powerpoint/2010/main" val="3218997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16ED2D24-924F-48B8-B305-CE9773F4F82E}"/>
              </a:ext>
            </a:extLst>
          </p:cNvPr>
          <p:cNvSpPr>
            <a:spLocks noGrp="1" noChangeArrowheads="1"/>
          </p:cNvSpPr>
          <p:nvPr>
            <p:ph type="dt" sz="half" idx="10"/>
          </p:nvPr>
        </p:nvSpPr>
        <p:spPr/>
        <p:txBody>
          <a:bodyPr/>
          <a:lstStyle>
            <a:lvl1pPr>
              <a:defRPr/>
            </a:lvl1pPr>
          </a:lstStyle>
          <a:p>
            <a:pPr>
              <a:defRPr/>
            </a:pPr>
            <a:fld id="{DC262FAC-B3E4-4CD9-BBBA-45C164120AEB}" type="datetime1">
              <a:rPr lang="zh-CN" altLang="en-US"/>
              <a:pPr>
                <a:defRPr/>
              </a:pPr>
              <a:t>2019-11-19</a:t>
            </a:fld>
            <a:endParaRPr lang="zh-CN" altLang="en-US"/>
          </a:p>
        </p:txBody>
      </p:sp>
      <p:sp>
        <p:nvSpPr>
          <p:cNvPr id="8" name="Rectangle 5">
            <a:extLst>
              <a:ext uri="{FF2B5EF4-FFF2-40B4-BE49-F238E27FC236}">
                <a16:creationId xmlns:a16="http://schemas.microsoft.com/office/drawing/2014/main" id="{90B498AA-0C15-4DA8-B613-798533B89FF3}"/>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9" name="Rectangle 6">
            <a:extLst>
              <a:ext uri="{FF2B5EF4-FFF2-40B4-BE49-F238E27FC236}">
                <a16:creationId xmlns:a16="http://schemas.microsoft.com/office/drawing/2014/main" id="{CD68F407-80B9-4924-A6F5-DB20E5AAFDE9}"/>
              </a:ext>
            </a:extLst>
          </p:cNvPr>
          <p:cNvSpPr>
            <a:spLocks noGrp="1" noChangeArrowheads="1"/>
          </p:cNvSpPr>
          <p:nvPr>
            <p:ph type="sldNum" sz="quarter" idx="12"/>
          </p:nvPr>
        </p:nvSpPr>
        <p:spPr/>
        <p:txBody>
          <a:bodyPr/>
          <a:lstStyle>
            <a:lvl1pPr>
              <a:defRPr/>
            </a:lvl1pPr>
          </a:lstStyle>
          <a:p>
            <a:pPr>
              <a:defRPr/>
            </a:pPr>
            <a:r>
              <a:rPr lang="en-US" altLang="zh-CN"/>
              <a:t>2-</a:t>
            </a:r>
            <a:fld id="{C22A34A9-3221-4A58-A9BD-EF62961D1AC0}" type="slidenum">
              <a:rPr lang="en-US" altLang="zh-CN" dirty="0"/>
              <a:pPr>
                <a:defRPr/>
              </a:pPr>
              <a:t>‹#›</a:t>
            </a:fld>
            <a:endParaRPr lang="en-US" altLang="zh-CN"/>
          </a:p>
        </p:txBody>
      </p:sp>
    </p:spTree>
    <p:extLst>
      <p:ext uri="{BB962C8B-B14F-4D97-AF65-F5344CB8AC3E}">
        <p14:creationId xmlns:p14="http://schemas.microsoft.com/office/powerpoint/2010/main" val="22790961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a:extLst>
              <a:ext uri="{FF2B5EF4-FFF2-40B4-BE49-F238E27FC236}">
                <a16:creationId xmlns:a16="http://schemas.microsoft.com/office/drawing/2014/main" id="{7D0421BE-2D80-40C3-82C6-3C179C50F700}"/>
              </a:ext>
            </a:extLst>
          </p:cNvPr>
          <p:cNvSpPr>
            <a:spLocks noGrp="1" noChangeArrowheads="1"/>
          </p:cNvSpPr>
          <p:nvPr>
            <p:ph type="dt" sz="half" idx="10"/>
          </p:nvPr>
        </p:nvSpPr>
        <p:spPr>
          <a:ln/>
        </p:spPr>
        <p:txBody>
          <a:bodyPr/>
          <a:lstStyle>
            <a:lvl1pPr>
              <a:defRPr/>
            </a:lvl1pPr>
          </a:lstStyle>
          <a:p>
            <a:pPr>
              <a:defRPr/>
            </a:pPr>
            <a:fld id="{B45A525D-D79C-4120-AE5D-EA064971B027}" type="datetime1">
              <a:rPr lang="zh-CN" altLang="en-US"/>
              <a:pPr>
                <a:defRPr/>
              </a:pPr>
              <a:t>2019-11-19</a:t>
            </a:fld>
            <a:endParaRPr lang="zh-CN" altLang="en-US"/>
          </a:p>
        </p:txBody>
      </p:sp>
    </p:spTree>
    <p:extLst>
      <p:ext uri="{BB962C8B-B14F-4D97-AF65-F5344CB8AC3E}">
        <p14:creationId xmlns:p14="http://schemas.microsoft.com/office/powerpoint/2010/main" val="33476778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2102AE7-7914-4728-BF3F-74EDA6C8FD96}"/>
              </a:ext>
            </a:extLst>
          </p:cNvPr>
          <p:cNvSpPr>
            <a:spLocks noGrp="1" noChangeArrowheads="1"/>
          </p:cNvSpPr>
          <p:nvPr>
            <p:ph type="dt" sz="half" idx="10"/>
          </p:nvPr>
        </p:nvSpPr>
        <p:spPr>
          <a:ln/>
        </p:spPr>
        <p:txBody>
          <a:bodyPr/>
          <a:lstStyle>
            <a:lvl1pPr>
              <a:defRPr/>
            </a:lvl1pPr>
          </a:lstStyle>
          <a:p>
            <a:pPr>
              <a:defRPr/>
            </a:pPr>
            <a:fld id="{DA6E044F-A9F1-4F26-A349-634C24C81790}" type="datetime1">
              <a:rPr lang="zh-CN" altLang="en-US"/>
              <a:pPr>
                <a:defRPr/>
              </a:pPr>
              <a:t>2019-11-19</a:t>
            </a:fld>
            <a:endParaRPr lang="zh-CN" altLang="en-US"/>
          </a:p>
        </p:txBody>
      </p:sp>
    </p:spTree>
    <p:extLst>
      <p:ext uri="{BB962C8B-B14F-4D97-AF65-F5344CB8AC3E}">
        <p14:creationId xmlns:p14="http://schemas.microsoft.com/office/powerpoint/2010/main" val="31749958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3">
            <a:extLst>
              <a:ext uri="{FF2B5EF4-FFF2-40B4-BE49-F238E27FC236}">
                <a16:creationId xmlns:a16="http://schemas.microsoft.com/office/drawing/2014/main" id="{D4829774-49F4-42EA-85C8-4991293D1D7B}"/>
              </a:ext>
            </a:extLst>
          </p:cNvPr>
          <p:cNvSpPr>
            <a:spLocks noGrp="1" noChangeArrowheads="1"/>
          </p:cNvSpPr>
          <p:nvPr>
            <p:ph type="dt" sz="half" idx="10"/>
          </p:nvPr>
        </p:nvSpPr>
        <p:spPr>
          <a:ln/>
        </p:spPr>
        <p:txBody>
          <a:bodyPr/>
          <a:lstStyle>
            <a:lvl1pPr>
              <a:defRPr/>
            </a:lvl1pPr>
          </a:lstStyle>
          <a:p>
            <a:pPr>
              <a:defRPr/>
            </a:pPr>
            <a:fld id="{A46DBB69-75C7-439D-AE86-2D970C2A07B1}" type="datetime1">
              <a:rPr lang="zh-CN" altLang="en-US"/>
              <a:pPr>
                <a:defRPr/>
              </a:pPr>
              <a:t>2019-11-19</a:t>
            </a:fld>
            <a:endParaRPr lang="zh-CN" altLang="en-US"/>
          </a:p>
        </p:txBody>
      </p:sp>
    </p:spTree>
    <p:extLst>
      <p:ext uri="{BB962C8B-B14F-4D97-AF65-F5344CB8AC3E}">
        <p14:creationId xmlns:p14="http://schemas.microsoft.com/office/powerpoint/2010/main" val="38291289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3">
            <a:extLst>
              <a:ext uri="{FF2B5EF4-FFF2-40B4-BE49-F238E27FC236}">
                <a16:creationId xmlns:a16="http://schemas.microsoft.com/office/drawing/2014/main" id="{621FE981-9C3D-4C29-ADF7-C03A53E6A627}"/>
              </a:ext>
            </a:extLst>
          </p:cNvPr>
          <p:cNvSpPr>
            <a:spLocks noGrp="1" noChangeArrowheads="1"/>
          </p:cNvSpPr>
          <p:nvPr>
            <p:ph type="dt" sz="half" idx="10"/>
          </p:nvPr>
        </p:nvSpPr>
        <p:spPr>
          <a:ln/>
        </p:spPr>
        <p:txBody>
          <a:bodyPr/>
          <a:lstStyle>
            <a:lvl1pPr>
              <a:defRPr/>
            </a:lvl1pPr>
          </a:lstStyle>
          <a:p>
            <a:pPr>
              <a:defRPr/>
            </a:pPr>
            <a:fld id="{8396C1EE-79A6-4858-8ABF-7DF4924EE2C8}" type="datetime1">
              <a:rPr lang="zh-CN" altLang="en-US"/>
              <a:pPr>
                <a:defRPr/>
              </a:pPr>
              <a:t>2019-11-19</a:t>
            </a:fld>
            <a:endParaRPr lang="zh-CN" altLang="en-US"/>
          </a:p>
        </p:txBody>
      </p:sp>
    </p:spTree>
    <p:extLst>
      <p:ext uri="{BB962C8B-B14F-4D97-AF65-F5344CB8AC3E}">
        <p14:creationId xmlns:p14="http://schemas.microsoft.com/office/powerpoint/2010/main" val="3838155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00B3F598-153B-418A-872B-9770DCE1C2B9}"/>
              </a:ext>
            </a:extLst>
          </p:cNvPr>
          <p:cNvSpPr>
            <a:spLocks noGrp="1" noChangeArrowheads="1"/>
          </p:cNvSpPr>
          <p:nvPr>
            <p:ph type="dt" sz="half" idx="10"/>
          </p:nvPr>
        </p:nvSpPr>
        <p:spPr/>
        <p:txBody>
          <a:bodyPr/>
          <a:lstStyle>
            <a:lvl1pPr>
              <a:defRPr/>
            </a:lvl1pPr>
          </a:lstStyle>
          <a:p>
            <a:pPr>
              <a:defRPr/>
            </a:pPr>
            <a:fld id="{938DD5EF-F5DB-4837-9938-E72CB7879251}" type="datetime1">
              <a:rPr lang="zh-CN" altLang="en-US"/>
              <a:pPr>
                <a:defRPr/>
              </a:pPr>
              <a:t>2019-11-19</a:t>
            </a:fld>
            <a:endParaRPr lang="zh-CN" altLang="en-US"/>
          </a:p>
        </p:txBody>
      </p:sp>
      <p:sp>
        <p:nvSpPr>
          <p:cNvPr id="4" name="Rectangle 5">
            <a:extLst>
              <a:ext uri="{FF2B5EF4-FFF2-40B4-BE49-F238E27FC236}">
                <a16:creationId xmlns:a16="http://schemas.microsoft.com/office/drawing/2014/main" id="{42CDE67F-22F8-49ED-9B62-3949310EFF20}"/>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5" name="Rectangle 6">
            <a:extLst>
              <a:ext uri="{FF2B5EF4-FFF2-40B4-BE49-F238E27FC236}">
                <a16:creationId xmlns:a16="http://schemas.microsoft.com/office/drawing/2014/main" id="{7DBE39F1-26B8-4595-AC12-8F9446D42B56}"/>
              </a:ext>
            </a:extLst>
          </p:cNvPr>
          <p:cNvSpPr>
            <a:spLocks noGrp="1" noChangeArrowheads="1"/>
          </p:cNvSpPr>
          <p:nvPr>
            <p:ph type="sldNum" sz="quarter" idx="12"/>
          </p:nvPr>
        </p:nvSpPr>
        <p:spPr/>
        <p:txBody>
          <a:bodyPr/>
          <a:lstStyle>
            <a:lvl1pPr>
              <a:defRPr/>
            </a:lvl1pPr>
          </a:lstStyle>
          <a:p>
            <a:pPr>
              <a:defRPr/>
            </a:pPr>
            <a:r>
              <a:rPr lang="en-US" altLang="zh-CN"/>
              <a:t>2-</a:t>
            </a:r>
            <a:fld id="{3893F41D-D197-4278-B715-3FCF3214F742}" type="slidenum">
              <a:rPr lang="en-US" altLang="zh-CN" dirty="0"/>
              <a:pPr>
                <a:defRPr/>
              </a:pPr>
              <a:t>‹#›</a:t>
            </a:fld>
            <a:endParaRPr lang="en-US" altLang="zh-CN"/>
          </a:p>
        </p:txBody>
      </p:sp>
    </p:spTree>
    <p:extLst>
      <p:ext uri="{BB962C8B-B14F-4D97-AF65-F5344CB8AC3E}">
        <p14:creationId xmlns:p14="http://schemas.microsoft.com/office/powerpoint/2010/main" val="1865549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5BBFBC2-80C8-4992-90E7-F43C6C293981}"/>
              </a:ext>
            </a:extLst>
          </p:cNvPr>
          <p:cNvSpPr>
            <a:spLocks noGrp="1" noChangeArrowheads="1"/>
          </p:cNvSpPr>
          <p:nvPr>
            <p:ph type="dt" sz="half" idx="10"/>
          </p:nvPr>
        </p:nvSpPr>
        <p:spPr/>
        <p:txBody>
          <a:bodyPr/>
          <a:lstStyle>
            <a:lvl1pPr>
              <a:defRPr/>
            </a:lvl1pPr>
          </a:lstStyle>
          <a:p>
            <a:pPr>
              <a:defRPr/>
            </a:pPr>
            <a:fld id="{6A66C037-033D-4351-BE14-3FC76879BEB9}" type="datetime1">
              <a:rPr lang="zh-CN" altLang="en-US"/>
              <a:pPr>
                <a:defRPr/>
              </a:pPr>
              <a:t>2019-11-19</a:t>
            </a:fld>
            <a:endParaRPr lang="zh-CN" altLang="en-US"/>
          </a:p>
        </p:txBody>
      </p:sp>
      <p:sp>
        <p:nvSpPr>
          <p:cNvPr id="3" name="Rectangle 5">
            <a:extLst>
              <a:ext uri="{FF2B5EF4-FFF2-40B4-BE49-F238E27FC236}">
                <a16:creationId xmlns:a16="http://schemas.microsoft.com/office/drawing/2014/main" id="{FE2BCB3E-0DC0-4AED-9FBD-44D4250BCDB5}"/>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4" name="Rectangle 6">
            <a:extLst>
              <a:ext uri="{FF2B5EF4-FFF2-40B4-BE49-F238E27FC236}">
                <a16:creationId xmlns:a16="http://schemas.microsoft.com/office/drawing/2014/main" id="{73E1C9AD-E8F5-46B9-AA52-6C8D39D5437A}"/>
              </a:ext>
            </a:extLst>
          </p:cNvPr>
          <p:cNvSpPr>
            <a:spLocks noGrp="1" noChangeArrowheads="1"/>
          </p:cNvSpPr>
          <p:nvPr>
            <p:ph type="sldNum" sz="quarter" idx="12"/>
          </p:nvPr>
        </p:nvSpPr>
        <p:spPr/>
        <p:txBody>
          <a:bodyPr/>
          <a:lstStyle>
            <a:lvl1pPr>
              <a:defRPr/>
            </a:lvl1pPr>
          </a:lstStyle>
          <a:p>
            <a:pPr>
              <a:defRPr/>
            </a:pPr>
            <a:r>
              <a:rPr lang="en-US" altLang="zh-CN"/>
              <a:t>2-</a:t>
            </a:r>
            <a:fld id="{8B9DA2FD-351D-420D-8955-BCD35DC60DF8}" type="slidenum">
              <a:rPr lang="en-US" altLang="zh-CN" dirty="0"/>
              <a:pPr>
                <a:defRPr/>
              </a:pPr>
              <a:t>‹#›</a:t>
            </a:fld>
            <a:endParaRPr lang="en-US" altLang="zh-CN"/>
          </a:p>
        </p:txBody>
      </p:sp>
    </p:spTree>
    <p:extLst>
      <p:ext uri="{BB962C8B-B14F-4D97-AF65-F5344CB8AC3E}">
        <p14:creationId xmlns:p14="http://schemas.microsoft.com/office/powerpoint/2010/main" val="350844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9D6DE5AF-77C3-45C5-B0C8-EF38939026E6}"/>
              </a:ext>
            </a:extLst>
          </p:cNvPr>
          <p:cNvSpPr>
            <a:spLocks noGrp="1" noChangeArrowheads="1"/>
          </p:cNvSpPr>
          <p:nvPr>
            <p:ph type="dt" sz="half" idx="10"/>
          </p:nvPr>
        </p:nvSpPr>
        <p:spPr/>
        <p:txBody>
          <a:bodyPr/>
          <a:lstStyle>
            <a:lvl1pPr>
              <a:defRPr/>
            </a:lvl1pPr>
          </a:lstStyle>
          <a:p>
            <a:pPr>
              <a:defRPr/>
            </a:pPr>
            <a:fld id="{FD24C4E0-5CDF-4EB4-817B-7B74D9C7A04E}" type="datetime1">
              <a:rPr lang="zh-CN" altLang="en-US"/>
              <a:pPr>
                <a:defRPr/>
              </a:pPr>
              <a:t>2019-11-19</a:t>
            </a:fld>
            <a:endParaRPr lang="zh-CN" altLang="en-US"/>
          </a:p>
        </p:txBody>
      </p:sp>
      <p:sp>
        <p:nvSpPr>
          <p:cNvPr id="6" name="Rectangle 5">
            <a:extLst>
              <a:ext uri="{FF2B5EF4-FFF2-40B4-BE49-F238E27FC236}">
                <a16:creationId xmlns:a16="http://schemas.microsoft.com/office/drawing/2014/main" id="{303FC258-C2A1-473D-A8E5-AB68C8577A06}"/>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7" name="Rectangle 6">
            <a:extLst>
              <a:ext uri="{FF2B5EF4-FFF2-40B4-BE49-F238E27FC236}">
                <a16:creationId xmlns:a16="http://schemas.microsoft.com/office/drawing/2014/main" id="{CFD1BC22-8191-4195-AA0B-BBC373AC46D5}"/>
              </a:ext>
            </a:extLst>
          </p:cNvPr>
          <p:cNvSpPr>
            <a:spLocks noGrp="1" noChangeArrowheads="1"/>
          </p:cNvSpPr>
          <p:nvPr>
            <p:ph type="sldNum" sz="quarter" idx="12"/>
          </p:nvPr>
        </p:nvSpPr>
        <p:spPr/>
        <p:txBody>
          <a:bodyPr/>
          <a:lstStyle>
            <a:lvl1pPr>
              <a:defRPr/>
            </a:lvl1pPr>
          </a:lstStyle>
          <a:p>
            <a:pPr>
              <a:defRPr/>
            </a:pPr>
            <a:r>
              <a:rPr lang="en-US" altLang="zh-CN"/>
              <a:t>2-</a:t>
            </a:r>
            <a:fld id="{D085E2AC-631E-499C-901D-31F6CC539133}" type="slidenum">
              <a:rPr lang="en-US" altLang="zh-CN" dirty="0"/>
              <a:pPr>
                <a:defRPr/>
              </a:pPr>
              <a:t>‹#›</a:t>
            </a:fld>
            <a:endParaRPr lang="en-US" altLang="zh-CN"/>
          </a:p>
        </p:txBody>
      </p:sp>
    </p:spTree>
    <p:extLst>
      <p:ext uri="{BB962C8B-B14F-4D97-AF65-F5344CB8AC3E}">
        <p14:creationId xmlns:p14="http://schemas.microsoft.com/office/powerpoint/2010/main" val="3214119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345B2CE6-316A-47BD-B1B3-352B4092EFFD}"/>
              </a:ext>
            </a:extLst>
          </p:cNvPr>
          <p:cNvSpPr>
            <a:spLocks noGrp="1" noChangeArrowheads="1"/>
          </p:cNvSpPr>
          <p:nvPr>
            <p:ph type="dt" sz="half" idx="10"/>
          </p:nvPr>
        </p:nvSpPr>
        <p:spPr/>
        <p:txBody>
          <a:bodyPr/>
          <a:lstStyle>
            <a:lvl1pPr>
              <a:defRPr/>
            </a:lvl1pPr>
          </a:lstStyle>
          <a:p>
            <a:pPr>
              <a:defRPr/>
            </a:pPr>
            <a:fld id="{7D70B0D0-6480-4274-989E-ABBED0AEAD47}" type="datetime1">
              <a:rPr lang="zh-CN" altLang="en-US"/>
              <a:pPr>
                <a:defRPr/>
              </a:pPr>
              <a:t>2019-11-19</a:t>
            </a:fld>
            <a:endParaRPr lang="zh-CN" altLang="en-US"/>
          </a:p>
        </p:txBody>
      </p:sp>
      <p:sp>
        <p:nvSpPr>
          <p:cNvPr id="6" name="Rectangle 5">
            <a:extLst>
              <a:ext uri="{FF2B5EF4-FFF2-40B4-BE49-F238E27FC236}">
                <a16:creationId xmlns:a16="http://schemas.microsoft.com/office/drawing/2014/main" id="{5A19E4E6-4139-45F1-8686-5494979D8686}"/>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7" name="Rectangle 6">
            <a:extLst>
              <a:ext uri="{FF2B5EF4-FFF2-40B4-BE49-F238E27FC236}">
                <a16:creationId xmlns:a16="http://schemas.microsoft.com/office/drawing/2014/main" id="{ECD7EADD-9239-4414-80BA-654AE14A99E0}"/>
              </a:ext>
            </a:extLst>
          </p:cNvPr>
          <p:cNvSpPr>
            <a:spLocks noGrp="1" noChangeArrowheads="1"/>
          </p:cNvSpPr>
          <p:nvPr>
            <p:ph type="sldNum" sz="quarter" idx="12"/>
          </p:nvPr>
        </p:nvSpPr>
        <p:spPr/>
        <p:txBody>
          <a:bodyPr/>
          <a:lstStyle>
            <a:lvl1pPr>
              <a:defRPr/>
            </a:lvl1pPr>
          </a:lstStyle>
          <a:p>
            <a:pPr>
              <a:defRPr/>
            </a:pPr>
            <a:r>
              <a:rPr lang="en-US" altLang="zh-CN"/>
              <a:t>2-</a:t>
            </a:r>
            <a:fld id="{4F674AD5-D480-4D4E-AD04-78EBF31C54CD}" type="slidenum">
              <a:rPr lang="en-US" altLang="zh-CN" dirty="0"/>
              <a:pPr>
                <a:defRPr/>
              </a:pPr>
              <a:t>‹#›</a:t>
            </a:fld>
            <a:endParaRPr lang="en-US" altLang="zh-CN"/>
          </a:p>
        </p:txBody>
      </p:sp>
    </p:spTree>
    <p:extLst>
      <p:ext uri="{BB962C8B-B14F-4D97-AF65-F5344CB8AC3E}">
        <p14:creationId xmlns:p14="http://schemas.microsoft.com/office/powerpoint/2010/main" val="2967270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3.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8D918A0-E40E-4E2D-81F9-AC093B11A31C}"/>
              </a:ext>
            </a:extLst>
          </p:cNvPr>
          <p:cNvSpPr>
            <a:spLocks noGrp="1" noChangeArrowheads="1"/>
          </p:cNvSpPr>
          <p:nvPr>
            <p:ph type="title" idx="4294967295"/>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927C279-442A-47DB-9BC5-FEA8252FE36F}"/>
              </a:ext>
            </a:extLst>
          </p:cNvPr>
          <p:cNvSpPr>
            <a:spLocks noGrp="1" noChangeArrowheads="1"/>
          </p:cNvSpPr>
          <p:nvPr>
            <p:ph type="body" idx="4294967295"/>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21ADA0D9-318E-4D5F-A936-8B401328456F}"/>
              </a:ext>
            </a:extLst>
          </p:cNvPr>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400">
                <a:latin typeface="Times New Roman" panose="02020603050405020304" pitchFamily="18" charset="0"/>
              </a:defRPr>
            </a:lvl1pPr>
          </a:lstStyle>
          <a:p>
            <a:pPr>
              <a:defRPr/>
            </a:pPr>
            <a:fld id="{2CEC56D8-BDC5-4D36-9756-532C32EFD801}" type="datetime1">
              <a:rPr lang="zh-CN" altLang="en-US"/>
              <a:pPr>
                <a:defRPr/>
              </a:pPr>
              <a:t>2019-11-19</a:t>
            </a:fld>
            <a:endParaRPr lang="zh-CN" altLang="en-US"/>
          </a:p>
        </p:txBody>
      </p:sp>
      <p:sp>
        <p:nvSpPr>
          <p:cNvPr id="1029" name="Rectangle 5">
            <a:extLst>
              <a:ext uri="{FF2B5EF4-FFF2-40B4-BE49-F238E27FC236}">
                <a16:creationId xmlns:a16="http://schemas.microsoft.com/office/drawing/2014/main" id="{BDAD52AD-4D39-4F06-B04E-38CE355E742B}"/>
              </a:ext>
            </a:extLst>
          </p:cNvPr>
          <p:cNvSpPr>
            <a:spLocks noGrp="1" noChangeArrowheads="1"/>
          </p:cNvSpPr>
          <p:nvPr>
            <p:ph type="ftr" sz="quarter" idx="3"/>
          </p:nvPr>
        </p:nvSpPr>
        <p:spPr bwMode="auto">
          <a:xfrm>
            <a:off x="5576888" y="6467475"/>
            <a:ext cx="2895600" cy="287338"/>
          </a:xfrm>
          <a:prstGeom prst="rect">
            <a:avLst/>
          </a:prstGeom>
          <a:noFill/>
          <a:ln w="9525">
            <a:noFill/>
            <a:miter lim="800000"/>
          </a:ln>
        </p:spPr>
        <p:txBody>
          <a:bodyPr vert="horz" wrap="square" lIns="91440" tIns="45720" rIns="91440" bIns="45720" numCol="1" anchor="t" anchorCtr="0" compatLnSpc="1"/>
          <a:lstStyle>
            <a:lvl1pPr algn="r" eaLnBrk="0" hangingPunct="0">
              <a:buFont typeface="Arial" panose="020B0604020202020204" pitchFamily="34" charset="0"/>
              <a:buNone/>
              <a:defRPr sz="1200">
                <a:latin typeface="Tahoma" panose="020B0604030504040204" pitchFamily="34" charset="0"/>
              </a:defRPr>
            </a:lvl1pPr>
          </a:lstStyle>
          <a:p>
            <a:pPr>
              <a:defRPr/>
            </a:pPr>
            <a:r>
              <a:rPr lang="en-US"/>
              <a:t>Introduction</a:t>
            </a:r>
          </a:p>
        </p:txBody>
      </p:sp>
      <p:sp>
        <p:nvSpPr>
          <p:cNvPr id="1030" name="Rectangle 6">
            <a:extLst>
              <a:ext uri="{FF2B5EF4-FFF2-40B4-BE49-F238E27FC236}">
                <a16:creationId xmlns:a16="http://schemas.microsoft.com/office/drawing/2014/main" id="{70EE78BE-BDA8-4930-A39D-3AD3E558EBD3}"/>
              </a:ext>
            </a:extLst>
          </p:cNvPr>
          <p:cNvSpPr>
            <a:spLocks noGrp="1" noChangeArrowheads="1"/>
          </p:cNvSpPr>
          <p:nvPr>
            <p:ph type="sldNum" sz="quarter" idx="4"/>
          </p:nvPr>
        </p:nvSpPr>
        <p:spPr bwMode="auto">
          <a:xfrm>
            <a:off x="8324850" y="6462713"/>
            <a:ext cx="676275" cy="276225"/>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noProof="1">
                <a:latin typeface="Tahoma" panose="020B0604030504040204" pitchFamily="34" charset="0"/>
                <a:cs typeface="+mn-ea"/>
              </a:defRPr>
            </a:lvl1pPr>
          </a:lstStyle>
          <a:p>
            <a:pPr>
              <a:defRPr/>
            </a:pPr>
            <a:r>
              <a:rPr lang="en-US" altLang="zh-CN"/>
              <a:t>2-</a:t>
            </a:r>
            <a:fld id="{BF54248E-58B1-4793-8BEE-C40E7F8315A6}" type="slidenum">
              <a:rPr lang="en-US" altLang="zh-CN"/>
              <a:pPr>
                <a:defRPr/>
              </a:pPr>
              <a:t>‹#›</a:t>
            </a:fld>
            <a:endParaRPr lang="en-US" altLang="zh-CN">
              <a:cs typeface="+mn-cs"/>
            </a:endParaRPr>
          </a:p>
        </p:txBody>
      </p:sp>
    </p:spTree>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Lst>
  <p:txStyles>
    <p:title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46B9141B-D0B7-43D2-8C51-006E6011C577}"/>
              </a:ext>
            </a:extLst>
          </p:cNvPr>
          <p:cNvSpPr>
            <a:spLocks noGrp="1" noChangeArrowheads="1"/>
          </p:cNvSpPr>
          <p:nvPr>
            <p:ph type="title" idx="4294967295"/>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2051" name="Rectangle 3">
            <a:extLst>
              <a:ext uri="{FF2B5EF4-FFF2-40B4-BE49-F238E27FC236}">
                <a16:creationId xmlns:a16="http://schemas.microsoft.com/office/drawing/2014/main" id="{04520451-A616-439B-B1C3-239C2D08B3BE}"/>
              </a:ext>
            </a:extLst>
          </p:cNvPr>
          <p:cNvSpPr>
            <a:spLocks noGrp="1" noChangeArrowheads="1"/>
          </p:cNvSpPr>
          <p:nvPr>
            <p:ph type="body" idx="4294967295"/>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76" name="Date Placeholder 1">
            <a:extLst>
              <a:ext uri="{FF2B5EF4-FFF2-40B4-BE49-F238E27FC236}">
                <a16:creationId xmlns:a16="http://schemas.microsoft.com/office/drawing/2014/main" id="{29B2E60D-DF6F-4502-85B1-3B9848D79133}"/>
              </a:ext>
            </a:extLst>
          </p:cNvPr>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400">
                <a:latin typeface="Times New Roman" panose="02020603050405020304" pitchFamily="18" charset="0"/>
              </a:defRPr>
            </a:lvl1pPr>
          </a:lstStyle>
          <a:p>
            <a:pPr>
              <a:defRPr/>
            </a:pPr>
            <a:fld id="{519FF1FC-D106-4510-9173-93CD5168185F}" type="datetime1">
              <a:rPr lang="zh-CN" altLang="en-US"/>
              <a:pPr>
                <a:defRPr/>
              </a:pPr>
              <a:t>2019-11-19</a:t>
            </a:fld>
            <a:endParaRPr lang="zh-CN" altLang="en-US"/>
          </a:p>
        </p:txBody>
      </p:sp>
      <p:sp>
        <p:nvSpPr>
          <p:cNvPr id="3077" name="Footer Placeholder 2">
            <a:extLst>
              <a:ext uri="{FF2B5EF4-FFF2-40B4-BE49-F238E27FC236}">
                <a16:creationId xmlns:a16="http://schemas.microsoft.com/office/drawing/2014/main" id="{434345D7-4D09-4433-81AB-56F0F9DE9204}"/>
              </a:ext>
            </a:extLst>
          </p:cNvPr>
          <p:cNvSpPr>
            <a:spLocks noGrp="1" noChangeArrowheads="1"/>
          </p:cNvSpPr>
          <p:nvPr>
            <p:ph type="ftr" sz="quarter" idx="3"/>
          </p:nvPr>
        </p:nvSpPr>
        <p:spPr bwMode="auto">
          <a:xfrm>
            <a:off x="5576888" y="6467475"/>
            <a:ext cx="2895600" cy="287338"/>
          </a:xfrm>
          <a:prstGeom prst="rect">
            <a:avLst/>
          </a:prstGeom>
          <a:noFill/>
          <a:ln w="9525">
            <a:noFill/>
            <a:miter lim="800000"/>
          </a:ln>
        </p:spPr>
        <p:txBody>
          <a:bodyPr vert="horz" wrap="square" lIns="91440" tIns="45720" rIns="91440" bIns="45720" numCol="1" anchor="t" anchorCtr="0" compatLnSpc="1"/>
          <a:lstStyle>
            <a:lvl1pPr algn="r" eaLnBrk="0" hangingPunct="0">
              <a:buFont typeface="Arial" panose="020B0604020202020204" pitchFamily="34" charset="0"/>
              <a:buNone/>
              <a:defRPr sz="1200">
                <a:latin typeface="Tahoma" panose="020B0604030504040204" pitchFamily="34" charset="0"/>
              </a:defRPr>
            </a:lvl1pPr>
          </a:lstStyle>
          <a:p>
            <a:pPr>
              <a:defRPr/>
            </a:pPr>
            <a:r>
              <a:rPr lang="en-US"/>
              <a:t>Introduction</a:t>
            </a:r>
          </a:p>
        </p:txBody>
      </p:sp>
      <p:sp>
        <p:nvSpPr>
          <p:cNvPr id="3078" name="Slide Number Placeholder 3">
            <a:extLst>
              <a:ext uri="{FF2B5EF4-FFF2-40B4-BE49-F238E27FC236}">
                <a16:creationId xmlns:a16="http://schemas.microsoft.com/office/drawing/2014/main" id="{0C536978-9A29-4837-B30F-BC4E04DDF7CB}"/>
              </a:ext>
            </a:extLst>
          </p:cNvPr>
          <p:cNvSpPr>
            <a:spLocks noGrp="1" noChangeArrowheads="1"/>
          </p:cNvSpPr>
          <p:nvPr>
            <p:ph type="sldNum" sz="quarter" idx="4"/>
          </p:nvPr>
        </p:nvSpPr>
        <p:spPr bwMode="auto">
          <a:xfrm>
            <a:off x="8324850" y="6462713"/>
            <a:ext cx="676275" cy="276225"/>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noProof="1">
                <a:latin typeface="Tahoma" panose="020B0604030504040204" pitchFamily="34" charset="0"/>
                <a:cs typeface="+mn-ea"/>
              </a:defRPr>
            </a:lvl1pPr>
          </a:lstStyle>
          <a:p>
            <a:pPr>
              <a:defRPr/>
            </a:pPr>
            <a:r>
              <a:rPr lang="en-US" altLang="zh-CN"/>
              <a:t>1-</a:t>
            </a:r>
            <a:fld id="{87CF121E-DA14-4083-9CFD-612DC23B9974}" type="slidenum">
              <a:rPr lang="en-US" altLang="zh-CN"/>
              <a:pPr>
                <a:defRPr/>
              </a:pPr>
              <a:t>‹#›</a:t>
            </a:fld>
            <a:endParaRPr lang="en-US" altLang="zh-CN">
              <a:cs typeface="+mn-cs"/>
            </a:endParaRPr>
          </a:p>
        </p:txBody>
      </p:sp>
    </p:spTree>
  </p:cSld>
  <p:clrMap bg1="lt1" tx1="dk1" bg2="lt2" tx2="dk2" accent1="accent1" accent2="accent2" accent3="accent3" accent4="accent4" accent5="accent5" accent6="accent6" hlink="hlink" folHlink="folHlink"/>
  <p:sldLayoutIdLst>
    <p:sldLayoutId id="2147484236" r:id="rId1"/>
    <p:sldLayoutId id="2147484237" r:id="rId2"/>
    <p:sldLayoutId id="2147484238" r:id="rId3"/>
    <p:sldLayoutId id="2147484239" r:id="rId4"/>
    <p:sldLayoutId id="2147484240" r:id="rId5"/>
    <p:sldLayoutId id="2147484241" r:id="rId6"/>
    <p:sldLayoutId id="2147484242" r:id="rId7"/>
    <p:sldLayoutId id="2147484243" r:id="rId8"/>
    <p:sldLayoutId id="2147484244" r:id="rId9"/>
    <p:sldLayoutId id="2147484245" r:id="rId10"/>
    <p:sldLayoutId id="2147484246" r:id="rId11"/>
    <p:sldLayoutId id="2147484248" r:id="rId12"/>
    <p:sldLayoutId id="2147484249" r:id="rId13"/>
  </p:sldLayoutIdLst>
  <p:txStyles>
    <p:title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DF56CEC-6B91-45DA-8251-C272691EA658}"/>
              </a:ext>
            </a:extLst>
          </p:cNvPr>
          <p:cNvSpPr>
            <a:spLocks noGrp="1" noChangeArrowheads="1"/>
          </p:cNvSpPr>
          <p:nvPr>
            <p:ph type="title" idx="4294967295"/>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9D2AAC3D-BE88-4C46-8724-D7F8C0C668FC}"/>
              </a:ext>
            </a:extLst>
          </p:cNvPr>
          <p:cNvSpPr>
            <a:spLocks noGrp="1" noChangeArrowheads="1"/>
          </p:cNvSpPr>
          <p:nvPr>
            <p:ph type="body" idx="4294967295"/>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Date Placeholder 4">
            <a:extLst>
              <a:ext uri="{FF2B5EF4-FFF2-40B4-BE49-F238E27FC236}">
                <a16:creationId xmlns:a16="http://schemas.microsoft.com/office/drawing/2014/main" id="{6DCF4DED-DF3C-47A7-A683-775559CBE3ED}"/>
              </a:ext>
            </a:extLst>
          </p:cNvPr>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400">
                <a:latin typeface="Times New Roman" panose="02020603050405020304" pitchFamily="18" charset="0"/>
              </a:defRPr>
            </a:lvl1pPr>
          </a:lstStyle>
          <a:p>
            <a:pPr>
              <a:defRPr/>
            </a:pPr>
            <a:fld id="{E4A912AC-FE68-4BF5-A0BE-F4DCF4FC2215}" type="datetime1">
              <a:rPr lang="zh-CN" altLang="en-US"/>
              <a:pPr>
                <a:defRPr/>
              </a:pPr>
              <a:t>2019-11-19</a:t>
            </a:fld>
            <a:endParaRPr lang="zh-CN" altLang="en-US"/>
          </a:p>
        </p:txBody>
      </p:sp>
    </p:spTree>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Lst>
  <p:txStyles>
    <p:title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0F2641C-4598-4C4E-9D27-54566FA72035}"/>
              </a:ext>
            </a:extLst>
          </p:cNvPr>
          <p:cNvSpPr>
            <a:spLocks noGrp="1" noChangeArrowheads="1"/>
          </p:cNvSpPr>
          <p:nvPr>
            <p:ph type="title" idx="4294967295"/>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ECEB51D2-4F60-479D-900A-E5CCDBC2F7D1}"/>
              </a:ext>
            </a:extLst>
          </p:cNvPr>
          <p:cNvSpPr>
            <a:spLocks noGrp="1" noChangeArrowheads="1"/>
          </p:cNvSpPr>
          <p:nvPr>
            <p:ph type="body" idx="4294967295"/>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124" name="Date Placeholder 3">
            <a:extLst>
              <a:ext uri="{FF2B5EF4-FFF2-40B4-BE49-F238E27FC236}">
                <a16:creationId xmlns:a16="http://schemas.microsoft.com/office/drawing/2014/main" id="{EFC1B7B4-D05C-4E61-860F-2C13BCAC7FF8}"/>
              </a:ext>
            </a:extLst>
          </p:cNvPr>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400">
                <a:latin typeface="Times New Roman" panose="02020603050405020304" pitchFamily="18" charset="0"/>
              </a:defRPr>
            </a:lvl1pPr>
          </a:lstStyle>
          <a:p>
            <a:pPr>
              <a:defRPr/>
            </a:pPr>
            <a:fld id="{4DD80C44-3471-4140-B75F-889E30DE15B3}" type="datetime1">
              <a:rPr lang="zh-CN" altLang="en-US"/>
              <a:pPr>
                <a:defRPr/>
              </a:pPr>
              <a:t>2019-11-19</a:t>
            </a:fld>
            <a:endParaRPr lang="zh-CN" altLang="en-US"/>
          </a:p>
        </p:txBody>
      </p:sp>
    </p:spTree>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 id="2147484210" r:id="rId5"/>
    <p:sldLayoutId id="2147484211" r:id="rId6"/>
    <p:sldLayoutId id="2147484212" r:id="rId7"/>
    <p:sldLayoutId id="2147484213" r:id="rId8"/>
    <p:sldLayoutId id="2147484214" r:id="rId9"/>
    <p:sldLayoutId id="2147484215" r:id="rId10"/>
    <p:sldLayoutId id="2147484216" r:id="rId11"/>
  </p:sldLayoutIdLst>
  <p:txStyles>
    <p:title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FC14B46-AE12-4458-9125-BCA3537329CA}"/>
              </a:ext>
            </a:extLst>
          </p:cNvPr>
          <p:cNvSpPr>
            <a:spLocks noGrp="1" noChangeArrowheads="1"/>
          </p:cNvSpPr>
          <p:nvPr>
            <p:ph type="title" idx="4294967295"/>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3" name="Rectangle 3">
            <a:extLst>
              <a:ext uri="{FF2B5EF4-FFF2-40B4-BE49-F238E27FC236}">
                <a16:creationId xmlns:a16="http://schemas.microsoft.com/office/drawing/2014/main" id="{EF45A7EB-E16B-4EAA-9878-0530D285DF7A}"/>
              </a:ext>
            </a:extLst>
          </p:cNvPr>
          <p:cNvSpPr>
            <a:spLocks noGrp="1" noChangeArrowheads="1"/>
          </p:cNvSpPr>
          <p:nvPr>
            <p:ph type="body" idx="4294967295"/>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8" name="Date Placeholder 3">
            <a:extLst>
              <a:ext uri="{FF2B5EF4-FFF2-40B4-BE49-F238E27FC236}">
                <a16:creationId xmlns:a16="http://schemas.microsoft.com/office/drawing/2014/main" id="{0BBCA60D-43C6-459F-8B56-6DFCF9D34BD6}"/>
              </a:ext>
            </a:extLst>
          </p:cNvPr>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400">
                <a:latin typeface="Times New Roman" panose="02020603050405020304" pitchFamily="18" charset="0"/>
              </a:defRPr>
            </a:lvl1pPr>
          </a:lstStyle>
          <a:p>
            <a:pPr>
              <a:defRPr/>
            </a:pPr>
            <a:fld id="{52F218C0-7AE8-4FFB-93E4-AF4938922128}" type="datetime1">
              <a:rPr lang="zh-CN" altLang="en-US"/>
              <a:pPr>
                <a:defRPr/>
              </a:pPr>
              <a:t>2019-11-19</a:t>
            </a:fld>
            <a:endParaRPr lang="zh-CN" altLang="en-US"/>
          </a:p>
        </p:txBody>
      </p:sp>
    </p:spTree>
  </p:cSld>
  <p:clrMap bg1="lt1" tx1="dk1" bg2="lt2" tx2="dk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1" r:id="rId5"/>
    <p:sldLayoutId id="2147484222" r:id="rId6"/>
    <p:sldLayoutId id="2147484223" r:id="rId7"/>
    <p:sldLayoutId id="2147484224" r:id="rId8"/>
  </p:sldLayoutIdLst>
  <p:txStyles>
    <p:title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8.xml"/><Relationship Id="rId4" Type="http://schemas.openxmlformats.org/officeDocument/2006/relationships/image" Target="../media/image136.png"/></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oleObject" Target="../embeddings/oleObject32.bin"/><Relationship Id="rId7" Type="http://schemas.openxmlformats.org/officeDocument/2006/relationships/oleObject" Target="../embeddings/oleObject34.bin"/><Relationship Id="rId12" Type="http://schemas.openxmlformats.org/officeDocument/2006/relationships/image" Target="../media/image142.wmf"/><Relationship Id="rId2" Type="http://schemas.openxmlformats.org/officeDocument/2006/relationships/slideLayout" Target="../slideLayouts/slideLayout12.xml"/><Relationship Id="rId1" Type="http://schemas.openxmlformats.org/officeDocument/2006/relationships/vmlDrawing" Target="../drawings/vmlDrawing21.vml"/><Relationship Id="rId6" Type="http://schemas.openxmlformats.org/officeDocument/2006/relationships/image" Target="../media/image139.wmf"/><Relationship Id="rId11" Type="http://schemas.openxmlformats.org/officeDocument/2006/relationships/oleObject" Target="../embeddings/oleObject36.bin"/><Relationship Id="rId5" Type="http://schemas.openxmlformats.org/officeDocument/2006/relationships/oleObject" Target="../embeddings/oleObject33.bin"/><Relationship Id="rId10" Type="http://schemas.openxmlformats.org/officeDocument/2006/relationships/image" Target="../media/image141.wmf"/><Relationship Id="rId4" Type="http://schemas.openxmlformats.org/officeDocument/2006/relationships/image" Target="../media/image138.wmf"/><Relationship Id="rId9" Type="http://schemas.openxmlformats.org/officeDocument/2006/relationships/oleObject" Target="../embeddings/oleObject35.bin"/></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8" Type="http://schemas.openxmlformats.org/officeDocument/2006/relationships/image" Target="../media/image145.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12.xml"/><Relationship Id="rId1" Type="http://schemas.openxmlformats.org/officeDocument/2006/relationships/vmlDrawing" Target="../drawings/vmlDrawing22.vml"/><Relationship Id="rId6" Type="http://schemas.openxmlformats.org/officeDocument/2006/relationships/image" Target="../media/image144.wmf"/><Relationship Id="rId11" Type="http://schemas.openxmlformats.org/officeDocument/2006/relationships/image" Target="../media/image1.png"/><Relationship Id="rId5" Type="http://schemas.openxmlformats.org/officeDocument/2006/relationships/oleObject" Target="../embeddings/oleObject38.bin"/><Relationship Id="rId10" Type="http://schemas.openxmlformats.org/officeDocument/2006/relationships/image" Target="../media/image146.wmf"/><Relationship Id="rId4" Type="http://schemas.openxmlformats.org/officeDocument/2006/relationships/image" Target="../media/image143.wmf"/><Relationship Id="rId9" Type="http://schemas.openxmlformats.org/officeDocument/2006/relationships/oleObject" Target="../embeddings/oleObject40.bin"/></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8" Type="http://schemas.openxmlformats.org/officeDocument/2006/relationships/image" Target="../media/image149.wmf"/><Relationship Id="rId13" Type="http://schemas.openxmlformats.org/officeDocument/2006/relationships/oleObject" Target="../embeddings/oleObject46.bin"/><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151.wmf"/><Relationship Id="rId2" Type="http://schemas.openxmlformats.org/officeDocument/2006/relationships/slideLayout" Target="../slideLayouts/slideLayout12.xml"/><Relationship Id="rId1" Type="http://schemas.openxmlformats.org/officeDocument/2006/relationships/vmlDrawing" Target="../drawings/vmlDrawing23.vml"/><Relationship Id="rId6" Type="http://schemas.openxmlformats.org/officeDocument/2006/relationships/image" Target="../media/image148.wmf"/><Relationship Id="rId11" Type="http://schemas.openxmlformats.org/officeDocument/2006/relationships/oleObject" Target="../embeddings/oleObject45.bin"/><Relationship Id="rId5" Type="http://schemas.openxmlformats.org/officeDocument/2006/relationships/oleObject" Target="../embeddings/oleObject42.bin"/><Relationship Id="rId15" Type="http://schemas.openxmlformats.org/officeDocument/2006/relationships/image" Target="../media/image1.png"/><Relationship Id="rId10" Type="http://schemas.openxmlformats.org/officeDocument/2006/relationships/image" Target="../media/image150.wmf"/><Relationship Id="rId4" Type="http://schemas.openxmlformats.org/officeDocument/2006/relationships/image" Target="../media/image147.wmf"/><Relationship Id="rId9" Type="http://schemas.openxmlformats.org/officeDocument/2006/relationships/oleObject" Target="../embeddings/oleObject44.bin"/><Relationship Id="rId14" Type="http://schemas.openxmlformats.org/officeDocument/2006/relationships/image" Target="../media/image152.wmf"/></Relationships>
</file>

<file path=ppt/slides/_rels/slide111.xml.rels><?xml version="1.0" encoding="UTF-8" standalone="yes"?>
<Relationships xmlns="http://schemas.openxmlformats.org/package/2006/relationships"><Relationship Id="rId8" Type="http://schemas.openxmlformats.org/officeDocument/2006/relationships/image" Target="../media/image153.wmf"/><Relationship Id="rId13" Type="http://schemas.openxmlformats.org/officeDocument/2006/relationships/oleObject" Target="../embeddings/oleObject52.bin"/><Relationship Id="rId3" Type="http://schemas.openxmlformats.org/officeDocument/2006/relationships/oleObject" Target="../embeddings/oleObject47.bin"/><Relationship Id="rId7" Type="http://schemas.openxmlformats.org/officeDocument/2006/relationships/oleObject" Target="../embeddings/oleObject49.bin"/><Relationship Id="rId12" Type="http://schemas.openxmlformats.org/officeDocument/2006/relationships/image" Target="../media/image154.wmf"/><Relationship Id="rId2" Type="http://schemas.openxmlformats.org/officeDocument/2006/relationships/slideLayout" Target="../slideLayouts/slideLayout12.xml"/><Relationship Id="rId1" Type="http://schemas.openxmlformats.org/officeDocument/2006/relationships/vmlDrawing" Target="../drawings/vmlDrawing24.vml"/><Relationship Id="rId6" Type="http://schemas.openxmlformats.org/officeDocument/2006/relationships/image" Target="../media/image148.wmf"/><Relationship Id="rId11" Type="http://schemas.openxmlformats.org/officeDocument/2006/relationships/oleObject" Target="../embeddings/oleObject51.bin"/><Relationship Id="rId5" Type="http://schemas.openxmlformats.org/officeDocument/2006/relationships/oleObject" Target="../embeddings/oleObject48.bin"/><Relationship Id="rId15" Type="http://schemas.openxmlformats.org/officeDocument/2006/relationships/image" Target="../media/image1.png"/><Relationship Id="rId10" Type="http://schemas.openxmlformats.org/officeDocument/2006/relationships/image" Target="../media/image150.wmf"/><Relationship Id="rId4" Type="http://schemas.openxmlformats.org/officeDocument/2006/relationships/image" Target="../media/image147.wmf"/><Relationship Id="rId9" Type="http://schemas.openxmlformats.org/officeDocument/2006/relationships/oleObject" Target="../embeddings/oleObject50.bin"/><Relationship Id="rId14" Type="http://schemas.openxmlformats.org/officeDocument/2006/relationships/image" Target="../media/image152.wmf"/></Relationships>
</file>

<file path=ppt/slides/_rels/slide112.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3.xml"/></Relationships>
</file>

<file path=ppt/slides/_rels/slide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oleObject" Target="../embeddings/oleObject53.bin"/><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vmlDrawing" Target="../drawings/vmlDrawing25.vml"/><Relationship Id="rId6" Type="http://schemas.openxmlformats.org/officeDocument/2006/relationships/image" Target="../media/image158.wmf"/><Relationship Id="rId5" Type="http://schemas.openxmlformats.org/officeDocument/2006/relationships/oleObject" Target="../embeddings/oleObject54.bin"/><Relationship Id="rId4" Type="http://schemas.openxmlformats.org/officeDocument/2006/relationships/image" Target="../media/image157.wmf"/><Relationship Id="rId9" Type="http://schemas.openxmlformats.org/officeDocument/2006/relationships/image" Target="../media/image159.wmf"/></Relationships>
</file>

<file path=ppt/slides/_rels/slide118.xml.rels><?xml version="1.0" encoding="UTF-8" standalone="yes"?>
<Relationships xmlns="http://schemas.openxmlformats.org/package/2006/relationships"><Relationship Id="rId8" Type="http://schemas.openxmlformats.org/officeDocument/2006/relationships/image" Target="../media/image161.wmf"/><Relationship Id="rId3" Type="http://schemas.openxmlformats.org/officeDocument/2006/relationships/oleObject" Target="../embeddings/oleObject56.bin"/><Relationship Id="rId7" Type="http://schemas.openxmlformats.org/officeDocument/2006/relationships/oleObject" Target="../embeddings/oleObject58.bin"/><Relationship Id="rId2" Type="http://schemas.openxmlformats.org/officeDocument/2006/relationships/slideLayout" Target="../slideLayouts/slideLayout12.xml"/><Relationship Id="rId1" Type="http://schemas.openxmlformats.org/officeDocument/2006/relationships/vmlDrawing" Target="../drawings/vmlDrawing26.vml"/><Relationship Id="rId6" Type="http://schemas.openxmlformats.org/officeDocument/2006/relationships/image" Target="../media/image160.wmf"/><Relationship Id="rId11" Type="http://schemas.openxmlformats.org/officeDocument/2006/relationships/image" Target="../media/image1.png"/><Relationship Id="rId5" Type="http://schemas.openxmlformats.org/officeDocument/2006/relationships/oleObject" Target="../embeddings/oleObject57.bin"/><Relationship Id="rId10" Type="http://schemas.openxmlformats.org/officeDocument/2006/relationships/image" Target="../media/image158.wmf"/><Relationship Id="rId4" Type="http://schemas.openxmlformats.org/officeDocument/2006/relationships/image" Target="../media/image157.wmf"/><Relationship Id="rId9" Type="http://schemas.openxmlformats.org/officeDocument/2006/relationships/oleObject" Target="../embeddings/oleObject59.bin"/></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60.bin"/><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vmlDrawing" Target="../drawings/vmlDrawing27.vml"/><Relationship Id="rId6" Type="http://schemas.openxmlformats.org/officeDocument/2006/relationships/image" Target="../media/image162.wmf"/><Relationship Id="rId5" Type="http://schemas.openxmlformats.org/officeDocument/2006/relationships/oleObject" Target="../embeddings/oleObject61.bin"/><Relationship Id="rId4" Type="http://schemas.openxmlformats.org/officeDocument/2006/relationships/image" Target="../media/image158.wmf"/></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62.bin"/><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vmlDrawing" Target="../drawings/vmlDrawing28.vml"/><Relationship Id="rId6" Type="http://schemas.openxmlformats.org/officeDocument/2006/relationships/image" Target="../media/image166.wmf"/><Relationship Id="rId5" Type="http://schemas.openxmlformats.org/officeDocument/2006/relationships/oleObject" Target="../embeddings/oleObject63.bin"/><Relationship Id="rId4" Type="http://schemas.openxmlformats.org/officeDocument/2006/relationships/image" Target="../media/image165.wmf"/></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64.bin"/><Relationship Id="rId7" Type="http://schemas.openxmlformats.org/officeDocument/2006/relationships/image" Target="../media/image169.png"/><Relationship Id="rId2" Type="http://schemas.openxmlformats.org/officeDocument/2006/relationships/slideLayout" Target="../slideLayouts/slideLayout18.xml"/><Relationship Id="rId1" Type="http://schemas.openxmlformats.org/officeDocument/2006/relationships/vmlDrawing" Target="../drawings/vmlDrawing29.vml"/><Relationship Id="rId6" Type="http://schemas.openxmlformats.org/officeDocument/2006/relationships/image" Target="../media/image168.png"/><Relationship Id="rId5" Type="http://schemas.openxmlformats.org/officeDocument/2006/relationships/image" Target="../media/image1.png"/><Relationship Id="rId4" Type="http://schemas.openxmlformats.org/officeDocument/2006/relationships/image" Target="../media/image167.wmf"/></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65.bin"/><Relationship Id="rId7"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vmlDrawing" Target="../drawings/vmlDrawing30.vml"/><Relationship Id="rId6" Type="http://schemas.openxmlformats.org/officeDocument/2006/relationships/image" Target="../media/image167.wmf"/><Relationship Id="rId5" Type="http://schemas.openxmlformats.org/officeDocument/2006/relationships/oleObject" Target="../embeddings/oleObject64.bin"/><Relationship Id="rId4" Type="http://schemas.openxmlformats.org/officeDocument/2006/relationships/image" Target="../media/image170.wmf"/></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xml"/><Relationship Id="rId1" Type="http://schemas.openxmlformats.org/officeDocument/2006/relationships/vmlDrawing" Target="../drawings/vmlDrawing31.vml"/><Relationship Id="rId6" Type="http://schemas.openxmlformats.org/officeDocument/2006/relationships/image" Target="../media/image1.png"/><Relationship Id="rId5" Type="http://schemas.openxmlformats.org/officeDocument/2006/relationships/image" Target="../media/image171.wmf"/><Relationship Id="rId4" Type="http://schemas.openxmlformats.org/officeDocument/2006/relationships/oleObject" Target="../embeddings/oleObject66.bin"/></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8.xml"/><Relationship Id="rId1" Type="http://schemas.openxmlformats.org/officeDocument/2006/relationships/vmlDrawing" Target="../drawings/vmlDrawing32.vml"/><Relationship Id="rId6" Type="http://schemas.openxmlformats.org/officeDocument/2006/relationships/image" Target="../media/image1.png"/><Relationship Id="rId5" Type="http://schemas.openxmlformats.org/officeDocument/2006/relationships/image" Target="../media/image171.wmf"/><Relationship Id="rId4" Type="http://schemas.openxmlformats.org/officeDocument/2006/relationships/oleObject" Target="../embeddings/oleObject66.bin"/></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17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173.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8.xml"/><Relationship Id="rId4" Type="http://schemas.openxmlformats.org/officeDocument/2006/relationships/image" Target="../media/image174.png"/></Relationships>
</file>

<file path=ppt/slides/_rels/slide132.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png"/><Relationship Id="rId1" Type="http://schemas.openxmlformats.org/officeDocument/2006/relationships/slideLayout" Target="../slideLayouts/slideLayout18.xml"/><Relationship Id="rId4" Type="http://schemas.openxmlformats.org/officeDocument/2006/relationships/image" Target="../media/image1.png"/></Relationships>
</file>

<file path=ppt/slides/_rels/slide133.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image" Target="../media/image177.jpeg"/><Relationship Id="rId1" Type="http://schemas.openxmlformats.org/officeDocument/2006/relationships/slideLayout" Target="../slideLayouts/slideLayout18.xml"/><Relationship Id="rId4" Type="http://schemas.openxmlformats.org/officeDocument/2006/relationships/image" Target="../media/image1.png"/></Relationships>
</file>

<file path=ppt/slides/_rels/slide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13.xml"/><Relationship Id="rId1" Type="http://schemas.openxmlformats.org/officeDocument/2006/relationships/vmlDrawing" Target="../drawings/vmlDrawing33.vml"/><Relationship Id="rId5" Type="http://schemas.openxmlformats.org/officeDocument/2006/relationships/image" Target="../media/image1.png"/><Relationship Id="rId4" Type="http://schemas.openxmlformats.org/officeDocument/2006/relationships/image" Target="../media/image179.w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13.xml"/><Relationship Id="rId1" Type="http://schemas.openxmlformats.org/officeDocument/2006/relationships/vmlDrawing" Target="../drawings/vmlDrawing34.vml"/><Relationship Id="rId5" Type="http://schemas.openxmlformats.org/officeDocument/2006/relationships/image" Target="../media/image1.png"/><Relationship Id="rId4" Type="http://schemas.openxmlformats.org/officeDocument/2006/relationships/image" Target="../media/image180.wmf"/></Relationships>
</file>

<file path=ppt/slides/_rels/slide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40.xml.rels><?xml version="1.0" encoding="UTF-8" standalone="yes"?>
<Relationships xmlns="http://schemas.openxmlformats.org/package/2006/relationships"><Relationship Id="rId8" Type="http://schemas.openxmlformats.org/officeDocument/2006/relationships/oleObject" Target="../embeddings/oleObject71.bin"/><Relationship Id="rId13" Type="http://schemas.openxmlformats.org/officeDocument/2006/relationships/image" Target="../media/image186.emf"/><Relationship Id="rId18" Type="http://schemas.openxmlformats.org/officeDocument/2006/relationships/oleObject" Target="../embeddings/oleObject76.bin"/><Relationship Id="rId26" Type="http://schemas.openxmlformats.org/officeDocument/2006/relationships/oleObject" Target="../embeddings/oleObject80.bin"/><Relationship Id="rId39" Type="http://schemas.openxmlformats.org/officeDocument/2006/relationships/image" Target="../media/image198.wmf"/><Relationship Id="rId3" Type="http://schemas.openxmlformats.org/officeDocument/2006/relationships/notesSlide" Target="../notesSlides/notesSlide42.xml"/><Relationship Id="rId21" Type="http://schemas.openxmlformats.org/officeDocument/2006/relationships/image" Target="../media/image190.wmf"/><Relationship Id="rId34" Type="http://schemas.openxmlformats.org/officeDocument/2006/relationships/oleObject" Target="../embeddings/oleObject85.bin"/><Relationship Id="rId42" Type="http://schemas.openxmlformats.org/officeDocument/2006/relationships/oleObject" Target="../embeddings/oleObject89.bin"/><Relationship Id="rId47" Type="http://schemas.openxmlformats.org/officeDocument/2006/relationships/image" Target="../media/image202.wmf"/><Relationship Id="rId7" Type="http://schemas.openxmlformats.org/officeDocument/2006/relationships/image" Target="../media/image183.wmf"/><Relationship Id="rId12" Type="http://schemas.openxmlformats.org/officeDocument/2006/relationships/oleObject" Target="../embeddings/oleObject73.bin"/><Relationship Id="rId17" Type="http://schemas.openxmlformats.org/officeDocument/2006/relationships/image" Target="../media/image188.wmf"/><Relationship Id="rId25" Type="http://schemas.openxmlformats.org/officeDocument/2006/relationships/image" Target="../media/image192.wmf"/><Relationship Id="rId33" Type="http://schemas.openxmlformats.org/officeDocument/2006/relationships/image" Target="../media/image195.wmf"/><Relationship Id="rId38" Type="http://schemas.openxmlformats.org/officeDocument/2006/relationships/oleObject" Target="../embeddings/oleObject87.bin"/><Relationship Id="rId46" Type="http://schemas.openxmlformats.org/officeDocument/2006/relationships/oleObject" Target="../embeddings/oleObject91.bin"/><Relationship Id="rId2" Type="http://schemas.openxmlformats.org/officeDocument/2006/relationships/slideLayout" Target="../slideLayouts/slideLayout13.xml"/><Relationship Id="rId16" Type="http://schemas.openxmlformats.org/officeDocument/2006/relationships/oleObject" Target="../embeddings/oleObject75.bin"/><Relationship Id="rId20" Type="http://schemas.openxmlformats.org/officeDocument/2006/relationships/oleObject" Target="../embeddings/oleObject77.bin"/><Relationship Id="rId29" Type="http://schemas.openxmlformats.org/officeDocument/2006/relationships/oleObject" Target="../embeddings/oleObject82.bin"/><Relationship Id="rId41" Type="http://schemas.openxmlformats.org/officeDocument/2006/relationships/image" Target="../media/image199.wmf"/><Relationship Id="rId1" Type="http://schemas.openxmlformats.org/officeDocument/2006/relationships/vmlDrawing" Target="../drawings/vmlDrawing35.vml"/><Relationship Id="rId6" Type="http://schemas.openxmlformats.org/officeDocument/2006/relationships/oleObject" Target="../embeddings/oleObject70.bin"/><Relationship Id="rId11" Type="http://schemas.openxmlformats.org/officeDocument/2006/relationships/image" Target="../media/image185.wmf"/><Relationship Id="rId24" Type="http://schemas.openxmlformats.org/officeDocument/2006/relationships/oleObject" Target="../embeddings/oleObject79.bin"/><Relationship Id="rId32" Type="http://schemas.openxmlformats.org/officeDocument/2006/relationships/oleObject" Target="../embeddings/oleObject84.bin"/><Relationship Id="rId37" Type="http://schemas.openxmlformats.org/officeDocument/2006/relationships/image" Target="../media/image197.wmf"/><Relationship Id="rId40" Type="http://schemas.openxmlformats.org/officeDocument/2006/relationships/oleObject" Target="../embeddings/oleObject88.bin"/><Relationship Id="rId45" Type="http://schemas.openxmlformats.org/officeDocument/2006/relationships/image" Target="../media/image201.wmf"/><Relationship Id="rId5" Type="http://schemas.openxmlformats.org/officeDocument/2006/relationships/image" Target="../media/image182.wmf"/><Relationship Id="rId15" Type="http://schemas.openxmlformats.org/officeDocument/2006/relationships/image" Target="../media/image187.emf"/><Relationship Id="rId23" Type="http://schemas.openxmlformats.org/officeDocument/2006/relationships/image" Target="../media/image191.emf"/><Relationship Id="rId28" Type="http://schemas.openxmlformats.org/officeDocument/2006/relationships/image" Target="../media/image193.wmf"/><Relationship Id="rId36" Type="http://schemas.openxmlformats.org/officeDocument/2006/relationships/oleObject" Target="../embeddings/oleObject86.bin"/><Relationship Id="rId10" Type="http://schemas.openxmlformats.org/officeDocument/2006/relationships/oleObject" Target="../embeddings/oleObject72.bin"/><Relationship Id="rId19" Type="http://schemas.openxmlformats.org/officeDocument/2006/relationships/image" Target="../media/image189.wmf"/><Relationship Id="rId31" Type="http://schemas.openxmlformats.org/officeDocument/2006/relationships/image" Target="../media/image194.wmf"/><Relationship Id="rId44" Type="http://schemas.openxmlformats.org/officeDocument/2006/relationships/oleObject" Target="../embeddings/oleObject90.bin"/><Relationship Id="rId4" Type="http://schemas.openxmlformats.org/officeDocument/2006/relationships/oleObject" Target="../embeddings/oleObject69.bin"/><Relationship Id="rId9" Type="http://schemas.openxmlformats.org/officeDocument/2006/relationships/image" Target="../media/image184.emf"/><Relationship Id="rId14" Type="http://schemas.openxmlformats.org/officeDocument/2006/relationships/oleObject" Target="../embeddings/oleObject74.bin"/><Relationship Id="rId22" Type="http://schemas.openxmlformats.org/officeDocument/2006/relationships/oleObject" Target="../embeddings/oleObject78.bin"/><Relationship Id="rId27" Type="http://schemas.openxmlformats.org/officeDocument/2006/relationships/oleObject" Target="../embeddings/oleObject81.bin"/><Relationship Id="rId30" Type="http://schemas.openxmlformats.org/officeDocument/2006/relationships/oleObject" Target="../embeddings/oleObject83.bin"/><Relationship Id="rId35" Type="http://schemas.openxmlformats.org/officeDocument/2006/relationships/image" Target="../media/image196.wmf"/><Relationship Id="rId43" Type="http://schemas.openxmlformats.org/officeDocument/2006/relationships/image" Target="../media/image200.wmf"/><Relationship Id="rId48" Type="http://schemas.openxmlformats.org/officeDocument/2006/relationships/image" Target="../media/image1.png"/></Relationships>
</file>

<file path=ppt/slides/_rels/slide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3.xml"/><Relationship Id="rId1" Type="http://schemas.openxmlformats.org/officeDocument/2006/relationships/vmlDrawing" Target="../drawings/vmlDrawing36.vml"/><Relationship Id="rId5" Type="http://schemas.openxmlformats.org/officeDocument/2006/relationships/image" Target="../media/image1.png"/><Relationship Id="rId4" Type="http://schemas.openxmlformats.org/officeDocument/2006/relationships/image" Target="../media/image183.wmf"/></Relationships>
</file>

<file path=ppt/slides/_rels/slide143.xml.rels><?xml version="1.0" encoding="UTF-8" standalone="yes"?>
<Relationships xmlns="http://schemas.openxmlformats.org/package/2006/relationships"><Relationship Id="rId8" Type="http://schemas.openxmlformats.org/officeDocument/2006/relationships/oleObject" Target="../embeddings/oleObject76.bin"/><Relationship Id="rId13" Type="http://schemas.openxmlformats.org/officeDocument/2006/relationships/image" Target="../media/image192.wmf"/><Relationship Id="rId18" Type="http://schemas.openxmlformats.org/officeDocument/2006/relationships/oleObject" Target="../embeddings/oleObject84.bin"/><Relationship Id="rId3" Type="http://schemas.openxmlformats.org/officeDocument/2006/relationships/oleObject" Target="../embeddings/oleObject93.bin"/><Relationship Id="rId21" Type="http://schemas.openxmlformats.org/officeDocument/2006/relationships/image" Target="../media/image200.wmf"/><Relationship Id="rId7" Type="http://schemas.openxmlformats.org/officeDocument/2006/relationships/image" Target="../media/image186.emf"/><Relationship Id="rId12" Type="http://schemas.openxmlformats.org/officeDocument/2006/relationships/oleObject" Target="../embeddings/oleObject80.bin"/><Relationship Id="rId17" Type="http://schemas.openxmlformats.org/officeDocument/2006/relationships/image" Target="../media/image194.wmf"/><Relationship Id="rId25" Type="http://schemas.openxmlformats.org/officeDocument/2006/relationships/image" Target="../media/image202.wmf"/><Relationship Id="rId2" Type="http://schemas.openxmlformats.org/officeDocument/2006/relationships/slideLayout" Target="../slideLayouts/slideLayout23.xml"/><Relationship Id="rId16" Type="http://schemas.openxmlformats.org/officeDocument/2006/relationships/oleObject" Target="../embeddings/oleObject83.bin"/><Relationship Id="rId20" Type="http://schemas.openxmlformats.org/officeDocument/2006/relationships/oleObject" Target="../embeddings/oleObject89.bin"/><Relationship Id="rId1" Type="http://schemas.openxmlformats.org/officeDocument/2006/relationships/vmlDrawing" Target="../drawings/vmlDrawing37.vml"/><Relationship Id="rId6" Type="http://schemas.openxmlformats.org/officeDocument/2006/relationships/oleObject" Target="../embeddings/oleObject73.bin"/><Relationship Id="rId11" Type="http://schemas.openxmlformats.org/officeDocument/2006/relationships/image" Target="../media/image191.emf"/><Relationship Id="rId24" Type="http://schemas.openxmlformats.org/officeDocument/2006/relationships/oleObject" Target="../embeddings/oleObject91.bin"/><Relationship Id="rId5" Type="http://schemas.openxmlformats.org/officeDocument/2006/relationships/image" Target="../media/image1.png"/><Relationship Id="rId15" Type="http://schemas.openxmlformats.org/officeDocument/2006/relationships/image" Target="../media/image193.wmf"/><Relationship Id="rId23" Type="http://schemas.openxmlformats.org/officeDocument/2006/relationships/image" Target="../media/image201.wmf"/><Relationship Id="rId10" Type="http://schemas.openxmlformats.org/officeDocument/2006/relationships/oleObject" Target="../embeddings/oleObject78.bin"/><Relationship Id="rId19" Type="http://schemas.openxmlformats.org/officeDocument/2006/relationships/image" Target="../media/image195.wmf"/><Relationship Id="rId4" Type="http://schemas.openxmlformats.org/officeDocument/2006/relationships/image" Target="../media/image188.wmf"/><Relationship Id="rId9" Type="http://schemas.openxmlformats.org/officeDocument/2006/relationships/image" Target="../media/image189.wmf"/><Relationship Id="rId14" Type="http://schemas.openxmlformats.org/officeDocument/2006/relationships/oleObject" Target="../embeddings/oleObject81.bin"/><Relationship Id="rId22" Type="http://schemas.openxmlformats.org/officeDocument/2006/relationships/oleObject" Target="../embeddings/oleObject90.bin"/></Relationships>
</file>

<file path=ppt/slides/_rels/slide14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12.xml"/><Relationship Id="rId1" Type="http://schemas.openxmlformats.org/officeDocument/2006/relationships/vmlDrawing" Target="../drawings/vmlDrawing38.vml"/><Relationship Id="rId6" Type="http://schemas.openxmlformats.org/officeDocument/2006/relationships/image" Target="../media/image208.wmf"/><Relationship Id="rId5" Type="http://schemas.openxmlformats.org/officeDocument/2006/relationships/oleObject" Target="../embeddings/oleObject95.bin"/><Relationship Id="rId4" Type="http://schemas.openxmlformats.org/officeDocument/2006/relationships/image" Target="../media/image207.wmf"/></Relationships>
</file>

<file path=ppt/slides/_rels/slide154.xml.rels><?xml version="1.0" encoding="UTF-8" standalone="yes"?>
<Relationships xmlns="http://schemas.openxmlformats.org/package/2006/relationships"><Relationship Id="rId2" Type="http://schemas.openxmlformats.org/officeDocument/2006/relationships/image" Target="../media/image209.jpeg"/><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eg"/></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12.xml"/><Relationship Id="rId1" Type="http://schemas.openxmlformats.org/officeDocument/2006/relationships/vmlDrawing" Target="../drawings/vmlDrawing39.vml"/><Relationship Id="rId4" Type="http://schemas.openxmlformats.org/officeDocument/2006/relationships/image" Target="../media/image210.wmf"/></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12.xml"/><Relationship Id="rId1" Type="http://schemas.openxmlformats.org/officeDocument/2006/relationships/vmlDrawing" Target="../drawings/vmlDrawing40.vml"/><Relationship Id="rId4" Type="http://schemas.openxmlformats.org/officeDocument/2006/relationships/image" Target="../media/image210.wmf"/></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12.xml"/><Relationship Id="rId1" Type="http://schemas.openxmlformats.org/officeDocument/2006/relationships/vmlDrawing" Target="../drawings/vmlDrawing41.vml"/><Relationship Id="rId4" Type="http://schemas.openxmlformats.org/officeDocument/2006/relationships/image" Target="../media/image211.wmf"/></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12.xml"/><Relationship Id="rId1" Type="http://schemas.openxmlformats.org/officeDocument/2006/relationships/vmlDrawing" Target="../drawings/vmlDrawing42.vml"/><Relationship Id="rId4" Type="http://schemas.openxmlformats.org/officeDocument/2006/relationships/image" Target="../media/image212.w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12.xml"/><Relationship Id="rId1" Type="http://schemas.openxmlformats.org/officeDocument/2006/relationships/vmlDrawing" Target="../drawings/vmlDrawing43.vml"/><Relationship Id="rId4" Type="http://schemas.openxmlformats.org/officeDocument/2006/relationships/image" Target="../media/image213.wmf"/></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12.xml"/><Relationship Id="rId1" Type="http://schemas.openxmlformats.org/officeDocument/2006/relationships/vmlDrawing" Target="../drawings/vmlDrawing44.vml"/><Relationship Id="rId4" Type="http://schemas.openxmlformats.org/officeDocument/2006/relationships/image" Target="../media/image214.wmf"/></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12.xml"/><Relationship Id="rId1" Type="http://schemas.openxmlformats.org/officeDocument/2006/relationships/vmlDrawing" Target="../drawings/vmlDrawing45.vml"/><Relationship Id="rId4" Type="http://schemas.openxmlformats.org/officeDocument/2006/relationships/image" Target="../media/image215.wmf"/></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8" Type="http://schemas.openxmlformats.org/officeDocument/2006/relationships/image" Target="../media/image218.wmf"/><Relationship Id="rId13" Type="http://schemas.openxmlformats.org/officeDocument/2006/relationships/oleObject" Target="../embeddings/oleObject109.bin"/><Relationship Id="rId3" Type="http://schemas.openxmlformats.org/officeDocument/2006/relationships/oleObject" Target="../embeddings/oleObject103.bin"/><Relationship Id="rId7" Type="http://schemas.openxmlformats.org/officeDocument/2006/relationships/oleObject" Target="../embeddings/oleObject105.bin"/><Relationship Id="rId12" Type="http://schemas.openxmlformats.org/officeDocument/2006/relationships/oleObject" Target="../embeddings/oleObject108.bin"/><Relationship Id="rId2" Type="http://schemas.openxmlformats.org/officeDocument/2006/relationships/slideLayout" Target="../slideLayouts/slideLayout12.xml"/><Relationship Id="rId1" Type="http://schemas.openxmlformats.org/officeDocument/2006/relationships/vmlDrawing" Target="../drawings/vmlDrawing46.vml"/><Relationship Id="rId6" Type="http://schemas.openxmlformats.org/officeDocument/2006/relationships/image" Target="../media/image217.wmf"/><Relationship Id="rId11" Type="http://schemas.openxmlformats.org/officeDocument/2006/relationships/oleObject" Target="../embeddings/oleObject107.bin"/><Relationship Id="rId5" Type="http://schemas.openxmlformats.org/officeDocument/2006/relationships/oleObject" Target="../embeddings/oleObject104.bin"/><Relationship Id="rId10" Type="http://schemas.openxmlformats.org/officeDocument/2006/relationships/image" Target="../media/image219.wmf"/><Relationship Id="rId4" Type="http://schemas.openxmlformats.org/officeDocument/2006/relationships/image" Target="../media/image216.wmf"/><Relationship Id="rId9" Type="http://schemas.openxmlformats.org/officeDocument/2006/relationships/oleObject" Target="../embeddings/oleObject106.bin"/><Relationship Id="rId14" Type="http://schemas.openxmlformats.org/officeDocument/2006/relationships/oleObject" Target="../embeddings/oleObject110.bin"/></Relationships>
</file>

<file path=ppt/slides/_rels/slide169.xml.rels><?xml version="1.0" encoding="UTF-8" standalone="yes"?>
<Relationships xmlns="http://schemas.openxmlformats.org/package/2006/relationships"><Relationship Id="rId2" Type="http://schemas.openxmlformats.org/officeDocument/2006/relationships/image" Target="../media/image220.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12.xml"/><Relationship Id="rId1" Type="http://schemas.openxmlformats.org/officeDocument/2006/relationships/vmlDrawing" Target="../drawings/vmlDrawing47.vml"/><Relationship Id="rId6" Type="http://schemas.openxmlformats.org/officeDocument/2006/relationships/image" Target="../media/image223.wmf"/><Relationship Id="rId5" Type="http://schemas.openxmlformats.org/officeDocument/2006/relationships/oleObject" Target="../embeddings/oleObject112.bin"/><Relationship Id="rId4" Type="http://schemas.openxmlformats.org/officeDocument/2006/relationships/image" Target="../media/image222.wmf"/></Relationships>
</file>

<file path=ppt/slides/_rels/slide173.xml.rels><?xml version="1.0" encoding="UTF-8" standalone="yes"?>
<Relationships xmlns="http://schemas.openxmlformats.org/package/2006/relationships"><Relationship Id="rId2" Type="http://schemas.openxmlformats.org/officeDocument/2006/relationships/image" Target="../media/image224.jpeg"/><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12.xml"/><Relationship Id="rId1" Type="http://schemas.openxmlformats.org/officeDocument/2006/relationships/vmlDrawing" Target="../drawings/vmlDrawing48.vml"/><Relationship Id="rId6" Type="http://schemas.openxmlformats.org/officeDocument/2006/relationships/image" Target="../media/image226.wmf"/><Relationship Id="rId5" Type="http://schemas.openxmlformats.org/officeDocument/2006/relationships/oleObject" Target="../embeddings/oleObject114.bin"/><Relationship Id="rId4" Type="http://schemas.openxmlformats.org/officeDocument/2006/relationships/image" Target="../media/image225.wmf"/></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12.xml"/><Relationship Id="rId1" Type="http://schemas.openxmlformats.org/officeDocument/2006/relationships/vmlDrawing" Target="../drawings/vmlDrawing49.vml"/><Relationship Id="rId4" Type="http://schemas.openxmlformats.org/officeDocument/2006/relationships/image" Target="../media/image227.w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12.xml"/><Relationship Id="rId1" Type="http://schemas.openxmlformats.org/officeDocument/2006/relationships/vmlDrawing" Target="../drawings/vmlDrawing50.vml"/><Relationship Id="rId6" Type="http://schemas.openxmlformats.org/officeDocument/2006/relationships/image" Target="../media/image229.wmf"/><Relationship Id="rId5" Type="http://schemas.openxmlformats.org/officeDocument/2006/relationships/oleObject" Target="../embeddings/oleObject117.bin"/><Relationship Id="rId4" Type="http://schemas.openxmlformats.org/officeDocument/2006/relationships/image" Target="../media/image228.wmf"/></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12.xml"/><Relationship Id="rId1" Type="http://schemas.openxmlformats.org/officeDocument/2006/relationships/vmlDrawing" Target="../drawings/vmlDrawing51.vml"/><Relationship Id="rId4" Type="http://schemas.openxmlformats.org/officeDocument/2006/relationships/image" Target="../media/image230.wmf"/></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12.xml"/><Relationship Id="rId1" Type="http://schemas.openxmlformats.org/officeDocument/2006/relationships/vmlDrawing" Target="../drawings/vmlDrawing52.vml"/><Relationship Id="rId6" Type="http://schemas.openxmlformats.org/officeDocument/2006/relationships/image" Target="../media/image232.wmf"/><Relationship Id="rId5" Type="http://schemas.openxmlformats.org/officeDocument/2006/relationships/oleObject" Target="../embeddings/oleObject120.bin"/><Relationship Id="rId4" Type="http://schemas.openxmlformats.org/officeDocument/2006/relationships/image" Target="../media/image231.wmf"/></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1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3.xml"/></Relationships>
</file>

<file path=ppt/slides/_rels/slide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image" Target="../media/image38.jpeg"/><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peg"/><Relationship Id="rId1" Type="http://schemas.openxmlformats.org/officeDocument/2006/relationships/slideLayout" Target="../slideLayouts/slideLayout1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w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3.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48.jpe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49.png"/><Relationship Id="rId4" Type="http://schemas.openxmlformats.org/officeDocument/2006/relationships/oleObject" Target="../embeddings/oleObject3.bin"/><Relationship Id="rId9"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55.jpe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56.jpeg"/></Relationships>
</file>

<file path=ppt/slides/_rels/slide3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jpeg"/><Relationship Id="rId1" Type="http://schemas.openxmlformats.org/officeDocument/2006/relationships/slideLayout" Target="../slideLayouts/slideLayout15.xml"/><Relationship Id="rId5" Type="http://schemas.openxmlformats.org/officeDocument/2006/relationships/image" Target="../media/image60.jpeg"/><Relationship Id="rId4" Type="http://schemas.openxmlformats.org/officeDocument/2006/relationships/image" Target="../media/image59.jpe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2.png"/><Relationship Id="rId1" Type="http://schemas.openxmlformats.org/officeDocument/2006/relationships/slideLayout" Target="../slideLayouts/slideLayout13.xml"/><Relationship Id="rId5" Type="http://schemas.openxmlformats.org/officeDocument/2006/relationships/image" Target="../media/image64.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82.png"/><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1.png"/><Relationship Id="rId4" Type="http://schemas.openxmlformats.org/officeDocument/2006/relationships/image" Target="../media/image83.wmf"/></Relationships>
</file>

<file path=ppt/slides/_rels/slide6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4.vml"/><Relationship Id="rId5" Type="http://schemas.openxmlformats.org/officeDocument/2006/relationships/image" Target="../media/image1.png"/><Relationship Id="rId4" Type="http://schemas.openxmlformats.org/officeDocument/2006/relationships/image" Target="../media/image88.wmf"/></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1.png"/><Relationship Id="rId4" Type="http://schemas.openxmlformats.org/officeDocument/2006/relationships/image" Target="../media/image91.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image" Target="../media/image1.png"/><Relationship Id="rId4" Type="http://schemas.openxmlformats.org/officeDocument/2006/relationships/image" Target="../media/image92.wmf"/></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1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vmlDrawing" Target="../drawings/vmlDrawing7.vml"/><Relationship Id="rId5" Type="http://schemas.openxmlformats.org/officeDocument/2006/relationships/image" Target="../media/image98.wmf"/><Relationship Id="rId4" Type="http://schemas.openxmlformats.org/officeDocument/2006/relationships/oleObject" Target="../embeddings/oleObject10.bin"/></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7.xml"/><Relationship Id="rId5" Type="http://schemas.openxmlformats.org/officeDocument/2006/relationships/image" Target="../media/image102.png"/><Relationship Id="rId4" Type="http://schemas.openxmlformats.org/officeDocument/2006/relationships/image" Target="../media/image101.png"/></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29.xml"/><Relationship Id="rId7" Type="http://schemas.openxmlformats.org/officeDocument/2006/relationships/image" Target="../media/image106.wmf"/><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oleObject" Target="../embeddings/oleObject12.bin"/><Relationship Id="rId11" Type="http://schemas.openxmlformats.org/officeDocument/2006/relationships/image" Target="../media/image1.png"/><Relationship Id="rId5" Type="http://schemas.openxmlformats.org/officeDocument/2006/relationships/image" Target="../media/image105.wmf"/><Relationship Id="rId10" Type="http://schemas.openxmlformats.org/officeDocument/2006/relationships/image" Target="../media/image108.png"/><Relationship Id="rId4" Type="http://schemas.openxmlformats.org/officeDocument/2006/relationships/oleObject" Target="../embeddings/oleObject11.bin"/><Relationship Id="rId9" Type="http://schemas.openxmlformats.org/officeDocument/2006/relationships/image" Target="../media/image107.wmf"/></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7.xml"/><Relationship Id="rId1" Type="http://schemas.openxmlformats.org/officeDocument/2006/relationships/vmlDrawing" Target="../drawings/vmlDrawing9.vml"/><Relationship Id="rId4" Type="http://schemas.openxmlformats.org/officeDocument/2006/relationships/image" Target="../media/image109.w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2.xml"/><Relationship Id="rId1" Type="http://schemas.openxmlformats.org/officeDocument/2006/relationships/vmlDrawing" Target="../drawings/vmlDrawing10.vml"/><Relationship Id="rId5" Type="http://schemas.openxmlformats.org/officeDocument/2006/relationships/image" Target="../media/image1.png"/><Relationship Id="rId4" Type="http://schemas.openxmlformats.org/officeDocument/2006/relationships/image" Target="../media/image110.wmf"/></Relationships>
</file>

<file path=ppt/slides/_rels/slide8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slideLayout" Target="../slideLayouts/slideLayout12.xml"/><Relationship Id="rId1" Type="http://schemas.openxmlformats.org/officeDocument/2006/relationships/vmlDrawing" Target="../drawings/vmlDrawing11.vml"/><Relationship Id="rId6" Type="http://schemas.openxmlformats.org/officeDocument/2006/relationships/image" Target="../media/image1.png"/><Relationship Id="rId5" Type="http://schemas.openxmlformats.org/officeDocument/2006/relationships/image" Target="../media/image111.wmf"/><Relationship Id="rId4" Type="http://schemas.openxmlformats.org/officeDocument/2006/relationships/oleObject" Target="../embeddings/oleObject16.bin"/></Relationships>
</file>

<file path=ppt/slides/_rels/slide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image" Target="../media/image119.wmf"/><Relationship Id="rId5" Type="http://schemas.openxmlformats.org/officeDocument/2006/relationships/oleObject" Target="../embeddings/oleObject18.bin"/><Relationship Id="rId4" Type="http://schemas.openxmlformats.org/officeDocument/2006/relationships/image" Target="../media/image118.w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2.xml"/><Relationship Id="rId1" Type="http://schemas.openxmlformats.org/officeDocument/2006/relationships/vmlDrawing" Target="../drawings/vmlDrawing13.vml"/><Relationship Id="rId5" Type="http://schemas.openxmlformats.org/officeDocument/2006/relationships/image" Target="../media/image1.png"/><Relationship Id="rId4" Type="http://schemas.openxmlformats.org/officeDocument/2006/relationships/image" Target="../media/image120.wmf"/></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vmlDrawing" Target="../drawings/vmlDrawing14.vml"/><Relationship Id="rId6" Type="http://schemas.openxmlformats.org/officeDocument/2006/relationships/image" Target="../media/image121.wmf"/><Relationship Id="rId5" Type="http://schemas.openxmlformats.org/officeDocument/2006/relationships/oleObject" Target="../embeddings/oleObject20.bin"/><Relationship Id="rId4" Type="http://schemas.openxmlformats.org/officeDocument/2006/relationships/image" Target="../media/image122.jpe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24.wmf"/><Relationship Id="rId2" Type="http://schemas.openxmlformats.org/officeDocument/2006/relationships/slideLayout" Target="../slideLayouts/slideLayout24.xml"/><Relationship Id="rId1" Type="http://schemas.openxmlformats.org/officeDocument/2006/relationships/vmlDrawing" Target="../drawings/vmlDrawing15.vml"/><Relationship Id="rId6" Type="http://schemas.openxmlformats.org/officeDocument/2006/relationships/oleObject" Target="../embeddings/oleObject22.bin"/><Relationship Id="rId5" Type="http://schemas.openxmlformats.org/officeDocument/2006/relationships/image" Target="../media/image123.wmf"/><Relationship Id="rId4" Type="http://schemas.openxmlformats.org/officeDocument/2006/relationships/oleObject" Target="../embeddings/oleObject21.bin"/></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2.xml"/><Relationship Id="rId1" Type="http://schemas.openxmlformats.org/officeDocument/2006/relationships/vmlDrawing" Target="../drawings/vmlDrawing16.vml"/><Relationship Id="rId5" Type="http://schemas.openxmlformats.org/officeDocument/2006/relationships/image" Target="../media/image1.png"/><Relationship Id="rId4" Type="http://schemas.openxmlformats.org/officeDocument/2006/relationships/image" Target="../media/image125.wmf"/></Relationships>
</file>

<file path=ppt/slides/_rels/slide9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12.xml"/><Relationship Id="rId1" Type="http://schemas.openxmlformats.org/officeDocument/2006/relationships/vmlDrawing" Target="../drawings/vmlDrawing17.vml"/><Relationship Id="rId6" Type="http://schemas.openxmlformats.org/officeDocument/2006/relationships/image" Target="../media/image127.wmf"/><Relationship Id="rId5" Type="http://schemas.openxmlformats.org/officeDocument/2006/relationships/oleObject" Target="../embeddings/oleObject25.bin"/><Relationship Id="rId4" Type="http://schemas.openxmlformats.org/officeDocument/2006/relationships/image" Target="../media/image126.wmf"/></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2.xml"/><Relationship Id="rId1" Type="http://schemas.openxmlformats.org/officeDocument/2006/relationships/vmlDrawing" Target="../drawings/vmlDrawing18.vml"/><Relationship Id="rId5" Type="http://schemas.openxmlformats.org/officeDocument/2006/relationships/image" Target="../media/image1.png"/><Relationship Id="rId4" Type="http://schemas.openxmlformats.org/officeDocument/2006/relationships/image" Target="../media/image128.w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vmlDrawing" Target="../drawings/vmlDrawing19.vml"/><Relationship Id="rId6" Type="http://schemas.openxmlformats.org/officeDocument/2006/relationships/image" Target="../media/image129.wmf"/><Relationship Id="rId5" Type="http://schemas.openxmlformats.org/officeDocument/2006/relationships/oleObject" Target="../embeddings/oleObject29.bin"/><Relationship Id="rId4" Type="http://schemas.openxmlformats.org/officeDocument/2006/relationships/image" Target="../media/image128.w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30.bin"/><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vmlDrawing" Target="../drawings/vmlDrawing20.vml"/><Relationship Id="rId6" Type="http://schemas.openxmlformats.org/officeDocument/2006/relationships/image" Target="../media/image131.wmf"/><Relationship Id="rId5" Type="http://schemas.openxmlformats.org/officeDocument/2006/relationships/oleObject" Target="../embeddings/oleObject31.bin"/><Relationship Id="rId4" Type="http://schemas.openxmlformats.org/officeDocument/2006/relationships/image" Target="../media/image13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a:extLst>
              <a:ext uri="{FF2B5EF4-FFF2-40B4-BE49-F238E27FC236}">
                <a16:creationId xmlns:a16="http://schemas.microsoft.com/office/drawing/2014/main" id="{97900E4F-47AD-459F-A42F-7B4608333ED8}"/>
              </a:ext>
            </a:extLst>
          </p:cNvPr>
          <p:cNvSpPr>
            <a:spLocks noChangeArrowheads="1"/>
          </p:cNvSpPr>
          <p:nvPr/>
        </p:nvSpPr>
        <p:spPr bwMode="auto">
          <a:xfrm>
            <a:off x="2657475" y="2919413"/>
            <a:ext cx="4694238"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SzTx/>
              <a:buFont typeface="Arial" panose="020B0604020202020204" pitchFamily="34" charset="0"/>
              <a:buNone/>
            </a:pPr>
            <a:r>
              <a:rPr lang="zh-CN" altLang="en-US" sz="4400" b="1">
                <a:latin typeface="Arial" panose="020B0604020202020204" pitchFamily="34" charset="0"/>
                <a:ea typeface="楷体_GB2312"/>
                <a:cs typeface="楷体_GB2312"/>
              </a:rPr>
              <a:t>智能机器人技术</a:t>
            </a:r>
            <a:endParaRPr lang="en-US" altLang="zh-CN" sz="4400">
              <a:solidFill>
                <a:srgbClr val="000099"/>
              </a:solidFill>
            </a:endParaRPr>
          </a:p>
        </p:txBody>
      </p:sp>
      <p:pic>
        <p:nvPicPr>
          <p:cNvPr id="29699" name="Picture 9" descr="underline_base">
            <a:extLst>
              <a:ext uri="{FF2B5EF4-FFF2-40B4-BE49-F238E27FC236}">
                <a16:creationId xmlns:a16="http://schemas.microsoft.com/office/drawing/2014/main" id="{A02D95CD-BA5A-498E-8C38-7BBD6C2D6B7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138" y="3706813"/>
            <a:ext cx="51196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6" descr="D:\class\Introduction to Robotics\PPT_2015\introduction\materials\car1.jpg">
            <a:extLst>
              <a:ext uri="{FF2B5EF4-FFF2-40B4-BE49-F238E27FC236}">
                <a16:creationId xmlns:a16="http://schemas.microsoft.com/office/drawing/2014/main" id="{0CBE533A-C141-4AF7-B1CA-F6AE6D347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25" y="0"/>
            <a:ext cx="1201738"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7" descr="D:\class\Introduction to Robotics\PPT_2015\introduction\materials\car2.jpg">
            <a:extLst>
              <a:ext uri="{FF2B5EF4-FFF2-40B4-BE49-F238E27FC236}">
                <a16:creationId xmlns:a16="http://schemas.microsoft.com/office/drawing/2014/main" id="{26C6C21E-B8D8-42BA-8CAA-1912182DD9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8650" y="195263"/>
            <a:ext cx="99377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8" descr="D:\class\Introduction to Robotics\PPT_2015\introduction\materials\car3.jpg">
            <a:extLst>
              <a:ext uri="{FF2B5EF4-FFF2-40B4-BE49-F238E27FC236}">
                <a16:creationId xmlns:a16="http://schemas.microsoft.com/office/drawing/2014/main" id="{BE81BC2B-6FD1-443E-AB5E-C62872E5B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013" y="1306513"/>
            <a:ext cx="118745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TextBox 8">
            <a:extLst>
              <a:ext uri="{FF2B5EF4-FFF2-40B4-BE49-F238E27FC236}">
                <a16:creationId xmlns:a16="http://schemas.microsoft.com/office/drawing/2014/main" id="{7BFE2A6E-DD89-4644-9FEA-52B92D0B6C2E}"/>
              </a:ext>
            </a:extLst>
          </p:cNvPr>
          <p:cNvSpPr txBox="1">
            <a:spLocks noChangeArrowheads="1"/>
          </p:cNvSpPr>
          <p:nvPr/>
        </p:nvSpPr>
        <p:spPr bwMode="auto">
          <a:xfrm>
            <a:off x="4800600" y="244475"/>
            <a:ext cx="434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dirty="0">
                <a:latin typeface="华文中宋" panose="02010600040101010101" pitchFamily="2" charset="-122"/>
                <a:ea typeface="华文中宋" panose="02010600040101010101" pitchFamily="2" charset="-122"/>
              </a:rPr>
              <a:t>专业限选系列课程</a:t>
            </a:r>
          </a:p>
        </p:txBody>
      </p:sp>
      <p:sp>
        <p:nvSpPr>
          <p:cNvPr id="29704" name="TextBox 9">
            <a:extLst>
              <a:ext uri="{FF2B5EF4-FFF2-40B4-BE49-F238E27FC236}">
                <a16:creationId xmlns:a16="http://schemas.microsoft.com/office/drawing/2014/main" id="{EE0329E3-AB32-4CE1-855B-01FBE46A3814}"/>
              </a:ext>
            </a:extLst>
          </p:cNvPr>
          <p:cNvSpPr txBox="1">
            <a:spLocks noChangeArrowheads="1"/>
          </p:cNvSpPr>
          <p:nvPr/>
        </p:nvSpPr>
        <p:spPr bwMode="auto">
          <a:xfrm>
            <a:off x="2171700" y="4637088"/>
            <a:ext cx="475138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 typeface="Arial" panose="020B0604020202020204" pitchFamily="34" charset="0"/>
              <a:buNone/>
            </a:pPr>
            <a:r>
              <a:rPr lang="zh-CN" altLang="en-US" sz="2400"/>
              <a:t>赵振刚    </a:t>
            </a:r>
            <a:r>
              <a:rPr lang="en-US" altLang="zh-CN" sz="2400"/>
              <a:t>gavin@ustc.edu.cn</a:t>
            </a:r>
            <a:endParaRPr lang="zh-CN" altLang="en-US" sz="2400"/>
          </a:p>
        </p:txBody>
      </p:sp>
      <p:sp>
        <p:nvSpPr>
          <p:cNvPr id="29705" name="Rectangle 3">
            <a:extLst>
              <a:ext uri="{FF2B5EF4-FFF2-40B4-BE49-F238E27FC236}">
                <a16:creationId xmlns:a16="http://schemas.microsoft.com/office/drawing/2014/main" id="{40696369-4C8A-45B4-BEB6-78127154B148}"/>
              </a:ext>
            </a:extLst>
          </p:cNvPr>
          <p:cNvSpPr>
            <a:spLocks noChangeArrowheads="1"/>
          </p:cNvSpPr>
          <p:nvPr/>
        </p:nvSpPr>
        <p:spPr bwMode="auto">
          <a:xfrm>
            <a:off x="2430463" y="3640138"/>
            <a:ext cx="5824537"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SzTx/>
              <a:buFont typeface="Arial" panose="020B0604020202020204" pitchFamily="34" charset="0"/>
              <a:buNone/>
            </a:pPr>
            <a:r>
              <a:rPr lang="en-US" altLang="zh-CN" sz="2400" dirty="0"/>
              <a:t>---Introduction to Intelligent  Robotics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10</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4"/>
            <a:ext cx="8229600" cy="537376"/>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fontAlgn="auto">
              <a:lnSpc>
                <a:spcPct val="125000"/>
              </a:lnSpc>
              <a:spcBef>
                <a:spcPts val="0"/>
              </a:spcBef>
              <a:spcAft>
                <a:spcPts val="0"/>
              </a:spcAft>
              <a:buClr>
                <a:srgbClr val="6F1B1B"/>
              </a:buClr>
              <a:defRPr/>
            </a:pPr>
            <a:r>
              <a:rPr lang="zh-CN" altLang="en-US" sz="2000" dirty="0">
                <a:solidFill>
                  <a:srgbClr val="000000"/>
                </a:solidFill>
                <a:latin typeface="黑体" panose="02010609060101010101" pitchFamily="49" charset="-122"/>
                <a:ea typeface="黑体" panose="02010609060101010101" pitchFamily="49" charset="-122"/>
              </a:rPr>
              <a:t>小孔成像模型</a:t>
            </a:r>
            <a:endParaRPr lang="en-US" altLang="zh-CN" sz="2800" dirty="0">
              <a:solidFill>
                <a:srgbClr val="000000"/>
              </a:solidFill>
              <a:latin typeface="黑体" panose="02010609060101010101" pitchFamily="49" charset="-122"/>
              <a:ea typeface="黑体" panose="02010609060101010101" pitchFamily="49" charset="-122"/>
            </a:endParaRPr>
          </a:p>
        </p:txBody>
      </p:sp>
      <p:pic>
        <p:nvPicPr>
          <p:cNvPr id="20" name="内容占位符 4">
            <a:extLst>
              <a:ext uri="{FF2B5EF4-FFF2-40B4-BE49-F238E27FC236}">
                <a16:creationId xmlns:a16="http://schemas.microsoft.com/office/drawing/2014/main" id="{2257EDE1-85E8-4144-BC3D-2C2213A64AF7}"/>
              </a:ext>
            </a:extLst>
          </p:cNvPr>
          <p:cNvPicPr>
            <a:picLocks noGrp="1" noChangeAspect="1"/>
          </p:cNvPicPr>
          <p:nvPr>
            <p:ph idx="1"/>
          </p:nvPr>
        </p:nvPicPr>
        <p:blipFill>
          <a:blip r:embed="rId4"/>
          <a:stretch>
            <a:fillRect/>
          </a:stretch>
        </p:blipFill>
        <p:spPr>
          <a:xfrm>
            <a:off x="2066954" y="2050266"/>
            <a:ext cx="1952381" cy="1028571"/>
          </a:xfrm>
          <a:prstGeom prst="rect">
            <a:avLst/>
          </a:prstGeom>
        </p:spPr>
      </p:pic>
      <p:sp>
        <p:nvSpPr>
          <p:cNvPr id="21" name="文本框 20">
            <a:extLst>
              <a:ext uri="{FF2B5EF4-FFF2-40B4-BE49-F238E27FC236}">
                <a16:creationId xmlns:a16="http://schemas.microsoft.com/office/drawing/2014/main" id="{26091C8B-3D22-4686-AA12-7C512708023C}"/>
              </a:ext>
            </a:extLst>
          </p:cNvPr>
          <p:cNvSpPr txBox="1"/>
          <p:nvPr/>
        </p:nvSpPr>
        <p:spPr>
          <a:xfrm>
            <a:off x="707882" y="3994319"/>
            <a:ext cx="1120820" cy="369332"/>
          </a:xfrm>
          <a:prstGeom prst="rect">
            <a:avLst/>
          </a:prstGeom>
          <a:noFill/>
        </p:spPr>
        <p:txBody>
          <a:bodyPr wrap="none" rtlCol="0">
            <a:spAutoFit/>
          </a:bodyPr>
          <a:lstStyle/>
          <a:p>
            <a:r>
              <a:rPr lang="zh-CN" altLang="en-US" dirty="0"/>
              <a:t>矩阵形式</a:t>
            </a:r>
          </a:p>
        </p:txBody>
      </p:sp>
      <p:sp>
        <p:nvSpPr>
          <p:cNvPr id="22" name="文本框 21">
            <a:extLst>
              <a:ext uri="{FF2B5EF4-FFF2-40B4-BE49-F238E27FC236}">
                <a16:creationId xmlns:a16="http://schemas.microsoft.com/office/drawing/2014/main" id="{9A6EE127-C272-4381-A731-100B3D9BFBB4}"/>
              </a:ext>
            </a:extLst>
          </p:cNvPr>
          <p:cNvSpPr txBox="1"/>
          <p:nvPr/>
        </p:nvSpPr>
        <p:spPr>
          <a:xfrm>
            <a:off x="707882" y="2471117"/>
            <a:ext cx="1140056" cy="369332"/>
          </a:xfrm>
          <a:prstGeom prst="rect">
            <a:avLst/>
          </a:prstGeom>
          <a:noFill/>
        </p:spPr>
        <p:txBody>
          <a:bodyPr wrap="none" rtlCol="0">
            <a:spAutoFit/>
          </a:bodyPr>
          <a:lstStyle/>
          <a:p>
            <a:r>
              <a:rPr lang="zh-CN" altLang="en-US" dirty="0"/>
              <a:t>展开形式</a:t>
            </a:r>
          </a:p>
        </p:txBody>
      </p:sp>
      <p:pic>
        <p:nvPicPr>
          <p:cNvPr id="23" name="图片 22">
            <a:extLst>
              <a:ext uri="{FF2B5EF4-FFF2-40B4-BE49-F238E27FC236}">
                <a16:creationId xmlns:a16="http://schemas.microsoft.com/office/drawing/2014/main" id="{C5FDCA3C-C0EA-4845-8DA3-E76526B68D6D}"/>
              </a:ext>
            </a:extLst>
          </p:cNvPr>
          <p:cNvPicPr>
            <a:picLocks noChangeAspect="1"/>
          </p:cNvPicPr>
          <p:nvPr/>
        </p:nvPicPr>
        <p:blipFill>
          <a:blip r:embed="rId5"/>
          <a:stretch>
            <a:fillRect/>
          </a:stretch>
        </p:blipFill>
        <p:spPr>
          <a:xfrm>
            <a:off x="2066954" y="3892825"/>
            <a:ext cx="3178482" cy="1156426"/>
          </a:xfrm>
          <a:prstGeom prst="rect">
            <a:avLst/>
          </a:prstGeom>
        </p:spPr>
      </p:pic>
      <p:sp>
        <p:nvSpPr>
          <p:cNvPr id="24" name="文本框 23">
            <a:extLst>
              <a:ext uri="{FF2B5EF4-FFF2-40B4-BE49-F238E27FC236}">
                <a16:creationId xmlns:a16="http://schemas.microsoft.com/office/drawing/2014/main" id="{DCD7193E-85A1-4638-B81A-49023357215F}"/>
              </a:ext>
            </a:extLst>
          </p:cNvPr>
          <p:cNvSpPr txBox="1"/>
          <p:nvPr/>
        </p:nvSpPr>
        <p:spPr>
          <a:xfrm>
            <a:off x="707882" y="3296937"/>
            <a:ext cx="2031325" cy="461665"/>
          </a:xfrm>
          <a:prstGeom prst="rect">
            <a:avLst/>
          </a:prstGeom>
          <a:noFill/>
        </p:spPr>
        <p:txBody>
          <a:bodyPr wrap="none" rtlCol="0">
            <a:spAutoFit/>
          </a:bodyPr>
          <a:lstStyle/>
          <a:p>
            <a:r>
              <a:rPr lang="zh-CN" altLang="en-US" dirty="0"/>
              <a:t>齐次坐标写法</a:t>
            </a:r>
          </a:p>
        </p:txBody>
      </p:sp>
      <p:sp>
        <p:nvSpPr>
          <p:cNvPr id="26" name="文本框 25">
            <a:extLst>
              <a:ext uri="{FF2B5EF4-FFF2-40B4-BE49-F238E27FC236}">
                <a16:creationId xmlns:a16="http://schemas.microsoft.com/office/drawing/2014/main" id="{E77D6901-C36B-4DB0-9701-D1823EDCF28D}"/>
              </a:ext>
            </a:extLst>
          </p:cNvPr>
          <p:cNvSpPr txBox="1"/>
          <p:nvPr/>
        </p:nvSpPr>
        <p:spPr>
          <a:xfrm>
            <a:off x="1912065" y="5195100"/>
            <a:ext cx="3142207" cy="461665"/>
          </a:xfrm>
          <a:prstGeom prst="rect">
            <a:avLst/>
          </a:prstGeom>
          <a:noFill/>
        </p:spPr>
        <p:txBody>
          <a:bodyPr wrap="none" rtlCol="0">
            <a:spAutoFit/>
          </a:bodyPr>
          <a:lstStyle/>
          <a:p>
            <a:r>
              <a:rPr lang="zh-CN" altLang="en-US" dirty="0"/>
              <a:t>中间矩阵称为</a:t>
            </a:r>
            <a:r>
              <a:rPr lang="zh-CN" altLang="en-US" dirty="0">
                <a:solidFill>
                  <a:schemeClr val="accent1"/>
                </a:solidFill>
              </a:rPr>
              <a:t>内参数</a:t>
            </a:r>
            <a:r>
              <a:rPr lang="en-US" altLang="zh-CN" dirty="0">
                <a:solidFill>
                  <a:schemeClr val="accent1"/>
                </a:solidFill>
              </a:rPr>
              <a:t>K</a:t>
            </a:r>
            <a:endParaRPr lang="zh-CN" altLang="en-US" dirty="0">
              <a:solidFill>
                <a:schemeClr val="accent1"/>
              </a:solidFill>
            </a:endParaRPr>
          </a:p>
        </p:txBody>
      </p:sp>
      <p:sp>
        <p:nvSpPr>
          <p:cNvPr id="27" name="文本框 26">
            <a:extLst>
              <a:ext uri="{FF2B5EF4-FFF2-40B4-BE49-F238E27FC236}">
                <a16:creationId xmlns:a16="http://schemas.microsoft.com/office/drawing/2014/main" id="{A5AAD0A4-8299-47BA-BA0F-8005247E456B}"/>
              </a:ext>
            </a:extLst>
          </p:cNvPr>
          <p:cNvSpPr txBox="1"/>
          <p:nvPr/>
        </p:nvSpPr>
        <p:spPr>
          <a:xfrm>
            <a:off x="1965057" y="5832877"/>
            <a:ext cx="3647152" cy="369332"/>
          </a:xfrm>
          <a:prstGeom prst="rect">
            <a:avLst/>
          </a:prstGeom>
          <a:noFill/>
        </p:spPr>
        <p:txBody>
          <a:bodyPr wrap="none" rtlCol="0">
            <a:spAutoFit/>
          </a:bodyPr>
          <a:lstStyle/>
          <a:p>
            <a:r>
              <a:rPr lang="zh-CN" altLang="en-US" dirty="0"/>
              <a:t>内参通常在相机生产之后就已固定</a:t>
            </a:r>
          </a:p>
        </p:txBody>
      </p:sp>
      <p:pic>
        <p:nvPicPr>
          <p:cNvPr id="28" name="图片 27">
            <a:extLst>
              <a:ext uri="{FF2B5EF4-FFF2-40B4-BE49-F238E27FC236}">
                <a16:creationId xmlns:a16="http://schemas.microsoft.com/office/drawing/2014/main" id="{38C845A6-6083-4D66-8EDC-007753A4FCAC}"/>
              </a:ext>
            </a:extLst>
          </p:cNvPr>
          <p:cNvPicPr>
            <a:picLocks noChangeAspect="1"/>
          </p:cNvPicPr>
          <p:nvPr/>
        </p:nvPicPr>
        <p:blipFill>
          <a:blip r:embed="rId6"/>
          <a:stretch>
            <a:fillRect/>
          </a:stretch>
        </p:blipFill>
        <p:spPr>
          <a:xfrm>
            <a:off x="5392281" y="3895351"/>
            <a:ext cx="3319396" cy="1078991"/>
          </a:xfrm>
          <a:prstGeom prst="rect">
            <a:avLst/>
          </a:prstGeom>
        </p:spPr>
      </p:pic>
      <p:sp>
        <p:nvSpPr>
          <p:cNvPr id="30" name="文本框 29">
            <a:extLst>
              <a:ext uri="{FF2B5EF4-FFF2-40B4-BE49-F238E27FC236}">
                <a16:creationId xmlns:a16="http://schemas.microsoft.com/office/drawing/2014/main" id="{591447AB-0DAD-4BA7-9B49-3173A5B28032}"/>
              </a:ext>
            </a:extLst>
          </p:cNvPr>
          <p:cNvSpPr txBox="1"/>
          <p:nvPr/>
        </p:nvSpPr>
        <p:spPr>
          <a:xfrm>
            <a:off x="5392281" y="3318872"/>
            <a:ext cx="1107996" cy="369332"/>
          </a:xfrm>
          <a:prstGeom prst="rect">
            <a:avLst/>
          </a:prstGeom>
          <a:noFill/>
        </p:spPr>
        <p:txBody>
          <a:bodyPr wrap="none" rtlCol="0">
            <a:spAutoFit/>
          </a:bodyPr>
          <a:lstStyle/>
          <a:p>
            <a:r>
              <a:rPr lang="zh-CN" altLang="en-US" dirty="0"/>
              <a:t>传统习惯</a:t>
            </a:r>
          </a:p>
        </p:txBody>
      </p:sp>
    </p:spTree>
    <p:extLst>
      <p:ext uri="{BB962C8B-B14F-4D97-AF65-F5344CB8AC3E}">
        <p14:creationId xmlns:p14="http://schemas.microsoft.com/office/powerpoint/2010/main" val="157542334"/>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页脚占位符 4">
            <a:extLst>
              <a:ext uri="{FF2B5EF4-FFF2-40B4-BE49-F238E27FC236}">
                <a16:creationId xmlns:a16="http://schemas.microsoft.com/office/drawing/2014/main" id="{C608D047-52D9-4132-BC8E-751531ABF35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 typeface="Arial" panose="020B0604020202020204" pitchFamily="34" charset="0"/>
              <a:buNone/>
            </a:pPr>
            <a:r>
              <a:rPr lang="en-US" altLang="zh-CN" sz="1200">
                <a:latin typeface="Tahoma" panose="020B0604030504040204" pitchFamily="34" charset="0"/>
              </a:rPr>
              <a:t>computer vision</a:t>
            </a:r>
          </a:p>
        </p:txBody>
      </p:sp>
      <p:sp>
        <p:nvSpPr>
          <p:cNvPr id="131074" name="灯片编号占位符 5">
            <a:extLst>
              <a:ext uri="{FF2B5EF4-FFF2-40B4-BE49-F238E27FC236}">
                <a16:creationId xmlns:a16="http://schemas.microsoft.com/office/drawing/2014/main" id="{E7BB78D7-10EC-47BC-8657-9B7BC60A860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13E4D649-BCBE-44C9-89F2-B47281628E1F}" type="slidenum">
              <a:rPr lang="en-US" altLang="zh-CN" sz="1200" dirty="0" smtClean="0">
                <a:latin typeface="Tahoma" panose="020B0604030504040204" pitchFamily="34" charset="0"/>
              </a:rPr>
              <a:pPr>
                <a:defRPr/>
              </a:pPr>
              <a:t>100</a:t>
            </a:fld>
            <a:endParaRPr lang="en-US" altLang="zh-CN" sz="1200">
              <a:latin typeface="Tahoma" panose="020B0604030504040204" pitchFamily="34" charset="0"/>
            </a:endParaRPr>
          </a:p>
        </p:txBody>
      </p:sp>
      <p:pic>
        <p:nvPicPr>
          <p:cNvPr id="166916" name="Picture 2" descr="figure5">
            <a:extLst>
              <a:ext uri="{FF2B5EF4-FFF2-40B4-BE49-F238E27FC236}">
                <a16:creationId xmlns:a16="http://schemas.microsoft.com/office/drawing/2014/main" id="{2CF9FCB8-4219-4EDC-8B8C-20C258E83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762000"/>
            <a:ext cx="6075363"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7" name="Picture 3" descr="figure5">
            <a:extLst>
              <a:ext uri="{FF2B5EF4-FFF2-40B4-BE49-F238E27FC236}">
                <a16:creationId xmlns:a16="http://schemas.microsoft.com/office/drawing/2014/main" id="{837933C3-1C3F-439E-9C5E-B233AA9EA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971800"/>
            <a:ext cx="6092825"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4" name="Text Box 4">
            <a:extLst>
              <a:ext uri="{FF2B5EF4-FFF2-40B4-BE49-F238E27FC236}">
                <a16:creationId xmlns:a16="http://schemas.microsoft.com/office/drawing/2014/main" id="{A9B1076F-BF64-4A54-BCE0-6A7C19855C1D}"/>
              </a:ext>
            </a:extLst>
          </p:cNvPr>
          <p:cNvSpPr txBox="1">
            <a:spLocks noChangeArrowheads="1"/>
          </p:cNvSpPr>
          <p:nvPr/>
        </p:nvSpPr>
        <p:spPr bwMode="auto">
          <a:xfrm>
            <a:off x="1143000" y="5029200"/>
            <a:ext cx="4438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50000"/>
              </a:spcBef>
              <a:buClrTx/>
              <a:buSzTx/>
              <a:buFont typeface="Arial" panose="020B0604020202020204" pitchFamily="34" charset="0"/>
              <a:buNone/>
            </a:pPr>
            <a:r>
              <a:rPr lang="en-US" altLang="zh-CN" sz="2400" b="1">
                <a:solidFill>
                  <a:srgbClr val="000066"/>
                </a:solidFill>
              </a:rPr>
              <a:t>3X3</a:t>
            </a:r>
            <a:r>
              <a:rPr lang="zh-CN" altLang="en-US" sz="2400" b="1">
                <a:solidFill>
                  <a:srgbClr val="000066"/>
                </a:solidFill>
              </a:rPr>
              <a:t>模板                  </a:t>
            </a:r>
            <a:r>
              <a:rPr lang="en-US" altLang="zh-CN" sz="2400" b="1">
                <a:solidFill>
                  <a:srgbClr val="000066"/>
                </a:solidFill>
              </a:rPr>
              <a:t>7X7</a:t>
            </a:r>
            <a:r>
              <a:rPr lang="zh-CN" altLang="en-US" sz="2400" b="1">
                <a:solidFill>
                  <a:srgbClr val="000066"/>
                </a:solidFill>
              </a:rPr>
              <a:t>模板</a:t>
            </a:r>
          </a:p>
        </p:txBody>
      </p:sp>
      <p:grpSp>
        <p:nvGrpSpPr>
          <p:cNvPr id="2" name="Group 7">
            <a:extLst>
              <a:ext uri="{FF2B5EF4-FFF2-40B4-BE49-F238E27FC236}">
                <a16:creationId xmlns:a16="http://schemas.microsoft.com/office/drawing/2014/main" id="{24E36952-572A-4FBB-9B5C-FE49E797B0F3}"/>
              </a:ext>
            </a:extLst>
          </p:cNvPr>
          <p:cNvGrpSpPr>
            <a:grpSpLocks/>
          </p:cNvGrpSpPr>
          <p:nvPr/>
        </p:nvGrpSpPr>
        <p:grpSpPr bwMode="auto">
          <a:xfrm>
            <a:off x="6477000" y="1524000"/>
            <a:ext cx="1612900" cy="2498725"/>
            <a:chOff x="4080" y="960"/>
            <a:chExt cx="1016" cy="1574"/>
          </a:xfrm>
        </p:grpSpPr>
        <p:sp>
          <p:nvSpPr>
            <p:cNvPr id="166921" name="Text Box 5">
              <a:extLst>
                <a:ext uri="{FF2B5EF4-FFF2-40B4-BE49-F238E27FC236}">
                  <a16:creationId xmlns:a16="http://schemas.microsoft.com/office/drawing/2014/main" id="{BB2E46C2-F6E0-4D53-8170-8678934D5538}"/>
                </a:ext>
              </a:extLst>
            </p:cNvPr>
            <p:cNvSpPr txBox="1">
              <a:spLocks noChangeArrowheads="1"/>
            </p:cNvSpPr>
            <p:nvPr/>
          </p:nvSpPr>
          <p:spPr bwMode="auto">
            <a:xfrm>
              <a:off x="4224" y="2208"/>
              <a:ext cx="71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50000"/>
                </a:spcBef>
                <a:buClrTx/>
                <a:buSzTx/>
                <a:buFont typeface="Arial" panose="020B0604020202020204" pitchFamily="34" charset="0"/>
                <a:buNone/>
              </a:pPr>
              <a:r>
                <a:rPr lang="zh-CN" altLang="en-US" sz="2400" b="1">
                  <a:solidFill>
                    <a:srgbClr val="000066"/>
                  </a:solidFill>
                </a:rPr>
                <a:t>中值</a:t>
              </a:r>
            </a:p>
          </p:txBody>
        </p:sp>
        <p:sp>
          <p:nvSpPr>
            <p:cNvPr id="166922" name="Text Box 6">
              <a:extLst>
                <a:ext uri="{FF2B5EF4-FFF2-40B4-BE49-F238E27FC236}">
                  <a16:creationId xmlns:a16="http://schemas.microsoft.com/office/drawing/2014/main" id="{C09A6CCB-B413-42B8-A0F4-FF60FEE33349}"/>
                </a:ext>
              </a:extLst>
            </p:cNvPr>
            <p:cNvSpPr txBox="1">
              <a:spLocks noChangeArrowheads="1"/>
            </p:cNvSpPr>
            <p:nvPr/>
          </p:nvSpPr>
          <p:spPr bwMode="auto">
            <a:xfrm>
              <a:off x="4080" y="960"/>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50000"/>
                </a:spcBef>
                <a:buClrTx/>
                <a:buSzTx/>
                <a:buFont typeface="Arial" panose="020B0604020202020204" pitchFamily="34" charset="0"/>
                <a:buNone/>
              </a:pPr>
              <a:r>
                <a:rPr lang="zh-CN" altLang="en-US" sz="2400" b="1">
                  <a:solidFill>
                    <a:srgbClr val="000066"/>
                  </a:solidFill>
                </a:rPr>
                <a:t>保持边缘</a:t>
              </a:r>
            </a:p>
          </p:txBody>
        </p:sp>
      </p:grpSp>
      <p:sp>
        <p:nvSpPr>
          <p:cNvPr id="166920" name="文本框 2">
            <a:extLst>
              <a:ext uri="{FF2B5EF4-FFF2-40B4-BE49-F238E27FC236}">
                <a16:creationId xmlns:a16="http://schemas.microsoft.com/office/drawing/2014/main" id="{B7B8515B-B2B7-4AB0-9BDF-C9FBDA8464FD}"/>
              </a:ext>
            </a:extLst>
          </p:cNvPr>
          <p:cNvSpPr txBox="1">
            <a:spLocks noChangeArrowheads="1"/>
          </p:cNvSpPr>
          <p:nvPr/>
        </p:nvSpPr>
        <p:spPr bwMode="auto">
          <a:xfrm>
            <a:off x="977900" y="5778500"/>
            <a:ext cx="6597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400"/>
              <a:t>模板过大，造成边缘模糊</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3604"/>
                                        </p:tgtEl>
                                        <p:attrNameLst>
                                          <p:attrName>style.visibility</p:attrName>
                                        </p:attrNameLst>
                                      </p:cBhvr>
                                      <p:to>
                                        <p:strVal val="visible"/>
                                      </p:to>
                                    </p:set>
                                    <p:anim calcmode="lin" valueType="num">
                                      <p:cBhvr additive="base">
                                        <p:cTn id="13" dur="500" fill="hold"/>
                                        <p:tgtEl>
                                          <p:spTgt spid="153604"/>
                                        </p:tgtEl>
                                        <p:attrNameLst>
                                          <p:attrName>ppt_x</p:attrName>
                                        </p:attrNameLst>
                                      </p:cBhvr>
                                      <p:tavLst>
                                        <p:tav tm="0">
                                          <p:val>
                                            <p:strVal val="#ppt_x"/>
                                          </p:val>
                                        </p:tav>
                                        <p:tav tm="100000">
                                          <p:val>
                                            <p:strVal val="#ppt_x"/>
                                          </p:val>
                                        </p:tav>
                                      </p:tavLst>
                                    </p:anim>
                                    <p:anim calcmode="lin" valueType="num">
                                      <p:cBhvr additive="base">
                                        <p:cTn id="14" dur="500" fill="hold"/>
                                        <p:tgtEl>
                                          <p:spTgt spid="1536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3">
            <a:extLst>
              <a:ext uri="{FF2B5EF4-FFF2-40B4-BE49-F238E27FC236}">
                <a16:creationId xmlns:a16="http://schemas.microsoft.com/office/drawing/2014/main" id="{403D9384-84D9-46F0-B826-40E0263E3D54}"/>
              </a:ext>
            </a:extLst>
          </p:cNvPr>
          <p:cNvSpPr txBox="1">
            <a:spLocks noChangeArrowheads="1"/>
          </p:cNvSpPr>
          <p:nvPr/>
        </p:nvSpPr>
        <p:spPr bwMode="auto">
          <a:xfrm>
            <a:off x="193675" y="39688"/>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3.5.6 </a:t>
            </a:r>
            <a:r>
              <a:rPr lang="zh-CN" altLang="en-US" sz="4000" b="1" kern="0" dirty="0">
                <a:solidFill>
                  <a:srgbClr val="000099"/>
                </a:solidFill>
              </a:rPr>
              <a:t>二值图像运算</a:t>
            </a:r>
          </a:p>
        </p:txBody>
      </p:sp>
      <p:pic>
        <p:nvPicPr>
          <p:cNvPr id="167939" name="Picture 12" descr="underline_base">
            <a:extLst>
              <a:ext uri="{FF2B5EF4-FFF2-40B4-BE49-F238E27FC236}">
                <a16:creationId xmlns:a16="http://schemas.microsoft.com/office/drawing/2014/main" id="{B4ECCBA9-6407-4BE6-8FC9-613F54B88A9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638175"/>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0" name="Rectangle 4">
            <a:extLst>
              <a:ext uri="{FF2B5EF4-FFF2-40B4-BE49-F238E27FC236}">
                <a16:creationId xmlns:a16="http://schemas.microsoft.com/office/drawing/2014/main" id="{E862591F-3CD4-47C5-A971-8BB6059EAC30}"/>
              </a:ext>
            </a:extLst>
          </p:cNvPr>
          <p:cNvSpPr>
            <a:spLocks noGrp="1" noChangeArrowheads="1"/>
          </p:cNvSpPr>
          <p:nvPr>
            <p:ph type="body" sz="half" idx="4294967295"/>
          </p:nvPr>
        </p:nvSpPr>
        <p:spPr>
          <a:xfrm>
            <a:off x="460375" y="817563"/>
            <a:ext cx="5124450" cy="5245100"/>
          </a:xfrm>
          <a:solidFill>
            <a:srgbClr val="FFFFFF"/>
          </a:solidFill>
        </p:spPr>
        <p:txBody>
          <a:bodyPr/>
          <a:lstStyle/>
          <a:p>
            <a:pPr eaLnBrk="1" hangingPunct="1">
              <a:buFont typeface="Wingdings" panose="05000000000000000000" pitchFamily="2" charset="2"/>
              <a:buNone/>
            </a:pPr>
            <a:r>
              <a:rPr lang="zh-CN" altLang="en-US">
                <a:solidFill>
                  <a:srgbClr val="CC0000"/>
                </a:solidFill>
              </a:rPr>
              <a:t>目录:</a:t>
            </a:r>
          </a:p>
          <a:p>
            <a:pPr eaLnBrk="1" hangingPunct="1">
              <a:buSzPct val="75000"/>
            </a:pPr>
            <a:r>
              <a:rPr lang="zh-CN" altLang="en-US" sz="2400">
                <a:latin typeface="宋体" panose="02010600030101010101" pitchFamily="2" charset="-122"/>
                <a:ea typeface="宋体" panose="02010600030101010101" pitchFamily="2" charset="-122"/>
              </a:rPr>
              <a:t>视觉的计算理论</a:t>
            </a:r>
            <a:endParaRPr lang="en-US" altLang="zh-CN" sz="2400">
              <a:latin typeface="宋体" panose="02010600030101010101" pitchFamily="2" charset="-122"/>
              <a:ea typeface="宋体" panose="02010600030101010101" pitchFamily="2" charset="-122"/>
            </a:endParaRPr>
          </a:p>
          <a:p>
            <a:pPr eaLnBrk="1" hangingPunct="1">
              <a:buSzPct val="75000"/>
            </a:pPr>
            <a:r>
              <a:rPr lang="zh-CN" altLang="en-US" sz="2400">
                <a:latin typeface="宋体" panose="02010600030101010101" pitchFamily="2" charset="-122"/>
                <a:ea typeface="宋体" panose="02010600030101010101" pitchFamily="2" charset="-122"/>
              </a:rPr>
              <a:t>数字图像概念</a:t>
            </a:r>
            <a:endParaRPr lang="en-US" altLang="zh-CN" sz="2400">
              <a:latin typeface="宋体" panose="02010600030101010101" pitchFamily="2" charset="-122"/>
              <a:ea typeface="宋体" panose="02010600030101010101" pitchFamily="2" charset="-122"/>
            </a:endParaRPr>
          </a:p>
          <a:p>
            <a:pPr eaLnBrk="1" hangingPunct="1">
              <a:buSzPct val="75000"/>
            </a:pPr>
            <a:r>
              <a:rPr lang="zh-CN" altLang="en-US" sz="2400">
                <a:latin typeface="宋体" panose="02010600030101010101" pitchFamily="2" charset="-122"/>
                <a:ea typeface="宋体" panose="02010600030101010101" pitchFamily="2" charset="-122"/>
              </a:rPr>
              <a:t>数字图像处理基本步骤</a:t>
            </a:r>
            <a:endParaRPr lang="en-US" altLang="zh-CN" sz="2400">
              <a:latin typeface="宋体" panose="02010600030101010101" pitchFamily="2" charset="-122"/>
              <a:ea typeface="宋体" panose="02010600030101010101" pitchFamily="2" charset="-122"/>
            </a:endParaRPr>
          </a:p>
          <a:p>
            <a:pPr eaLnBrk="1" hangingPunct="1">
              <a:buSzPct val="75000"/>
            </a:pPr>
            <a:r>
              <a:rPr lang="zh-CN" altLang="en-US" sz="2400">
                <a:latin typeface="宋体" panose="02010600030101010101" pitchFamily="2" charset="-122"/>
                <a:ea typeface="宋体" panose="02010600030101010101" pitchFamily="2" charset="-122"/>
              </a:rPr>
              <a:t>图像预处理</a:t>
            </a:r>
            <a:endParaRPr lang="en-US" altLang="zh-CN" sz="2400">
              <a:latin typeface="宋体" panose="02010600030101010101" pitchFamily="2" charset="-122"/>
              <a:ea typeface="宋体" panose="02010600030101010101" pitchFamily="2" charset="-122"/>
            </a:endParaRPr>
          </a:p>
          <a:p>
            <a:pPr eaLnBrk="1" hangingPunct="1">
              <a:buSzPct val="75000"/>
            </a:pPr>
            <a:r>
              <a:rPr lang="zh-CN" altLang="en-US" sz="2400" b="1">
                <a:solidFill>
                  <a:srgbClr val="000099"/>
                </a:solidFill>
                <a:latin typeface="宋体" panose="02010600030101010101" pitchFamily="2" charset="-122"/>
                <a:ea typeface="宋体" panose="02010600030101010101" pitchFamily="2" charset="-122"/>
              </a:rPr>
              <a:t>图像区域表示</a:t>
            </a:r>
          </a:p>
          <a:p>
            <a:pPr eaLnBrk="1" hangingPunct="1">
              <a:buSzPct val="75000"/>
            </a:pPr>
            <a:r>
              <a:rPr lang="zh-CN" altLang="en-US" sz="2400">
                <a:latin typeface="宋体" panose="02010600030101010101" pitchFamily="2" charset="-122"/>
                <a:ea typeface="宋体" panose="02010600030101010101" pitchFamily="2" charset="-122"/>
              </a:rPr>
              <a:t>二值图像运算</a:t>
            </a:r>
          </a:p>
          <a:p>
            <a:pPr eaLnBrk="1" hangingPunct="1">
              <a:buSzPct val="75000"/>
            </a:pPr>
            <a:r>
              <a:rPr lang="zh-CN" altLang="en-US" sz="2400">
                <a:latin typeface="宋体" panose="02010600030101010101" pitchFamily="2" charset="-122"/>
                <a:ea typeface="宋体" panose="02010600030101010101" pitchFamily="2" charset="-122"/>
              </a:rPr>
              <a:t>图像特征比对</a:t>
            </a:r>
            <a:endParaRPr lang="en-US" altLang="zh-CN" sz="2400">
              <a:latin typeface="宋体" panose="02010600030101010101" pitchFamily="2" charset="-122"/>
              <a:ea typeface="宋体" panose="02010600030101010101" pitchFamily="2" charset="-122"/>
            </a:endParaRPr>
          </a:p>
          <a:p>
            <a:pPr eaLnBrk="1" hangingPunct="1">
              <a:buSzPct val="75000"/>
            </a:pPr>
            <a:r>
              <a:rPr lang="en-US" altLang="zh-CN" sz="2400">
                <a:latin typeface="宋体" panose="02010600030101010101" pitchFamily="2" charset="-122"/>
                <a:ea typeface="宋体" panose="02010600030101010101" pitchFamily="2" charset="-122"/>
              </a:rPr>
              <a:t>OpenCV</a:t>
            </a:r>
            <a:r>
              <a:rPr lang="zh-CN" altLang="en-US" sz="2400">
                <a:latin typeface="宋体" panose="02010600030101010101" pitchFamily="2" charset="-122"/>
                <a:ea typeface="宋体" panose="02010600030101010101" pitchFamily="2" charset="-122"/>
              </a:rPr>
              <a:t>平台使用</a:t>
            </a:r>
            <a:endParaRPr lang="en-US" altLang="zh-CN" sz="2400">
              <a:latin typeface="宋体" panose="02010600030101010101" pitchFamily="2" charset="-122"/>
              <a:ea typeface="宋体" panose="02010600030101010101" pitchFamily="2" charset="-122"/>
            </a:endParaRPr>
          </a:p>
          <a:p>
            <a:pPr eaLnBrk="1" hangingPunct="1">
              <a:buSzPct val="75000"/>
              <a:buFont typeface="Wingdings" panose="05000000000000000000" pitchFamily="2" charset="2"/>
              <a:buNone/>
            </a:pPr>
            <a:r>
              <a:rPr lang="en-US" altLang="zh-CN" sz="2400">
                <a:latin typeface="宋体" panose="02010600030101010101" pitchFamily="2" charset="-122"/>
                <a:ea typeface="宋体" panose="02010600030101010101" pitchFamily="2" charset="-122"/>
              </a:rPr>
              <a:t>   </a:t>
            </a:r>
          </a:p>
          <a:p>
            <a:pPr eaLnBrk="1" hangingPunct="1">
              <a:buSzPct val="75000"/>
              <a:buFont typeface="Wingdings" panose="05000000000000000000" pitchFamily="2" charset="2"/>
              <a:buNone/>
            </a:pPr>
            <a:r>
              <a:rPr lang="en-US" altLang="zh-CN" sz="2400">
                <a:latin typeface="宋体" panose="02010600030101010101" pitchFamily="2" charset="-122"/>
                <a:ea typeface="宋体" panose="02010600030101010101" pitchFamily="2" charset="-122"/>
              </a:rPr>
              <a:t>      </a:t>
            </a:r>
          </a:p>
          <a:p>
            <a:pPr eaLnBrk="1" hangingPunct="1">
              <a:buSzPct val="75000"/>
              <a:buFont typeface="Wingdings" panose="05000000000000000000" pitchFamily="2" charset="2"/>
              <a:buNone/>
            </a:pPr>
            <a:r>
              <a:rPr lang="en-US" altLang="zh-CN" sz="2400">
                <a:latin typeface="宋体" panose="02010600030101010101" pitchFamily="2" charset="-122"/>
                <a:ea typeface="宋体" panose="02010600030101010101" pitchFamily="2" charset="-122"/>
              </a:rPr>
              <a:t>      </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FDF8A25C-5764-4ABC-B23B-7958AF47BD77}"/>
              </a:ext>
            </a:extLst>
          </p:cNvPr>
          <p:cNvSpPr>
            <a:spLocks noGrp="1" noChangeArrowheads="1"/>
          </p:cNvSpPr>
          <p:nvPr>
            <p:ph type="subTitle" idx="1"/>
          </p:nvPr>
        </p:nvSpPr>
        <p:spPr>
          <a:xfrm>
            <a:off x="395288" y="981075"/>
            <a:ext cx="8353425" cy="5111750"/>
          </a:xfrm>
        </p:spPr>
        <p:txBody>
          <a:bodyPr/>
          <a:lstStyle/>
          <a:p>
            <a:pPr algn="l">
              <a:defRPr/>
            </a:pPr>
            <a:r>
              <a:rPr lang="en-US" altLang="zh-CN" b="1" dirty="0">
                <a:latin typeface="+mn-ea"/>
              </a:rPr>
              <a:t>3.5.1  </a:t>
            </a:r>
            <a:r>
              <a:rPr lang="zh-CN" altLang="en-US" b="1" dirty="0">
                <a:latin typeface="+mn-ea"/>
              </a:rPr>
              <a:t>区域检测中的一些基本术语</a:t>
            </a:r>
          </a:p>
          <a:p>
            <a:pPr algn="l">
              <a:defRPr/>
            </a:pPr>
            <a:r>
              <a:rPr lang="en-US" altLang="zh-CN" b="1" dirty="0">
                <a:latin typeface="+mn-ea"/>
              </a:rPr>
              <a:t>3.5.2  </a:t>
            </a:r>
            <a:r>
              <a:rPr lang="zh-CN" altLang="en-US" b="1" dirty="0">
                <a:latin typeface="+mn-ea"/>
              </a:rPr>
              <a:t>梯 度</a:t>
            </a:r>
          </a:p>
          <a:p>
            <a:pPr algn="l">
              <a:defRPr/>
            </a:pPr>
            <a:r>
              <a:rPr lang="en-US" altLang="zh-CN" b="1" dirty="0">
                <a:latin typeface="+mn-ea"/>
              </a:rPr>
              <a:t>3.5.3  </a:t>
            </a:r>
            <a:r>
              <a:rPr lang="zh-CN" altLang="en-US" b="1" dirty="0">
                <a:latin typeface="+mn-ea"/>
              </a:rPr>
              <a:t>一阶边缘检测算子</a:t>
            </a:r>
          </a:p>
          <a:p>
            <a:pPr algn="l">
              <a:defRPr/>
            </a:pPr>
            <a:r>
              <a:rPr lang="en-US" altLang="zh-CN" b="1" dirty="0">
                <a:latin typeface="+mn-ea"/>
              </a:rPr>
              <a:t>3.5.4  </a:t>
            </a:r>
            <a:r>
              <a:rPr lang="zh-CN" altLang="en-US" b="1" dirty="0">
                <a:latin typeface="+mn-ea"/>
              </a:rPr>
              <a:t>二阶边缘检测算子</a:t>
            </a:r>
          </a:p>
          <a:p>
            <a:pPr algn="l">
              <a:defRPr/>
            </a:pPr>
            <a:r>
              <a:rPr lang="en-US" altLang="zh-CN" b="1" dirty="0">
                <a:latin typeface="+mn-ea"/>
              </a:rPr>
              <a:t>3.5.5  Canny </a:t>
            </a:r>
            <a:r>
              <a:rPr lang="zh-CN" altLang="en-US" b="1" dirty="0">
                <a:latin typeface="+mn-ea"/>
              </a:rPr>
              <a:t>检测算法</a:t>
            </a:r>
          </a:p>
          <a:p>
            <a:pPr algn="l">
              <a:defRPr/>
            </a:pPr>
            <a:r>
              <a:rPr lang="en-US" altLang="zh-CN" b="1" dirty="0">
                <a:latin typeface="+mn-ea"/>
              </a:rPr>
              <a:t>3.5.6  </a:t>
            </a:r>
            <a:r>
              <a:rPr lang="zh-CN" altLang="en-US" b="1" dirty="0">
                <a:latin typeface="+mn-ea"/>
              </a:rPr>
              <a:t>轮廓表示</a:t>
            </a:r>
          </a:p>
          <a:p>
            <a:pPr algn="l">
              <a:defRPr/>
            </a:pPr>
            <a:r>
              <a:rPr lang="en-US" altLang="zh-CN" b="1" dirty="0">
                <a:latin typeface="+mn-ea"/>
              </a:rPr>
              <a:t>3.5.7  Hough </a:t>
            </a:r>
            <a:r>
              <a:rPr lang="zh-CN" altLang="en-US" b="1" dirty="0">
                <a:latin typeface="+mn-ea"/>
              </a:rPr>
              <a:t>变换</a:t>
            </a:r>
          </a:p>
        </p:txBody>
      </p:sp>
      <p:sp>
        <p:nvSpPr>
          <p:cNvPr id="9" name="Text Box 3">
            <a:extLst>
              <a:ext uri="{FF2B5EF4-FFF2-40B4-BE49-F238E27FC236}">
                <a16:creationId xmlns:a16="http://schemas.microsoft.com/office/drawing/2014/main" id="{EDB7477D-FEEB-4A8B-AA1E-054A44ADF248}"/>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 </a:t>
            </a:r>
            <a:r>
              <a:rPr lang="zh-CN" altLang="en-US" sz="4000" b="1" kern="0" dirty="0">
                <a:solidFill>
                  <a:srgbClr val="000099"/>
                </a:solidFill>
              </a:rPr>
              <a:t>图像区域表示</a:t>
            </a:r>
          </a:p>
        </p:txBody>
      </p:sp>
      <p:pic>
        <p:nvPicPr>
          <p:cNvPr id="168964" name="Picture 12" descr="underline_base">
            <a:extLst>
              <a:ext uri="{FF2B5EF4-FFF2-40B4-BE49-F238E27FC236}">
                <a16:creationId xmlns:a16="http://schemas.microsoft.com/office/drawing/2014/main" id="{21F56EA0-79B4-4DDF-93DF-7EB208CF716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ext Box 2">
            <a:extLst>
              <a:ext uri="{FF2B5EF4-FFF2-40B4-BE49-F238E27FC236}">
                <a16:creationId xmlns:a16="http://schemas.microsoft.com/office/drawing/2014/main" id="{CA63D29F-E907-4062-B347-7DFAB2C437D6}"/>
              </a:ext>
            </a:extLst>
          </p:cNvPr>
          <p:cNvSpPr txBox="1">
            <a:spLocks noChangeArrowheads="1"/>
          </p:cNvSpPr>
          <p:nvPr/>
        </p:nvSpPr>
        <p:spPr bwMode="auto">
          <a:xfrm>
            <a:off x="395288" y="1125538"/>
            <a:ext cx="83820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Char char="•"/>
            </a:pPr>
            <a:r>
              <a:rPr lang="en-US" altLang="zh-CN" sz="3200" b="1">
                <a:latin typeface="楷体_GB2312"/>
                <a:ea typeface="楷体_GB2312"/>
                <a:cs typeface="楷体_GB2312"/>
              </a:rPr>
              <a:t> </a:t>
            </a:r>
            <a:r>
              <a:rPr lang="zh-CN" altLang="en-US" sz="3200" b="1">
                <a:latin typeface="楷体_GB2312"/>
                <a:ea typeface="楷体_GB2312"/>
                <a:cs typeface="楷体_GB2312"/>
              </a:rPr>
              <a:t>轮廓是物体在场景中的完整边界．</a:t>
            </a:r>
          </a:p>
          <a:p>
            <a:pPr eaLnBrk="1" hangingPunct="1">
              <a:lnSpc>
                <a:spcPct val="100000"/>
              </a:lnSpc>
              <a:spcBef>
                <a:spcPct val="50000"/>
              </a:spcBef>
              <a:buClrTx/>
              <a:buSzTx/>
              <a:buFont typeface="Arial" panose="020B0604020202020204" pitchFamily="34" charset="0"/>
              <a:buChar char="•"/>
            </a:pPr>
            <a:r>
              <a:rPr lang="zh-CN" altLang="en-US" sz="3200" b="1">
                <a:latin typeface="楷体_GB2312"/>
                <a:ea typeface="楷体_GB2312"/>
                <a:cs typeface="楷体_GB2312"/>
              </a:rPr>
              <a:t> 边缘的连接构成轮廓</a:t>
            </a:r>
            <a:r>
              <a:rPr lang="en-US" altLang="zh-CN" sz="3200" b="1">
                <a:latin typeface="楷体_GB2312"/>
                <a:ea typeface="楷体_GB2312"/>
                <a:cs typeface="楷体_GB2312"/>
              </a:rPr>
              <a:t>.</a:t>
            </a:r>
          </a:p>
        </p:txBody>
      </p:sp>
      <p:sp>
        <p:nvSpPr>
          <p:cNvPr id="169987" name="Text Box 3">
            <a:extLst>
              <a:ext uri="{FF2B5EF4-FFF2-40B4-BE49-F238E27FC236}">
                <a16:creationId xmlns:a16="http://schemas.microsoft.com/office/drawing/2014/main" id="{55A42CDE-4CFA-44F1-97FD-6964DBA4361C}"/>
              </a:ext>
            </a:extLst>
          </p:cNvPr>
          <p:cNvSpPr txBox="1">
            <a:spLocks noChangeArrowheads="1"/>
          </p:cNvSpPr>
          <p:nvPr/>
        </p:nvSpPr>
        <p:spPr bwMode="auto">
          <a:xfrm>
            <a:off x="323850" y="260350"/>
            <a:ext cx="57610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zh-CN" altLang="en-US" sz="3600" b="1">
                <a:solidFill>
                  <a:srgbClr val="800000"/>
                </a:solidFill>
                <a:latin typeface="楷体_GB2312"/>
                <a:ea typeface="楷体_GB2312"/>
                <a:cs typeface="楷体_GB2312"/>
              </a:rPr>
              <a:t>边缘与轮廓（</a:t>
            </a:r>
            <a:r>
              <a:rPr lang="en-US" altLang="zh-CN" sz="3600" b="1">
                <a:solidFill>
                  <a:srgbClr val="800000"/>
                </a:solidFill>
                <a:latin typeface="楷体_GB2312"/>
                <a:ea typeface="楷体_GB2312"/>
                <a:cs typeface="楷体_GB2312"/>
              </a:rPr>
              <a:t>contour</a:t>
            </a:r>
            <a:r>
              <a:rPr lang="zh-CN" altLang="en-US" sz="3600" b="1">
                <a:solidFill>
                  <a:srgbClr val="800000"/>
                </a:solidFill>
                <a:latin typeface="楷体_GB2312"/>
                <a:ea typeface="楷体_GB2312"/>
                <a:cs typeface="楷体_GB2312"/>
              </a:rPr>
              <a:t>）</a:t>
            </a:r>
          </a:p>
        </p:txBody>
      </p:sp>
      <p:pic>
        <p:nvPicPr>
          <p:cNvPr id="130052" name="Picture 4" descr="contour">
            <a:extLst>
              <a:ext uri="{FF2B5EF4-FFF2-40B4-BE49-F238E27FC236}">
                <a16:creationId xmlns:a16="http://schemas.microsoft.com/office/drawing/2014/main" id="{A4F6EDE6-08D3-43ED-B5FF-92D58CBBF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725" y="2422525"/>
            <a:ext cx="3384550" cy="264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3" name="Picture 5" descr="contour1">
            <a:extLst>
              <a:ext uri="{FF2B5EF4-FFF2-40B4-BE49-F238E27FC236}">
                <a16:creationId xmlns:a16="http://schemas.microsoft.com/office/drawing/2014/main" id="{6E5E2A1E-5CA5-4F7B-AC96-6B25F2D82F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4059238"/>
            <a:ext cx="4465638" cy="279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4" name="Picture 6" descr="contour4">
            <a:extLst>
              <a:ext uri="{FF2B5EF4-FFF2-40B4-BE49-F238E27FC236}">
                <a16:creationId xmlns:a16="http://schemas.microsoft.com/office/drawing/2014/main" id="{6E47C9BC-5C7B-40F7-BEFB-956F86C372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0" y="2328863"/>
            <a:ext cx="61214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30052"/>
                                        </p:tgtEl>
                                        <p:attrNameLst>
                                          <p:attrName>style.visibility</p:attrName>
                                        </p:attrNameLst>
                                      </p:cBhvr>
                                      <p:to>
                                        <p:strVal val="visible"/>
                                      </p:to>
                                    </p:set>
                                    <p:anim calcmode="lin" valueType="num">
                                      <p:cBhvr additive="base">
                                        <p:cTn id="7" dur="500" fill="hold"/>
                                        <p:tgtEl>
                                          <p:spTgt spid="130052"/>
                                        </p:tgtEl>
                                        <p:attrNameLst>
                                          <p:attrName>ppt_x</p:attrName>
                                        </p:attrNameLst>
                                      </p:cBhvr>
                                      <p:tavLst>
                                        <p:tav tm="0">
                                          <p:val>
                                            <p:strVal val="0-#ppt_w/2"/>
                                          </p:val>
                                        </p:tav>
                                        <p:tav tm="100000">
                                          <p:val>
                                            <p:strVal val="#ppt_x"/>
                                          </p:val>
                                        </p:tav>
                                      </p:tavLst>
                                    </p:anim>
                                    <p:anim calcmode="lin" valueType="num">
                                      <p:cBhvr additive="base">
                                        <p:cTn id="8" dur="500" fill="hold"/>
                                        <p:tgtEl>
                                          <p:spTgt spid="13005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30053"/>
                                        </p:tgtEl>
                                        <p:attrNameLst>
                                          <p:attrName>style.visibility</p:attrName>
                                        </p:attrNameLst>
                                      </p:cBhvr>
                                      <p:to>
                                        <p:strVal val="visible"/>
                                      </p:to>
                                    </p:set>
                                    <p:anim calcmode="lin" valueType="num">
                                      <p:cBhvr additive="base">
                                        <p:cTn id="13" dur="500" fill="hold"/>
                                        <p:tgtEl>
                                          <p:spTgt spid="130053"/>
                                        </p:tgtEl>
                                        <p:attrNameLst>
                                          <p:attrName>ppt_x</p:attrName>
                                        </p:attrNameLst>
                                      </p:cBhvr>
                                      <p:tavLst>
                                        <p:tav tm="0">
                                          <p:val>
                                            <p:strVal val="#ppt_x"/>
                                          </p:val>
                                        </p:tav>
                                        <p:tav tm="100000">
                                          <p:val>
                                            <p:strVal val="#ppt_x"/>
                                          </p:val>
                                        </p:tav>
                                      </p:tavLst>
                                    </p:anim>
                                    <p:anim calcmode="lin" valueType="num">
                                      <p:cBhvr additive="base">
                                        <p:cTn id="14" dur="500" fill="hold"/>
                                        <p:tgtEl>
                                          <p:spTgt spid="13005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130054"/>
                                        </p:tgtEl>
                                        <p:attrNameLst>
                                          <p:attrName>style.visibility</p:attrName>
                                        </p:attrNameLst>
                                      </p:cBhvr>
                                      <p:to>
                                        <p:strVal val="visible"/>
                                      </p:to>
                                    </p:set>
                                    <p:anim calcmode="lin" valueType="num">
                                      <p:cBhvr additive="base">
                                        <p:cTn id="19" dur="500" fill="hold"/>
                                        <p:tgtEl>
                                          <p:spTgt spid="130054"/>
                                        </p:tgtEl>
                                        <p:attrNameLst>
                                          <p:attrName>ppt_x</p:attrName>
                                        </p:attrNameLst>
                                      </p:cBhvr>
                                      <p:tavLst>
                                        <p:tav tm="0">
                                          <p:val>
                                            <p:strVal val="1+#ppt_w/2"/>
                                          </p:val>
                                        </p:tav>
                                        <p:tav tm="100000">
                                          <p:val>
                                            <p:strVal val="#ppt_x"/>
                                          </p:val>
                                        </p:tav>
                                      </p:tavLst>
                                    </p:anim>
                                    <p:anim calcmode="lin" valueType="num">
                                      <p:cBhvr additive="base">
                                        <p:cTn id="20" dur="500" fill="hold"/>
                                        <p:tgtEl>
                                          <p:spTgt spid="1300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ext Box 3">
            <a:extLst>
              <a:ext uri="{FF2B5EF4-FFF2-40B4-BE49-F238E27FC236}">
                <a16:creationId xmlns:a16="http://schemas.microsoft.com/office/drawing/2014/main" id="{EB688B72-A091-4256-8816-47D1BBF21A6E}"/>
              </a:ext>
            </a:extLst>
          </p:cNvPr>
          <p:cNvSpPr txBox="1">
            <a:spLocks noChangeArrowheads="1"/>
          </p:cNvSpPr>
          <p:nvPr/>
        </p:nvSpPr>
        <p:spPr bwMode="auto">
          <a:xfrm>
            <a:off x="152400" y="981075"/>
            <a:ext cx="87630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50000"/>
              </a:spcBef>
              <a:buClr>
                <a:srgbClr val="CC3300"/>
              </a:buClr>
              <a:buSzTx/>
              <a:buFont typeface="Wingdings" panose="05000000000000000000" pitchFamily="2" charset="2"/>
              <a:buChar char="n"/>
            </a:pPr>
            <a:r>
              <a:rPr lang="zh-CN" altLang="en-US" sz="2400" b="1">
                <a:latin typeface="楷体_GB2312"/>
                <a:ea typeface="楷体_GB2312"/>
                <a:cs typeface="楷体_GB2312"/>
              </a:rPr>
              <a:t>边缘是指图像局部亮度变化最显著的部分</a:t>
            </a:r>
          </a:p>
          <a:p>
            <a:pPr algn="just" eaLnBrk="1" hangingPunct="1">
              <a:lnSpc>
                <a:spcPct val="100000"/>
              </a:lnSpc>
              <a:spcBef>
                <a:spcPct val="50000"/>
              </a:spcBef>
              <a:buClr>
                <a:srgbClr val="CC3300"/>
              </a:buClr>
              <a:buSzTx/>
              <a:buFont typeface="Wingdings" panose="05000000000000000000" pitchFamily="2" charset="2"/>
              <a:buChar char="n"/>
            </a:pPr>
            <a:r>
              <a:rPr lang="zh-CN" altLang="en-US" sz="2400" b="1">
                <a:latin typeface="楷体_GB2312"/>
                <a:ea typeface="楷体_GB2312"/>
                <a:cs typeface="楷体_GB2312"/>
              </a:rPr>
              <a:t>图像亮度变化有几种：</a:t>
            </a:r>
          </a:p>
          <a:p>
            <a:pPr algn="just" eaLnBrk="1" hangingPunct="1">
              <a:lnSpc>
                <a:spcPct val="100000"/>
              </a:lnSpc>
              <a:spcBef>
                <a:spcPct val="50000"/>
              </a:spcBef>
              <a:buClr>
                <a:srgbClr val="CC3300"/>
              </a:buClr>
              <a:buSzTx/>
              <a:buFont typeface="Wingdings" panose="05000000000000000000" pitchFamily="2" charset="2"/>
              <a:buChar char="n"/>
            </a:pPr>
            <a:r>
              <a:rPr lang="zh-CN" altLang="en-US" sz="2400" b="1">
                <a:solidFill>
                  <a:srgbClr val="FF3300"/>
                </a:solidFill>
                <a:latin typeface="楷体_GB2312"/>
                <a:ea typeface="楷体_GB2312"/>
                <a:cs typeface="楷体_GB2312"/>
              </a:rPr>
              <a:t>阶跃不连续：</a:t>
            </a:r>
            <a:r>
              <a:rPr lang="zh-CN" altLang="en-US" sz="2400" b="1">
                <a:latin typeface="楷体_GB2312"/>
                <a:ea typeface="楷体_GB2312"/>
                <a:cs typeface="楷体_GB2312"/>
              </a:rPr>
              <a:t>图像亮度在不连续处两边的像素灰度值有着显著的差异；</a:t>
            </a:r>
          </a:p>
          <a:p>
            <a:pPr algn="just" eaLnBrk="1" hangingPunct="1">
              <a:lnSpc>
                <a:spcPct val="100000"/>
              </a:lnSpc>
              <a:spcBef>
                <a:spcPct val="50000"/>
              </a:spcBef>
              <a:buClr>
                <a:srgbClr val="CC3300"/>
              </a:buClr>
              <a:buSzTx/>
              <a:buFont typeface="Wingdings" panose="05000000000000000000" pitchFamily="2" charset="2"/>
              <a:buChar char="n"/>
            </a:pPr>
            <a:r>
              <a:rPr lang="zh-CN" altLang="en-US" sz="2400" b="1">
                <a:solidFill>
                  <a:srgbClr val="FF3300"/>
                </a:solidFill>
                <a:latin typeface="楷体_GB2312"/>
                <a:ea typeface="楷体_GB2312"/>
                <a:cs typeface="楷体_GB2312"/>
              </a:rPr>
              <a:t>线条不连续：</a:t>
            </a:r>
            <a:r>
              <a:rPr lang="zh-CN" altLang="en-US" sz="2400" b="1">
                <a:latin typeface="楷体_GB2312"/>
                <a:ea typeface="楷体_GB2312"/>
                <a:cs typeface="楷体_GB2312"/>
              </a:rPr>
              <a:t>图像亮度突然从一个值变化到另一个值，</a:t>
            </a:r>
            <a:r>
              <a:rPr lang="zh-CN" altLang="en-US" sz="2400" b="1">
                <a:solidFill>
                  <a:srgbClr val="000099"/>
                </a:solidFill>
                <a:latin typeface="楷体_GB2312"/>
                <a:ea typeface="楷体_GB2312"/>
                <a:cs typeface="楷体_GB2312"/>
              </a:rPr>
              <a:t>保持一个较小的行程</a:t>
            </a:r>
            <a:r>
              <a:rPr lang="zh-CN" altLang="en-US" sz="2400" b="1">
                <a:latin typeface="楷体_GB2312"/>
                <a:ea typeface="楷体_GB2312"/>
                <a:cs typeface="楷体_GB2312"/>
              </a:rPr>
              <a:t>后又返回到原来的值。</a:t>
            </a:r>
          </a:p>
          <a:p>
            <a:pPr algn="just" eaLnBrk="1" hangingPunct="1">
              <a:lnSpc>
                <a:spcPct val="100000"/>
              </a:lnSpc>
              <a:spcBef>
                <a:spcPct val="50000"/>
              </a:spcBef>
              <a:buClr>
                <a:srgbClr val="CC3300"/>
              </a:buClr>
              <a:buSzTx/>
              <a:buFont typeface="Wingdings" panose="05000000000000000000" pitchFamily="2" charset="2"/>
              <a:buChar char="n"/>
            </a:pPr>
            <a:r>
              <a:rPr lang="zh-CN" altLang="en-US" sz="2400" b="1">
                <a:latin typeface="楷体_GB2312"/>
                <a:ea typeface="楷体_GB2312"/>
                <a:cs typeface="楷体_GB2312"/>
              </a:rPr>
              <a:t>以上是理想状态，实际中由于大多数传感器元件具有低频特性，使得阶跃边缘变成斜坡形边缘，线条边缘变成屋顶形边缘。</a:t>
            </a:r>
          </a:p>
        </p:txBody>
      </p:sp>
      <p:sp>
        <p:nvSpPr>
          <p:cNvPr id="7" name="Text Box 3">
            <a:extLst>
              <a:ext uri="{FF2B5EF4-FFF2-40B4-BE49-F238E27FC236}">
                <a16:creationId xmlns:a16="http://schemas.microsoft.com/office/drawing/2014/main" id="{77B861F9-D347-45E0-867E-F9717D618C62}"/>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3.5.1 </a:t>
            </a:r>
            <a:r>
              <a:rPr lang="zh-CN" altLang="en-US" sz="4000" b="1" kern="0" dirty="0">
                <a:solidFill>
                  <a:srgbClr val="000099"/>
                </a:solidFill>
              </a:rPr>
              <a:t>边缘检测</a:t>
            </a:r>
          </a:p>
        </p:txBody>
      </p:sp>
      <p:pic>
        <p:nvPicPr>
          <p:cNvPr id="171012" name="Picture 12" descr="underline_base">
            <a:extLst>
              <a:ext uri="{FF2B5EF4-FFF2-40B4-BE49-F238E27FC236}">
                <a16:creationId xmlns:a16="http://schemas.microsoft.com/office/drawing/2014/main" id="{5E1BC002-FB84-45C0-81AE-5A4D45ABC11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2">
            <a:extLst>
              <a:ext uri="{FF2B5EF4-FFF2-40B4-BE49-F238E27FC236}">
                <a16:creationId xmlns:a16="http://schemas.microsoft.com/office/drawing/2014/main" id="{8A88CB7F-3F0A-42A5-AF96-B9EB96F19369}"/>
              </a:ext>
            </a:extLst>
          </p:cNvPr>
          <p:cNvSpPr txBox="1">
            <a:spLocks noChangeArrowheads="1"/>
          </p:cNvSpPr>
          <p:nvPr/>
        </p:nvSpPr>
        <p:spPr bwMode="auto">
          <a:xfrm>
            <a:off x="3048000" y="5105400"/>
            <a:ext cx="3756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400" b="1">
                <a:latin typeface="楷体_GB2312"/>
                <a:ea typeface="楷体_GB2312"/>
                <a:cs typeface="楷体_GB2312"/>
              </a:rPr>
              <a:t>图像中不同类型的边界</a:t>
            </a:r>
            <a:endParaRPr lang="zh-CN" altLang="en-US" sz="2000">
              <a:ea typeface="宋体" panose="02010600030101010101" pitchFamily="2" charset="-122"/>
            </a:endParaRPr>
          </a:p>
        </p:txBody>
      </p:sp>
      <p:grpSp>
        <p:nvGrpSpPr>
          <p:cNvPr id="172035" name="Group 3">
            <a:extLst>
              <a:ext uri="{FF2B5EF4-FFF2-40B4-BE49-F238E27FC236}">
                <a16:creationId xmlns:a16="http://schemas.microsoft.com/office/drawing/2014/main" id="{8F92570E-437D-410D-89D2-0239C87C21CF}"/>
              </a:ext>
            </a:extLst>
          </p:cNvPr>
          <p:cNvGrpSpPr>
            <a:grpSpLocks/>
          </p:cNvGrpSpPr>
          <p:nvPr/>
        </p:nvGrpSpPr>
        <p:grpSpPr bwMode="auto">
          <a:xfrm>
            <a:off x="838200" y="228600"/>
            <a:ext cx="7416800" cy="4752975"/>
            <a:chOff x="2533" y="5360"/>
            <a:chExt cx="5490" cy="3780"/>
          </a:xfrm>
        </p:grpSpPr>
        <p:pic>
          <p:nvPicPr>
            <p:cNvPr id="172040" name="Picture 4" descr="f5-8">
              <a:extLst>
                <a:ext uri="{FF2B5EF4-FFF2-40B4-BE49-F238E27FC236}">
                  <a16:creationId xmlns:a16="http://schemas.microsoft.com/office/drawing/2014/main" id="{C2D740E3-4BBA-479C-AF95-45E6A8534F89}"/>
                </a:ext>
              </a:extLst>
            </p:cNvPr>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2533" y="5360"/>
              <a:ext cx="5490" cy="3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1" name="Text Box 5">
              <a:extLst>
                <a:ext uri="{FF2B5EF4-FFF2-40B4-BE49-F238E27FC236}">
                  <a16:creationId xmlns:a16="http://schemas.microsoft.com/office/drawing/2014/main" id="{8C27F65B-E2DE-4F85-8E6A-56604FF10532}"/>
                </a:ext>
              </a:extLst>
            </p:cNvPr>
            <p:cNvSpPr txBox="1">
              <a:spLocks noChangeArrowheads="1"/>
            </p:cNvSpPr>
            <p:nvPr/>
          </p:nvSpPr>
          <p:spPr bwMode="auto">
            <a:xfrm>
              <a:off x="3104" y="6924"/>
              <a:ext cx="978"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spcAft>
                  <a:spcPts val="613"/>
                </a:spcAft>
                <a:buClrTx/>
                <a:buSzTx/>
                <a:buFont typeface="Arial" panose="020B0604020202020204" pitchFamily="34" charset="0"/>
                <a:buNone/>
              </a:pPr>
              <a:r>
                <a:rPr lang="en-US" altLang="zh-CN" sz="1800">
                  <a:ea typeface="宋体" panose="02010600030101010101" pitchFamily="2" charset="-122"/>
                </a:rPr>
                <a:t>(a)</a:t>
              </a:r>
              <a:endParaRPr lang="en-US" altLang="zh-CN" sz="1800">
                <a:latin typeface="宋体" panose="02010600030101010101" pitchFamily="2" charset="-122"/>
                <a:ea typeface="宋体" panose="02010600030101010101" pitchFamily="2" charset="-122"/>
              </a:endParaRPr>
            </a:p>
          </p:txBody>
        </p:sp>
        <p:sp>
          <p:nvSpPr>
            <p:cNvPr id="172042" name="Text Box 6">
              <a:extLst>
                <a:ext uri="{FF2B5EF4-FFF2-40B4-BE49-F238E27FC236}">
                  <a16:creationId xmlns:a16="http://schemas.microsoft.com/office/drawing/2014/main" id="{1A82A548-16E9-4618-94C1-ABB31B0EDAFE}"/>
                </a:ext>
              </a:extLst>
            </p:cNvPr>
            <p:cNvSpPr txBox="1">
              <a:spLocks noChangeArrowheads="1"/>
            </p:cNvSpPr>
            <p:nvPr/>
          </p:nvSpPr>
          <p:spPr bwMode="auto">
            <a:xfrm>
              <a:off x="5772" y="6924"/>
              <a:ext cx="97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spcAft>
                  <a:spcPts val="613"/>
                </a:spcAft>
                <a:buClrTx/>
                <a:buSzTx/>
                <a:buFont typeface="Arial" panose="020B0604020202020204" pitchFamily="34" charset="0"/>
                <a:buNone/>
              </a:pPr>
              <a:r>
                <a:rPr lang="en-US" altLang="zh-CN" sz="1800">
                  <a:ea typeface="宋体" panose="02010600030101010101" pitchFamily="2" charset="-122"/>
                </a:rPr>
                <a:t>(b)</a:t>
              </a:r>
              <a:endParaRPr lang="en-US" altLang="zh-CN" sz="1800">
                <a:latin typeface="宋体" panose="02010600030101010101" pitchFamily="2" charset="-122"/>
                <a:ea typeface="宋体" panose="02010600030101010101" pitchFamily="2" charset="-122"/>
              </a:endParaRPr>
            </a:p>
          </p:txBody>
        </p:sp>
        <p:sp>
          <p:nvSpPr>
            <p:cNvPr id="172043" name="Text Box 7">
              <a:extLst>
                <a:ext uri="{FF2B5EF4-FFF2-40B4-BE49-F238E27FC236}">
                  <a16:creationId xmlns:a16="http://schemas.microsoft.com/office/drawing/2014/main" id="{7C62DA1E-3058-4D59-9525-7BBB1B95655C}"/>
                </a:ext>
              </a:extLst>
            </p:cNvPr>
            <p:cNvSpPr txBox="1">
              <a:spLocks noChangeArrowheads="1"/>
            </p:cNvSpPr>
            <p:nvPr/>
          </p:nvSpPr>
          <p:spPr bwMode="auto">
            <a:xfrm>
              <a:off x="6303" y="8902"/>
              <a:ext cx="166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spcAft>
                  <a:spcPts val="613"/>
                </a:spcAft>
                <a:buClrTx/>
                <a:buSzTx/>
                <a:buFont typeface="Arial" panose="020B0604020202020204" pitchFamily="34" charset="0"/>
                <a:buNone/>
              </a:pPr>
              <a:r>
                <a:rPr lang="en-US" altLang="zh-CN" sz="1800">
                  <a:ea typeface="宋体" panose="02010600030101010101" pitchFamily="2" charset="-122"/>
                </a:rPr>
                <a:t>(d)</a:t>
              </a:r>
              <a:endParaRPr lang="en-US" altLang="zh-CN" sz="1800">
                <a:latin typeface="宋体" panose="02010600030101010101" pitchFamily="2" charset="-122"/>
                <a:ea typeface="宋体" panose="02010600030101010101" pitchFamily="2" charset="-122"/>
              </a:endParaRPr>
            </a:p>
          </p:txBody>
        </p:sp>
        <p:sp>
          <p:nvSpPr>
            <p:cNvPr id="172044" name="Text Box 8">
              <a:extLst>
                <a:ext uri="{FF2B5EF4-FFF2-40B4-BE49-F238E27FC236}">
                  <a16:creationId xmlns:a16="http://schemas.microsoft.com/office/drawing/2014/main" id="{5EA92D5F-E098-4B41-A87D-CB761A20FA6A}"/>
                </a:ext>
              </a:extLst>
            </p:cNvPr>
            <p:cNvSpPr txBox="1">
              <a:spLocks noChangeArrowheads="1"/>
            </p:cNvSpPr>
            <p:nvPr/>
          </p:nvSpPr>
          <p:spPr bwMode="auto">
            <a:xfrm>
              <a:off x="3537" y="8902"/>
              <a:ext cx="136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spcAft>
                  <a:spcPts val="613"/>
                </a:spcAft>
                <a:buClrTx/>
                <a:buSzTx/>
                <a:buFont typeface="Arial" panose="020B0604020202020204" pitchFamily="34" charset="0"/>
                <a:buNone/>
              </a:pPr>
              <a:r>
                <a:rPr lang="en-US" altLang="zh-CN" sz="1800">
                  <a:ea typeface="宋体" panose="02010600030101010101" pitchFamily="2" charset="-122"/>
                </a:rPr>
                <a:t>(c)</a:t>
              </a:r>
              <a:endParaRPr lang="en-US" altLang="zh-CN" sz="1800">
                <a:latin typeface="宋体" panose="02010600030101010101" pitchFamily="2" charset="-122"/>
                <a:ea typeface="宋体" panose="02010600030101010101" pitchFamily="2" charset="-122"/>
              </a:endParaRPr>
            </a:p>
          </p:txBody>
        </p:sp>
      </p:grpSp>
      <p:sp>
        <p:nvSpPr>
          <p:cNvPr id="67593" name="Rectangle 9">
            <a:extLst>
              <a:ext uri="{FF2B5EF4-FFF2-40B4-BE49-F238E27FC236}">
                <a16:creationId xmlns:a16="http://schemas.microsoft.com/office/drawing/2014/main" id="{63233084-9382-4109-91F7-23D9B61A04FB}"/>
              </a:ext>
            </a:extLst>
          </p:cNvPr>
          <p:cNvSpPr>
            <a:spLocks noChangeArrowheads="1"/>
          </p:cNvSpPr>
          <p:nvPr/>
        </p:nvSpPr>
        <p:spPr bwMode="auto">
          <a:xfrm>
            <a:off x="1066800" y="5562600"/>
            <a:ext cx="3043238" cy="519113"/>
          </a:xfrm>
          <a:prstGeom prst="rect">
            <a:avLst/>
          </a:prstGeom>
          <a:solidFill>
            <a:srgbClr val="F4FD9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b="1">
                <a:latin typeface="楷体_GB2312"/>
                <a:ea typeface="楷体_GB2312"/>
                <a:cs typeface="楷体_GB2312"/>
              </a:rPr>
              <a:t>（</a:t>
            </a:r>
            <a:r>
              <a:rPr lang="en-US" altLang="zh-CN" sz="2400" b="1">
                <a:latin typeface="楷体_GB2312"/>
                <a:ea typeface="楷体_GB2312"/>
                <a:cs typeface="楷体_GB2312"/>
              </a:rPr>
              <a:t>a</a:t>
            </a:r>
            <a:r>
              <a:rPr lang="zh-CN" altLang="en-US" sz="2400" b="1">
                <a:latin typeface="楷体_GB2312"/>
                <a:ea typeface="楷体_GB2312"/>
                <a:cs typeface="楷体_GB2312"/>
              </a:rPr>
              <a:t>） 阶跃变化；</a:t>
            </a:r>
          </a:p>
        </p:txBody>
      </p:sp>
      <p:sp>
        <p:nvSpPr>
          <p:cNvPr id="67594" name="Rectangle 10">
            <a:extLst>
              <a:ext uri="{FF2B5EF4-FFF2-40B4-BE49-F238E27FC236}">
                <a16:creationId xmlns:a16="http://schemas.microsoft.com/office/drawing/2014/main" id="{B65A57C6-F277-47B2-A3D0-465B378AC3E4}"/>
              </a:ext>
            </a:extLst>
          </p:cNvPr>
          <p:cNvSpPr>
            <a:spLocks noChangeArrowheads="1"/>
          </p:cNvSpPr>
          <p:nvPr/>
        </p:nvSpPr>
        <p:spPr bwMode="auto">
          <a:xfrm>
            <a:off x="4495800" y="5562600"/>
            <a:ext cx="3043238" cy="519113"/>
          </a:xfrm>
          <a:prstGeom prst="rect">
            <a:avLst/>
          </a:prstGeom>
          <a:solidFill>
            <a:srgbClr val="F4FD9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b="1">
                <a:latin typeface="楷体_GB2312"/>
                <a:ea typeface="楷体_GB2312"/>
                <a:cs typeface="楷体_GB2312"/>
              </a:rPr>
              <a:t>（</a:t>
            </a:r>
            <a:r>
              <a:rPr lang="en-US" altLang="zh-CN" sz="2400" b="1">
                <a:latin typeface="楷体_GB2312"/>
                <a:ea typeface="楷体_GB2312"/>
                <a:cs typeface="楷体_GB2312"/>
              </a:rPr>
              <a:t>b</a:t>
            </a:r>
            <a:r>
              <a:rPr lang="zh-CN" altLang="en-US" sz="2400" b="1">
                <a:latin typeface="楷体_GB2312"/>
                <a:ea typeface="楷体_GB2312"/>
                <a:cs typeface="楷体_GB2312"/>
              </a:rPr>
              <a:t>） 线条变化；</a:t>
            </a:r>
          </a:p>
        </p:txBody>
      </p:sp>
      <p:sp>
        <p:nvSpPr>
          <p:cNvPr id="67595" name="Rectangle 11">
            <a:extLst>
              <a:ext uri="{FF2B5EF4-FFF2-40B4-BE49-F238E27FC236}">
                <a16:creationId xmlns:a16="http://schemas.microsoft.com/office/drawing/2014/main" id="{F74BF0E9-5B11-4AF5-9DB7-DEA003AD1FF4}"/>
              </a:ext>
            </a:extLst>
          </p:cNvPr>
          <p:cNvSpPr>
            <a:spLocks noChangeArrowheads="1"/>
          </p:cNvSpPr>
          <p:nvPr/>
        </p:nvSpPr>
        <p:spPr bwMode="auto">
          <a:xfrm>
            <a:off x="1066800" y="6019800"/>
            <a:ext cx="3043238" cy="519113"/>
          </a:xfrm>
          <a:prstGeom prst="rect">
            <a:avLst/>
          </a:prstGeom>
          <a:solidFill>
            <a:srgbClr val="F4FD9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b="1">
                <a:latin typeface="楷体_GB2312"/>
                <a:ea typeface="楷体_GB2312"/>
                <a:cs typeface="楷体_GB2312"/>
              </a:rPr>
              <a:t>（</a:t>
            </a:r>
            <a:r>
              <a:rPr lang="en-US" altLang="zh-CN" sz="2400" b="1">
                <a:latin typeface="楷体_GB2312"/>
                <a:ea typeface="楷体_GB2312"/>
                <a:cs typeface="楷体_GB2312"/>
              </a:rPr>
              <a:t>c</a:t>
            </a:r>
            <a:r>
              <a:rPr lang="zh-CN" altLang="en-US" sz="2400" b="1">
                <a:latin typeface="楷体_GB2312"/>
                <a:ea typeface="楷体_GB2312"/>
                <a:cs typeface="楷体_GB2312"/>
              </a:rPr>
              <a:t>） 折线变化；</a:t>
            </a:r>
          </a:p>
        </p:txBody>
      </p:sp>
      <p:sp>
        <p:nvSpPr>
          <p:cNvPr id="67596" name="Rectangle 12">
            <a:extLst>
              <a:ext uri="{FF2B5EF4-FFF2-40B4-BE49-F238E27FC236}">
                <a16:creationId xmlns:a16="http://schemas.microsoft.com/office/drawing/2014/main" id="{D386E54E-13DD-4939-9F03-92DDD649B0DE}"/>
              </a:ext>
            </a:extLst>
          </p:cNvPr>
          <p:cNvSpPr>
            <a:spLocks noChangeArrowheads="1"/>
          </p:cNvSpPr>
          <p:nvPr/>
        </p:nvSpPr>
        <p:spPr bwMode="auto">
          <a:xfrm>
            <a:off x="4495800" y="6019800"/>
            <a:ext cx="3757613" cy="519113"/>
          </a:xfrm>
          <a:prstGeom prst="rect">
            <a:avLst/>
          </a:prstGeom>
          <a:solidFill>
            <a:srgbClr val="F4FD9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b="1">
                <a:latin typeface="楷体_GB2312"/>
                <a:ea typeface="楷体_GB2312"/>
                <a:cs typeface="楷体_GB2312"/>
              </a:rPr>
              <a:t>（</a:t>
            </a:r>
            <a:r>
              <a:rPr lang="en-US" altLang="zh-CN" sz="2400" b="1">
                <a:latin typeface="楷体_GB2312"/>
                <a:ea typeface="楷体_GB2312"/>
                <a:cs typeface="楷体_GB2312"/>
              </a:rPr>
              <a:t>d</a:t>
            </a:r>
            <a:r>
              <a:rPr lang="zh-CN" altLang="en-US" sz="2400" b="1">
                <a:latin typeface="楷体_GB2312"/>
                <a:ea typeface="楷体_GB2312"/>
                <a:cs typeface="楷体_GB2312"/>
              </a:rPr>
              <a:t>） 缓慢的平滑变化</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7593"/>
                                        </p:tgtEl>
                                        <p:attrNameLst>
                                          <p:attrName>style.visibility</p:attrName>
                                        </p:attrNameLst>
                                      </p:cBhvr>
                                      <p:to>
                                        <p:strVal val="visible"/>
                                      </p:to>
                                    </p:set>
                                    <p:anim calcmode="lin" valueType="num">
                                      <p:cBhvr additive="base">
                                        <p:cTn id="7" dur="500" fill="hold"/>
                                        <p:tgtEl>
                                          <p:spTgt spid="67593"/>
                                        </p:tgtEl>
                                        <p:attrNameLst>
                                          <p:attrName>ppt_x</p:attrName>
                                        </p:attrNameLst>
                                      </p:cBhvr>
                                      <p:tavLst>
                                        <p:tav tm="0">
                                          <p:val>
                                            <p:strVal val="0-#ppt_w/2"/>
                                          </p:val>
                                        </p:tav>
                                        <p:tav tm="100000">
                                          <p:val>
                                            <p:strVal val="#ppt_x"/>
                                          </p:val>
                                        </p:tav>
                                      </p:tavLst>
                                    </p:anim>
                                    <p:anim calcmode="lin" valueType="num">
                                      <p:cBhvr additive="base">
                                        <p:cTn id="8" dur="500" fill="hold"/>
                                        <p:tgtEl>
                                          <p:spTgt spid="6759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7594"/>
                                        </p:tgtEl>
                                        <p:attrNameLst>
                                          <p:attrName>style.visibility</p:attrName>
                                        </p:attrNameLst>
                                      </p:cBhvr>
                                      <p:to>
                                        <p:strVal val="visible"/>
                                      </p:to>
                                    </p:set>
                                    <p:anim calcmode="lin" valueType="num">
                                      <p:cBhvr additive="base">
                                        <p:cTn id="13" dur="500" fill="hold"/>
                                        <p:tgtEl>
                                          <p:spTgt spid="67594"/>
                                        </p:tgtEl>
                                        <p:attrNameLst>
                                          <p:attrName>ppt_x</p:attrName>
                                        </p:attrNameLst>
                                      </p:cBhvr>
                                      <p:tavLst>
                                        <p:tav tm="0">
                                          <p:val>
                                            <p:strVal val="1+#ppt_w/2"/>
                                          </p:val>
                                        </p:tav>
                                        <p:tav tm="100000">
                                          <p:val>
                                            <p:strVal val="#ppt_x"/>
                                          </p:val>
                                        </p:tav>
                                      </p:tavLst>
                                    </p:anim>
                                    <p:anim calcmode="lin" valueType="num">
                                      <p:cBhvr additive="base">
                                        <p:cTn id="14" dur="500" fill="hold"/>
                                        <p:tgtEl>
                                          <p:spTgt spid="6759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7595"/>
                                        </p:tgtEl>
                                        <p:attrNameLst>
                                          <p:attrName>style.visibility</p:attrName>
                                        </p:attrNameLst>
                                      </p:cBhvr>
                                      <p:to>
                                        <p:strVal val="visible"/>
                                      </p:to>
                                    </p:set>
                                    <p:anim calcmode="lin" valueType="num">
                                      <p:cBhvr additive="base">
                                        <p:cTn id="19" dur="500" fill="hold"/>
                                        <p:tgtEl>
                                          <p:spTgt spid="67595"/>
                                        </p:tgtEl>
                                        <p:attrNameLst>
                                          <p:attrName>ppt_x</p:attrName>
                                        </p:attrNameLst>
                                      </p:cBhvr>
                                      <p:tavLst>
                                        <p:tav tm="0">
                                          <p:val>
                                            <p:strVal val="0-#ppt_w/2"/>
                                          </p:val>
                                        </p:tav>
                                        <p:tav tm="100000">
                                          <p:val>
                                            <p:strVal val="#ppt_x"/>
                                          </p:val>
                                        </p:tav>
                                      </p:tavLst>
                                    </p:anim>
                                    <p:anim calcmode="lin" valueType="num">
                                      <p:cBhvr additive="base">
                                        <p:cTn id="20" dur="500" fill="hold"/>
                                        <p:tgtEl>
                                          <p:spTgt spid="6759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anim calcmode="lin" valueType="num">
                                      <p:cBhvr additive="base">
                                        <p:cTn id="25" dur="500" fill="hold"/>
                                        <p:tgtEl>
                                          <p:spTgt spid="67596"/>
                                        </p:tgtEl>
                                        <p:attrNameLst>
                                          <p:attrName>ppt_x</p:attrName>
                                        </p:attrNameLst>
                                      </p:cBhvr>
                                      <p:tavLst>
                                        <p:tav tm="0">
                                          <p:val>
                                            <p:strVal val="1+#ppt_w/2"/>
                                          </p:val>
                                        </p:tav>
                                        <p:tav tm="100000">
                                          <p:val>
                                            <p:strVal val="#ppt_x"/>
                                          </p:val>
                                        </p:tav>
                                      </p:tavLst>
                                    </p:anim>
                                    <p:anim calcmode="lin" valueType="num">
                                      <p:cBhvr additive="base">
                                        <p:cTn id="26" dur="500" fill="hold"/>
                                        <p:tgtEl>
                                          <p:spTgt spid="675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3" grpId="0" animBg="1"/>
      <p:bldP spid="67594" grpId="0" animBg="1"/>
      <p:bldP spid="67595" grpId="0" animBg="1"/>
      <p:bldP spid="67596"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3">
            <a:extLst>
              <a:ext uri="{FF2B5EF4-FFF2-40B4-BE49-F238E27FC236}">
                <a16:creationId xmlns:a16="http://schemas.microsoft.com/office/drawing/2014/main" id="{28E0329A-CC3B-432D-B92B-B259E69BF143}"/>
              </a:ext>
            </a:extLst>
          </p:cNvPr>
          <p:cNvSpPr>
            <a:spLocks noGrp="1" noChangeArrowheads="1"/>
          </p:cNvSpPr>
          <p:nvPr>
            <p:ph type="subTitle" idx="1"/>
          </p:nvPr>
        </p:nvSpPr>
        <p:spPr>
          <a:xfrm>
            <a:off x="539750" y="1141413"/>
            <a:ext cx="8270875" cy="4954587"/>
          </a:xfrm>
        </p:spPr>
        <p:txBody>
          <a:bodyPr/>
          <a:lstStyle/>
          <a:p>
            <a:pPr algn="l">
              <a:buClr>
                <a:srgbClr val="CC3300"/>
              </a:buClr>
              <a:buFont typeface="Wingdings" panose="05000000000000000000" pitchFamily="2" charset="2"/>
              <a:buChar char="n"/>
            </a:pPr>
            <a:r>
              <a:rPr lang="zh-CN" altLang="en-US" b="1">
                <a:latin typeface="楷体_GB2312"/>
                <a:ea typeface="楷体_GB2312"/>
                <a:cs typeface="楷体_GB2312"/>
              </a:rPr>
              <a:t>一些术语：</a:t>
            </a:r>
          </a:p>
          <a:p>
            <a:pPr algn="l">
              <a:buClr>
                <a:srgbClr val="CC3300"/>
              </a:buClr>
              <a:buFont typeface="Wingdings" panose="05000000000000000000" pitchFamily="2" charset="2"/>
              <a:buChar char="l"/>
            </a:pPr>
            <a:r>
              <a:rPr lang="zh-CN" altLang="en-US" b="1">
                <a:solidFill>
                  <a:srgbClr val="0033CC"/>
                </a:solidFill>
                <a:latin typeface="楷体_GB2312"/>
                <a:ea typeface="楷体_GB2312"/>
                <a:cs typeface="楷体_GB2312"/>
              </a:rPr>
              <a:t>边缘点：</a:t>
            </a:r>
            <a:r>
              <a:rPr lang="zh-CN" altLang="en-US" b="1">
                <a:latin typeface="楷体_GB2312"/>
                <a:ea typeface="楷体_GB2312"/>
                <a:cs typeface="楷体_GB2312"/>
              </a:rPr>
              <a:t>图像中亮度显著变化的点。</a:t>
            </a:r>
          </a:p>
          <a:p>
            <a:pPr algn="l">
              <a:buClr>
                <a:srgbClr val="CC3300"/>
              </a:buClr>
              <a:buFont typeface="Wingdings" panose="05000000000000000000" pitchFamily="2" charset="2"/>
              <a:buChar char="l"/>
            </a:pPr>
            <a:r>
              <a:rPr lang="zh-CN" altLang="en-US" b="1">
                <a:solidFill>
                  <a:srgbClr val="0033CC"/>
                </a:solidFill>
                <a:latin typeface="楷体_GB2312"/>
                <a:ea typeface="楷体_GB2312"/>
                <a:cs typeface="楷体_GB2312"/>
              </a:rPr>
              <a:t>边缘段：</a:t>
            </a:r>
            <a:r>
              <a:rPr lang="zh-CN" altLang="en-US" b="1">
                <a:latin typeface="楷体_GB2312"/>
                <a:ea typeface="楷体_GB2312"/>
                <a:cs typeface="楷体_GB2312"/>
              </a:rPr>
              <a:t>边缘点坐标</a:t>
            </a:r>
            <a:r>
              <a:rPr lang="en-US" altLang="zh-CN" b="1">
                <a:latin typeface="楷体_GB2312"/>
                <a:ea typeface="楷体_GB2312"/>
                <a:cs typeface="楷体_GB2312"/>
              </a:rPr>
              <a:t>[i,j]</a:t>
            </a:r>
            <a:r>
              <a:rPr lang="zh-CN" altLang="en-US" b="1">
                <a:latin typeface="楷体_GB2312"/>
                <a:ea typeface="楷体_GB2312"/>
                <a:cs typeface="楷体_GB2312"/>
              </a:rPr>
              <a:t>及其方向</a:t>
            </a:r>
            <a:r>
              <a:rPr lang="el-GR" altLang="zh-CN" b="1">
                <a:latin typeface="楷体_GB2312"/>
                <a:ea typeface="楷体_GB2312"/>
                <a:cs typeface="楷体_GB2312"/>
              </a:rPr>
              <a:t>θ</a:t>
            </a:r>
            <a:r>
              <a:rPr lang="zh-CN" altLang="el-GR" b="1">
                <a:latin typeface="楷体_GB2312"/>
                <a:ea typeface="楷体_GB2312"/>
                <a:cs typeface="楷体_GB2312"/>
              </a:rPr>
              <a:t>的总和，边缘的方向可以是梯度值。</a:t>
            </a:r>
            <a:endParaRPr lang="zh-CN" altLang="en-US" b="1">
              <a:latin typeface="楷体_GB2312"/>
              <a:ea typeface="楷体_GB2312"/>
              <a:cs typeface="楷体_GB2312"/>
            </a:endParaRPr>
          </a:p>
          <a:p>
            <a:pPr algn="l">
              <a:buClr>
                <a:srgbClr val="CC3300"/>
              </a:buClr>
              <a:buFont typeface="Wingdings" panose="05000000000000000000" pitchFamily="2" charset="2"/>
              <a:buChar char="l"/>
            </a:pPr>
            <a:r>
              <a:rPr lang="zh-CN" altLang="el-GR" b="1">
                <a:solidFill>
                  <a:srgbClr val="0033CC"/>
                </a:solidFill>
                <a:latin typeface="楷体_GB2312"/>
                <a:ea typeface="楷体_GB2312"/>
                <a:cs typeface="楷体_GB2312"/>
              </a:rPr>
              <a:t>边缘检测器：</a:t>
            </a:r>
            <a:r>
              <a:rPr lang="zh-CN" altLang="el-GR" b="1">
                <a:latin typeface="楷体_GB2312"/>
                <a:ea typeface="楷体_GB2312"/>
                <a:cs typeface="楷体_GB2312"/>
              </a:rPr>
              <a:t>从图像中抽取边缘（边缘点或边缘线段）集合的算法。</a:t>
            </a:r>
            <a:endParaRPr lang="zh-CN" altLang="en-US" b="1">
              <a:latin typeface="楷体_GB2312"/>
              <a:ea typeface="楷体_GB2312"/>
              <a:cs typeface="楷体_GB2312"/>
            </a:endParaRPr>
          </a:p>
          <a:p>
            <a:pPr algn="l">
              <a:buClr>
                <a:srgbClr val="CC3300"/>
              </a:buClr>
              <a:buFont typeface="Wingdings" panose="05000000000000000000" pitchFamily="2" charset="2"/>
              <a:buChar char="l"/>
            </a:pPr>
            <a:r>
              <a:rPr lang="zh-CN" altLang="el-GR" b="1">
                <a:solidFill>
                  <a:srgbClr val="0033CC"/>
                </a:solidFill>
                <a:latin typeface="楷体_GB2312"/>
                <a:ea typeface="楷体_GB2312"/>
                <a:cs typeface="楷体_GB2312"/>
              </a:rPr>
              <a:t>轮廓：</a:t>
            </a:r>
            <a:r>
              <a:rPr lang="zh-CN" altLang="el-GR" b="1">
                <a:latin typeface="楷体_GB2312"/>
                <a:ea typeface="楷体_GB2312"/>
                <a:cs typeface="楷体_GB2312"/>
              </a:rPr>
              <a:t>边缘列表，或是一条边缘列表的曲线模型。</a:t>
            </a:r>
            <a:endParaRPr lang="zh-CN" altLang="en-US" b="1">
              <a:latin typeface="楷体_GB2312"/>
              <a:ea typeface="楷体_GB2312"/>
              <a:cs typeface="楷体_GB2312"/>
            </a:endParaRPr>
          </a:p>
          <a:p>
            <a:pPr algn="l">
              <a:buClr>
                <a:srgbClr val="CC3300"/>
              </a:buClr>
              <a:buFont typeface="Wingdings" panose="05000000000000000000" pitchFamily="2" charset="2"/>
              <a:buChar char="l"/>
            </a:pPr>
            <a:r>
              <a:rPr lang="zh-CN" altLang="el-GR" b="1">
                <a:solidFill>
                  <a:srgbClr val="0033CC"/>
                </a:solidFill>
                <a:latin typeface="楷体_GB2312"/>
                <a:ea typeface="楷体_GB2312"/>
                <a:cs typeface="楷体_GB2312"/>
              </a:rPr>
              <a:t>边缘连接：</a:t>
            </a:r>
            <a:r>
              <a:rPr lang="zh-CN" altLang="el-GR" b="1">
                <a:latin typeface="楷体_GB2312"/>
                <a:ea typeface="楷体_GB2312"/>
                <a:cs typeface="楷体_GB2312"/>
              </a:rPr>
              <a:t>从无序边缘表形成有序边缘表的过程，习惯上边缘的表示用顺时针方向来排序。</a:t>
            </a:r>
            <a:endParaRPr lang="zh-CN" altLang="en-US" b="1">
              <a:latin typeface="楷体_GB2312"/>
              <a:ea typeface="楷体_GB2312"/>
              <a:cs typeface="楷体_GB2312"/>
            </a:endParaRPr>
          </a:p>
          <a:p>
            <a:pPr algn="l">
              <a:buClr>
                <a:srgbClr val="CC3300"/>
              </a:buClr>
              <a:buFont typeface="Wingdings" panose="05000000000000000000" pitchFamily="2" charset="2"/>
              <a:buChar char="l"/>
            </a:pPr>
            <a:r>
              <a:rPr lang="zh-CN" altLang="el-GR" b="1">
                <a:solidFill>
                  <a:srgbClr val="0033CC"/>
                </a:solidFill>
                <a:latin typeface="楷体_GB2312"/>
                <a:ea typeface="楷体_GB2312"/>
                <a:cs typeface="楷体_GB2312"/>
              </a:rPr>
              <a:t>边缘跟踪：</a:t>
            </a:r>
            <a:r>
              <a:rPr lang="zh-CN" altLang="el-GR" b="1">
                <a:latin typeface="楷体_GB2312"/>
                <a:ea typeface="楷体_GB2312"/>
                <a:cs typeface="楷体_GB2312"/>
              </a:rPr>
              <a:t>一个用来确定轮廓图像的搜索过程。</a:t>
            </a:r>
            <a:endParaRPr lang="el-GR" altLang="zh-CN" b="1">
              <a:latin typeface="楷体_GB2312"/>
              <a:ea typeface="楷体_GB2312"/>
              <a:cs typeface="楷体_GB2312"/>
            </a:endParaRPr>
          </a:p>
        </p:txBody>
      </p:sp>
      <p:sp>
        <p:nvSpPr>
          <p:cNvPr id="8" name="Text Box 3">
            <a:extLst>
              <a:ext uri="{FF2B5EF4-FFF2-40B4-BE49-F238E27FC236}">
                <a16:creationId xmlns:a16="http://schemas.microsoft.com/office/drawing/2014/main" id="{984BFE88-8782-4C3A-A64F-1C0E39F24660}"/>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3.5.1 </a:t>
            </a:r>
            <a:r>
              <a:rPr lang="zh-CN" altLang="en-US" sz="4000" b="1" kern="0" dirty="0">
                <a:solidFill>
                  <a:srgbClr val="000099"/>
                </a:solidFill>
              </a:rPr>
              <a:t>边缘检测</a:t>
            </a:r>
          </a:p>
        </p:txBody>
      </p:sp>
      <p:pic>
        <p:nvPicPr>
          <p:cNvPr id="173060" name="Picture 12" descr="underline_base">
            <a:extLst>
              <a:ext uri="{FF2B5EF4-FFF2-40B4-BE49-F238E27FC236}">
                <a16:creationId xmlns:a16="http://schemas.microsoft.com/office/drawing/2014/main" id="{DE9FA316-1ABB-42C9-937A-4C5E32C193E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32064CA8-9920-4915-ACBD-CD171EBCD0E8}"/>
              </a:ext>
            </a:extLst>
          </p:cNvPr>
          <p:cNvSpPr>
            <a:spLocks noGrp="1" noChangeArrowheads="1"/>
          </p:cNvSpPr>
          <p:nvPr>
            <p:ph type="ctrTitle"/>
          </p:nvPr>
        </p:nvSpPr>
        <p:spPr>
          <a:xfrm>
            <a:off x="539750" y="179388"/>
            <a:ext cx="7916863" cy="647700"/>
          </a:xfrm>
        </p:spPr>
        <p:txBody>
          <a:bodyPr/>
          <a:lstStyle/>
          <a:p>
            <a:pPr>
              <a:defRPr/>
            </a:pPr>
            <a:r>
              <a:rPr lang="zh-CN" altLang="en-US" sz="3600" b="1">
                <a:solidFill>
                  <a:srgbClr val="CC3300"/>
                </a:solidFill>
                <a:effectLst>
                  <a:outerShdw blurRad="38100" dist="38100" dir="2700000" algn="tl">
                    <a:srgbClr val="C0C0C0"/>
                  </a:outerShdw>
                </a:effectLst>
                <a:latin typeface="楷体_GB2312"/>
                <a:ea typeface="楷体_GB2312"/>
                <a:cs typeface="楷体_GB2312"/>
              </a:rPr>
              <a:t>梯 度</a:t>
            </a:r>
          </a:p>
        </p:txBody>
      </p:sp>
      <p:sp>
        <p:nvSpPr>
          <p:cNvPr id="174083" name="Rectangle 3">
            <a:extLst>
              <a:ext uri="{FF2B5EF4-FFF2-40B4-BE49-F238E27FC236}">
                <a16:creationId xmlns:a16="http://schemas.microsoft.com/office/drawing/2014/main" id="{0D5A364F-A35A-4D20-A7E8-89B5CFCC896F}"/>
              </a:ext>
            </a:extLst>
          </p:cNvPr>
          <p:cNvSpPr>
            <a:spLocks noGrp="1" noChangeArrowheads="1"/>
          </p:cNvSpPr>
          <p:nvPr>
            <p:ph type="subTitle" idx="1"/>
          </p:nvPr>
        </p:nvSpPr>
        <p:spPr>
          <a:xfrm>
            <a:off x="539750" y="836613"/>
            <a:ext cx="8064500" cy="5400675"/>
          </a:xfrm>
        </p:spPr>
        <p:txBody>
          <a:bodyPr/>
          <a:lstStyle/>
          <a:p>
            <a:pPr algn="l">
              <a:buClr>
                <a:srgbClr val="CC3300"/>
              </a:buClr>
              <a:buFont typeface="Wingdings" panose="05000000000000000000" pitchFamily="2" charset="2"/>
              <a:buChar char="n"/>
            </a:pPr>
            <a:r>
              <a:rPr lang="en-US" altLang="zh-CN" b="1">
                <a:latin typeface="楷体_GB2312"/>
                <a:ea typeface="楷体_GB2312"/>
                <a:cs typeface="楷体_GB2312"/>
              </a:rPr>
              <a:t> </a:t>
            </a:r>
            <a:r>
              <a:rPr lang="zh-CN" altLang="el-GR" b="1">
                <a:latin typeface="楷体_GB2312"/>
                <a:ea typeface="楷体_GB2312"/>
                <a:cs typeface="楷体_GB2312"/>
              </a:rPr>
              <a:t>一维情况下，阶跃边缘同图像的一阶导数局部峰值有关。图像灰度值的显著变化可用梯度的离散逼近函数来检测，梯度是一阶</a:t>
            </a:r>
            <a:r>
              <a:rPr lang="zh-CN" altLang="en-US" b="1">
                <a:latin typeface="楷体_GB2312"/>
                <a:ea typeface="楷体_GB2312"/>
                <a:cs typeface="楷体_GB2312"/>
              </a:rPr>
              <a:t>导</a:t>
            </a:r>
            <a:r>
              <a:rPr lang="zh-CN" altLang="el-GR" b="1">
                <a:latin typeface="楷体_GB2312"/>
                <a:ea typeface="楷体_GB2312"/>
                <a:cs typeface="楷体_GB2312"/>
              </a:rPr>
              <a:t>数的二维等效式：</a:t>
            </a:r>
            <a:endParaRPr lang="zh-CN" altLang="en-US" b="1">
              <a:latin typeface="楷体_GB2312"/>
              <a:ea typeface="楷体_GB2312"/>
              <a:cs typeface="楷体_GB2312"/>
            </a:endParaRPr>
          </a:p>
          <a:p>
            <a:pPr algn="l">
              <a:buClr>
                <a:srgbClr val="CC3300"/>
              </a:buClr>
              <a:buFont typeface="Wingdings" panose="05000000000000000000" pitchFamily="2" charset="2"/>
              <a:buChar char="n"/>
            </a:pPr>
            <a:endParaRPr lang="zh-CN" altLang="en-US" b="1">
              <a:latin typeface="楷体_GB2312"/>
              <a:ea typeface="楷体_GB2312"/>
              <a:cs typeface="楷体_GB2312"/>
            </a:endParaRPr>
          </a:p>
          <a:p>
            <a:pPr algn="l">
              <a:buClr>
                <a:srgbClr val="CC3300"/>
              </a:buClr>
              <a:buFont typeface="Wingdings" panose="05000000000000000000" pitchFamily="2" charset="2"/>
              <a:buChar char="n"/>
            </a:pPr>
            <a:endParaRPr lang="zh-CN" altLang="en-US" b="1">
              <a:latin typeface="楷体_GB2312"/>
              <a:ea typeface="楷体_GB2312"/>
              <a:cs typeface="楷体_GB2312"/>
            </a:endParaRPr>
          </a:p>
          <a:p>
            <a:pPr algn="l">
              <a:buClr>
                <a:srgbClr val="CC3300"/>
              </a:buClr>
              <a:buFont typeface="Wingdings" panose="05000000000000000000" pitchFamily="2" charset="2"/>
              <a:buChar char="n"/>
            </a:pPr>
            <a:endParaRPr lang="zh-CN" altLang="en-US" b="1">
              <a:latin typeface="楷体_GB2312"/>
              <a:ea typeface="楷体_GB2312"/>
              <a:cs typeface="楷体_GB2312"/>
            </a:endParaRPr>
          </a:p>
          <a:p>
            <a:pPr algn="l">
              <a:buClr>
                <a:srgbClr val="CC3300"/>
              </a:buClr>
              <a:buFont typeface="Wingdings" panose="05000000000000000000" pitchFamily="2" charset="2"/>
              <a:buChar char="n"/>
            </a:pPr>
            <a:r>
              <a:rPr lang="zh-CN" altLang="el-GR" b="1">
                <a:latin typeface="楷体_GB2312"/>
                <a:ea typeface="楷体_GB2312"/>
                <a:cs typeface="楷体_GB2312"/>
              </a:rPr>
              <a:t>梯度的幅度值：</a:t>
            </a:r>
            <a:endParaRPr lang="zh-CN" altLang="en-US" b="1">
              <a:latin typeface="楷体_GB2312"/>
              <a:ea typeface="楷体_GB2312"/>
              <a:cs typeface="楷体_GB2312"/>
            </a:endParaRPr>
          </a:p>
          <a:p>
            <a:pPr algn="l">
              <a:buClr>
                <a:srgbClr val="CC3300"/>
              </a:buClr>
              <a:buFont typeface="Wingdings" panose="05000000000000000000" pitchFamily="2" charset="2"/>
              <a:buChar char="n"/>
            </a:pPr>
            <a:r>
              <a:rPr lang="zh-CN" altLang="el-GR" b="1">
                <a:latin typeface="楷体_GB2312"/>
                <a:ea typeface="楷体_GB2312"/>
                <a:cs typeface="楷体_GB2312"/>
              </a:rPr>
              <a:t>梯度的幅度值也可是：</a:t>
            </a:r>
            <a:endParaRPr lang="zh-CN" altLang="en-US" b="1">
              <a:latin typeface="楷体_GB2312"/>
              <a:ea typeface="楷体_GB2312"/>
              <a:cs typeface="楷体_GB2312"/>
            </a:endParaRPr>
          </a:p>
          <a:p>
            <a:pPr algn="l">
              <a:buClr>
                <a:srgbClr val="CC3300"/>
              </a:buClr>
              <a:buFont typeface="Wingdings" panose="05000000000000000000" pitchFamily="2" charset="2"/>
              <a:buChar char="n"/>
            </a:pPr>
            <a:r>
              <a:rPr lang="zh-CN" altLang="el-GR" b="1">
                <a:latin typeface="楷体_GB2312"/>
                <a:ea typeface="楷体_GB2312"/>
                <a:cs typeface="楷体_GB2312"/>
              </a:rPr>
              <a:t>梯度的幅度值是与方向无关的，算子是</a:t>
            </a:r>
            <a:r>
              <a:rPr lang="zh-CN" altLang="el-GR" b="1">
                <a:solidFill>
                  <a:srgbClr val="FF3300"/>
                </a:solidFill>
                <a:latin typeface="楷体_GB2312"/>
                <a:ea typeface="楷体_GB2312"/>
                <a:cs typeface="楷体_GB2312"/>
              </a:rPr>
              <a:t>各向同性</a:t>
            </a:r>
            <a:r>
              <a:rPr lang="zh-CN" altLang="el-GR" b="1">
                <a:latin typeface="楷体_GB2312"/>
                <a:ea typeface="楷体_GB2312"/>
                <a:cs typeface="楷体_GB2312"/>
              </a:rPr>
              <a:t>算子。</a:t>
            </a:r>
            <a:endParaRPr lang="zh-CN" altLang="en-US" b="1">
              <a:latin typeface="楷体_GB2312"/>
              <a:ea typeface="楷体_GB2312"/>
              <a:cs typeface="楷体_GB2312"/>
            </a:endParaRPr>
          </a:p>
          <a:p>
            <a:pPr algn="l">
              <a:buClr>
                <a:srgbClr val="CC3300"/>
              </a:buClr>
              <a:buFont typeface="Wingdings" panose="05000000000000000000" pitchFamily="2" charset="2"/>
              <a:buChar char="n"/>
            </a:pPr>
            <a:r>
              <a:rPr lang="zh-CN" altLang="el-GR" b="1">
                <a:latin typeface="楷体_GB2312"/>
                <a:ea typeface="楷体_GB2312"/>
                <a:cs typeface="楷体_GB2312"/>
              </a:rPr>
              <a:t>数字图像中，导数用差分表示：</a:t>
            </a:r>
          </a:p>
        </p:txBody>
      </p:sp>
      <p:graphicFrame>
        <p:nvGraphicFramePr>
          <p:cNvPr id="174084" name="Object 2">
            <a:extLst>
              <a:ext uri="{FF2B5EF4-FFF2-40B4-BE49-F238E27FC236}">
                <a16:creationId xmlns:a16="http://schemas.microsoft.com/office/drawing/2014/main" id="{4B235856-58AD-473A-9FF2-5EF93DD380A2}"/>
              </a:ext>
            </a:extLst>
          </p:cNvPr>
          <p:cNvGraphicFramePr>
            <a:graphicFrameLocks/>
          </p:cNvGraphicFramePr>
          <p:nvPr/>
        </p:nvGraphicFramePr>
        <p:xfrm>
          <a:off x="2411413" y="2035175"/>
          <a:ext cx="2667000" cy="1306513"/>
        </p:xfrm>
        <a:graphic>
          <a:graphicData uri="http://schemas.openxmlformats.org/presentationml/2006/ole">
            <mc:AlternateContent xmlns:mc="http://schemas.openxmlformats.org/markup-compatibility/2006">
              <mc:Choice xmlns:v="urn:schemas-microsoft-com:vml" Requires="v">
                <p:oleObj spid="_x0000_s174489" r:id="rId3" imgW="1473200" imgH="838200" progId="Equation.DSMT4">
                  <p:embed/>
                </p:oleObj>
              </mc:Choice>
              <mc:Fallback>
                <p:oleObj r:id="rId3" imgW="1473200" imgH="838200"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2035175"/>
                        <a:ext cx="2667000" cy="1306513"/>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085" name="Object 3">
            <a:extLst>
              <a:ext uri="{FF2B5EF4-FFF2-40B4-BE49-F238E27FC236}">
                <a16:creationId xmlns:a16="http://schemas.microsoft.com/office/drawing/2014/main" id="{D0B03A6B-5CA1-4E5E-B820-3379FA79DD32}"/>
              </a:ext>
            </a:extLst>
          </p:cNvPr>
          <p:cNvGraphicFramePr>
            <a:graphicFrameLocks/>
          </p:cNvGraphicFramePr>
          <p:nvPr/>
        </p:nvGraphicFramePr>
        <p:xfrm>
          <a:off x="3808413" y="3314700"/>
          <a:ext cx="2736850" cy="504825"/>
        </p:xfrm>
        <a:graphic>
          <a:graphicData uri="http://schemas.openxmlformats.org/presentationml/2006/ole">
            <mc:AlternateContent xmlns:mc="http://schemas.openxmlformats.org/markup-compatibility/2006">
              <mc:Choice xmlns:v="urn:schemas-microsoft-com:vml" Requires="v">
                <p:oleObj spid="_x0000_s174490" r:id="rId5" imgW="1319654" imgH="304536" progId="Equation.DSMT4">
                  <p:embed/>
                </p:oleObj>
              </mc:Choice>
              <mc:Fallback>
                <p:oleObj r:id="rId5" imgW="1319654" imgH="304536"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8413" y="3314700"/>
                        <a:ext cx="2736850" cy="504825"/>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086" name="Object 4">
            <a:extLst>
              <a:ext uri="{FF2B5EF4-FFF2-40B4-BE49-F238E27FC236}">
                <a16:creationId xmlns:a16="http://schemas.microsoft.com/office/drawing/2014/main" id="{61B8F1DB-9B71-41B2-B9D5-F96A2F8E9B70}"/>
              </a:ext>
            </a:extLst>
          </p:cNvPr>
          <p:cNvGraphicFramePr>
            <a:graphicFrameLocks/>
          </p:cNvGraphicFramePr>
          <p:nvPr/>
        </p:nvGraphicFramePr>
        <p:xfrm>
          <a:off x="4251325" y="3821113"/>
          <a:ext cx="2709863" cy="461962"/>
        </p:xfrm>
        <a:graphic>
          <a:graphicData uri="http://schemas.openxmlformats.org/presentationml/2006/ole">
            <mc:AlternateContent xmlns:mc="http://schemas.openxmlformats.org/markup-compatibility/2006">
              <mc:Choice xmlns:v="urn:schemas-microsoft-com:vml" Requires="v">
                <p:oleObj spid="_x0000_s174491" r:id="rId7" imgW="1308100" imgH="279400" progId="Equation.DSMT4">
                  <p:embed/>
                </p:oleObj>
              </mc:Choice>
              <mc:Fallback>
                <p:oleObj r:id="rId7" imgW="1308100" imgH="279400" progId="Equation.DSMT4">
                  <p:embed/>
                  <p:pic>
                    <p:nvPicPr>
                      <p:cNvPr id="0" name="Object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1325" y="3821113"/>
                        <a:ext cx="2709863" cy="461962"/>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087" name="Object 5">
            <a:extLst>
              <a:ext uri="{FF2B5EF4-FFF2-40B4-BE49-F238E27FC236}">
                <a16:creationId xmlns:a16="http://schemas.microsoft.com/office/drawing/2014/main" id="{0BD3BCC1-CDB4-4146-9A64-2EC621E1718E}"/>
              </a:ext>
            </a:extLst>
          </p:cNvPr>
          <p:cNvGraphicFramePr>
            <a:graphicFrameLocks/>
          </p:cNvGraphicFramePr>
          <p:nvPr/>
        </p:nvGraphicFramePr>
        <p:xfrm>
          <a:off x="1089025" y="5700713"/>
          <a:ext cx="3105150" cy="377825"/>
        </p:xfrm>
        <a:graphic>
          <a:graphicData uri="http://schemas.openxmlformats.org/presentationml/2006/ole">
            <mc:AlternateContent xmlns:mc="http://schemas.openxmlformats.org/markup-compatibility/2006">
              <mc:Choice xmlns:v="urn:schemas-microsoft-com:vml" Requires="v">
                <p:oleObj spid="_x0000_s174492" r:id="rId9" imgW="1498600" imgH="228600" progId="Equation.DSMT4">
                  <p:embed/>
                </p:oleObj>
              </mc:Choice>
              <mc:Fallback>
                <p:oleObj r:id="rId9" imgW="1498600" imgH="228600" progId="Equation.DSMT4">
                  <p:embed/>
                  <p:pic>
                    <p:nvPicPr>
                      <p:cNvPr id="0" name="Object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9025" y="5700713"/>
                        <a:ext cx="3105150" cy="377825"/>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088" name="Object 6">
            <a:extLst>
              <a:ext uri="{FF2B5EF4-FFF2-40B4-BE49-F238E27FC236}">
                <a16:creationId xmlns:a16="http://schemas.microsoft.com/office/drawing/2014/main" id="{D0FF08CC-3DF1-40DF-894F-40C1E26FDE5B}"/>
              </a:ext>
            </a:extLst>
          </p:cNvPr>
          <p:cNvGraphicFramePr>
            <a:graphicFrameLocks/>
          </p:cNvGraphicFramePr>
          <p:nvPr/>
        </p:nvGraphicFramePr>
        <p:xfrm>
          <a:off x="4789488" y="5670550"/>
          <a:ext cx="3105150" cy="400050"/>
        </p:xfrm>
        <a:graphic>
          <a:graphicData uri="http://schemas.openxmlformats.org/presentationml/2006/ole">
            <mc:AlternateContent xmlns:mc="http://schemas.openxmlformats.org/markup-compatibility/2006">
              <mc:Choice xmlns:v="urn:schemas-microsoft-com:vml" Requires="v">
                <p:oleObj spid="_x0000_s174493" r:id="rId11" imgW="1497950" imgH="241195" progId="Equation.DSMT4">
                  <p:embed/>
                </p:oleObj>
              </mc:Choice>
              <mc:Fallback>
                <p:oleObj r:id="rId11" imgW="1497950" imgH="241195" progId="Equation.DSMT4">
                  <p:embed/>
                  <p:pic>
                    <p:nvPicPr>
                      <p:cNvPr id="0" name="Object 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9488" y="5670550"/>
                        <a:ext cx="3105150" cy="400050"/>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16726058-67AF-4981-89F0-499D8CE2E7A8}"/>
              </a:ext>
            </a:extLst>
          </p:cNvPr>
          <p:cNvSpPr>
            <a:spLocks noGrp="1" noChangeArrowheads="1"/>
          </p:cNvSpPr>
          <p:nvPr>
            <p:ph type="title"/>
          </p:nvPr>
        </p:nvSpPr>
        <p:spPr>
          <a:xfrm>
            <a:off x="833438" y="455613"/>
            <a:ext cx="7467600" cy="703262"/>
          </a:xfrm>
        </p:spPr>
        <p:txBody>
          <a:bodyPr/>
          <a:lstStyle/>
          <a:p>
            <a:pPr eaLnBrk="1" hangingPunct="1"/>
            <a:r>
              <a:rPr lang="en-US" altLang="zh-CN" sz="3600">
                <a:latin typeface="Times New Roman" panose="02020603050405020304" pitchFamily="18" charset="0"/>
                <a:sym typeface="Symbol" panose="05050102010706020507" pitchFamily="18" charset="2"/>
              </a:rPr>
              <a:t>Gradient operator</a:t>
            </a:r>
            <a:endParaRPr lang="en-US" altLang="zh-CN" sz="3600" baseline="30000">
              <a:latin typeface="Times New Roman" panose="02020603050405020304" pitchFamily="18" charset="0"/>
              <a:sym typeface="Symbol" panose="05050102010706020507" pitchFamily="18" charset="2"/>
            </a:endParaRPr>
          </a:p>
        </p:txBody>
      </p:sp>
      <p:sp>
        <p:nvSpPr>
          <p:cNvPr id="175107" name="Rectangle 3">
            <a:extLst>
              <a:ext uri="{FF2B5EF4-FFF2-40B4-BE49-F238E27FC236}">
                <a16:creationId xmlns:a16="http://schemas.microsoft.com/office/drawing/2014/main" id="{E124E91C-B0BD-4A9B-8575-45BC107F5D7D}"/>
              </a:ext>
            </a:extLst>
          </p:cNvPr>
          <p:cNvSpPr>
            <a:spLocks noChangeArrowheads="1"/>
          </p:cNvSpPr>
          <p:nvPr/>
        </p:nvSpPr>
        <p:spPr bwMode="auto">
          <a:xfrm>
            <a:off x="611188" y="2060575"/>
            <a:ext cx="70564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a:latin typeface="Times New Roman" panose="02020603050405020304" pitchFamily="18" charset="0"/>
                <a:sym typeface="Symbol" panose="05050102010706020507" pitchFamily="18" charset="2"/>
              </a:rPr>
              <a:t>character:  1) the </a:t>
            </a:r>
            <a:r>
              <a:rPr lang="en-US" altLang="zh-CN" i="1">
                <a:latin typeface="Times New Roman" panose="02020603050405020304" pitchFamily="18" charset="0"/>
                <a:sym typeface="Symbol" panose="05050102010706020507" pitchFamily="18" charset="2"/>
              </a:rPr>
              <a:t>largest increased orientation</a:t>
            </a:r>
            <a:r>
              <a:rPr lang="en-US" altLang="zh-CN">
                <a:latin typeface="Times New Roman" panose="02020603050405020304" pitchFamily="18" charset="0"/>
                <a:sym typeface="Symbol" panose="05050102010706020507" pitchFamily="18" charset="2"/>
              </a:rPr>
              <a:t>;  </a:t>
            </a:r>
          </a:p>
          <a:p>
            <a:pPr eaLnBrk="1" hangingPunct="1">
              <a:lnSpc>
                <a:spcPct val="100000"/>
              </a:lnSpc>
              <a:spcBef>
                <a:spcPct val="0"/>
              </a:spcBef>
              <a:buClrTx/>
              <a:buSzTx/>
              <a:buFont typeface="Arial" panose="020B0604020202020204" pitchFamily="34" charset="0"/>
              <a:buNone/>
            </a:pPr>
            <a:r>
              <a:rPr lang="en-US" altLang="zh-CN">
                <a:latin typeface="Times New Roman" panose="02020603050405020304" pitchFamily="18" charset="0"/>
                <a:sym typeface="Symbol" panose="05050102010706020507" pitchFamily="18" charset="2"/>
              </a:rPr>
              <a:t>                  2) </a:t>
            </a:r>
            <a:r>
              <a:rPr lang="en-US" altLang="zh-CN" i="1">
                <a:latin typeface="Times New Roman" panose="02020603050405020304" pitchFamily="18" charset="0"/>
                <a:sym typeface="Symbol" panose="05050102010706020507" pitchFamily="18" charset="2"/>
              </a:rPr>
              <a:t>|G[f(x,y)]|=[(f/ x)</a:t>
            </a:r>
            <a:r>
              <a:rPr lang="en-US" altLang="zh-CN" i="1" baseline="30000">
                <a:latin typeface="Times New Roman" panose="02020603050405020304" pitchFamily="18" charset="0"/>
                <a:sym typeface="Symbol" panose="05050102010706020507" pitchFamily="18" charset="2"/>
              </a:rPr>
              <a:t>2</a:t>
            </a:r>
            <a:r>
              <a:rPr lang="en-US" altLang="zh-CN" i="1">
                <a:latin typeface="Times New Roman" panose="02020603050405020304" pitchFamily="18" charset="0"/>
                <a:sym typeface="Symbol" panose="05050102010706020507" pitchFamily="18" charset="2"/>
              </a:rPr>
              <a:t>+( f/ y)</a:t>
            </a:r>
            <a:r>
              <a:rPr lang="en-US" altLang="zh-CN" i="1" baseline="30000">
                <a:latin typeface="Times New Roman" panose="02020603050405020304" pitchFamily="18" charset="0"/>
                <a:sym typeface="Symbol" panose="05050102010706020507" pitchFamily="18" charset="2"/>
              </a:rPr>
              <a:t>2</a:t>
            </a:r>
            <a:r>
              <a:rPr lang="en-US" altLang="zh-CN" i="1">
                <a:latin typeface="Times New Roman" panose="02020603050405020304" pitchFamily="18" charset="0"/>
                <a:sym typeface="Symbol" panose="05050102010706020507" pitchFamily="18" charset="2"/>
              </a:rPr>
              <a:t>]</a:t>
            </a:r>
            <a:r>
              <a:rPr lang="en-US" altLang="zh-CN" i="1" baseline="30000">
                <a:latin typeface="Times New Roman" panose="02020603050405020304" pitchFamily="18" charset="0"/>
                <a:sym typeface="Symbol" panose="05050102010706020507" pitchFamily="18" charset="2"/>
              </a:rPr>
              <a:t>T</a:t>
            </a:r>
          </a:p>
        </p:txBody>
      </p:sp>
      <p:sp>
        <p:nvSpPr>
          <p:cNvPr id="175108" name="Rectangle 4">
            <a:extLst>
              <a:ext uri="{FF2B5EF4-FFF2-40B4-BE49-F238E27FC236}">
                <a16:creationId xmlns:a16="http://schemas.microsoft.com/office/drawing/2014/main" id="{8C3B2787-E0AB-4F21-9E1A-CDD35EB91DD4}"/>
              </a:ext>
            </a:extLst>
          </p:cNvPr>
          <p:cNvSpPr>
            <a:spLocks noChangeArrowheads="1"/>
          </p:cNvSpPr>
          <p:nvPr/>
        </p:nvSpPr>
        <p:spPr bwMode="auto">
          <a:xfrm>
            <a:off x="611188" y="3141663"/>
            <a:ext cx="7921625" cy="30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a:t>Differences</a:t>
            </a:r>
            <a:r>
              <a:rPr lang="en-US" altLang="zh-CN" sz="2400"/>
              <a:t> </a:t>
            </a:r>
            <a:r>
              <a:rPr lang="en-US" altLang="zh-CN"/>
              <a:t>instead of division</a:t>
            </a:r>
          </a:p>
          <a:p>
            <a:pPr eaLnBrk="1" hangingPunct="1">
              <a:lnSpc>
                <a:spcPct val="100000"/>
              </a:lnSpc>
              <a:spcBef>
                <a:spcPct val="0"/>
              </a:spcBef>
              <a:buClrTx/>
              <a:buSzTx/>
              <a:buFont typeface="Arial" panose="020B0604020202020204" pitchFamily="34" charset="0"/>
              <a:buNone/>
            </a:pPr>
            <a:r>
              <a:rPr lang="en-US" altLang="zh-CN">
                <a:latin typeface="Times New Roman" panose="02020603050405020304" pitchFamily="18" charset="0"/>
              </a:rPr>
              <a:t>forward </a:t>
            </a:r>
            <a:r>
              <a:rPr lang="en-US" altLang="zh-CN" sz="2400"/>
              <a:t>differences</a:t>
            </a:r>
            <a:r>
              <a:rPr lang="en-US" altLang="zh-CN">
                <a:latin typeface="Times New Roman" panose="02020603050405020304" pitchFamily="18" charset="0"/>
              </a:rPr>
              <a:t> definition:</a:t>
            </a:r>
          </a:p>
          <a:p>
            <a:pPr eaLnBrk="1" hangingPunct="1">
              <a:lnSpc>
                <a:spcPct val="100000"/>
              </a:lnSpc>
              <a:spcBef>
                <a:spcPct val="0"/>
              </a:spcBef>
              <a:buClrTx/>
              <a:buSzTx/>
              <a:buFont typeface="Arial" panose="020B0604020202020204" pitchFamily="34" charset="0"/>
              <a:buNone/>
            </a:pPr>
            <a:r>
              <a:rPr lang="en-US" altLang="zh-CN" i="1">
                <a:latin typeface="Times New Roman" panose="02020603050405020304" pitchFamily="18" charset="0"/>
                <a:sym typeface="Symbol" panose="05050102010706020507" pitchFamily="18" charset="2"/>
              </a:rPr>
              <a:t>  f</a:t>
            </a:r>
            <a:r>
              <a:rPr lang="en-US" altLang="zh-CN" i="1" baseline="-25000">
                <a:latin typeface="Times New Roman" panose="02020603050405020304" pitchFamily="18" charset="0"/>
                <a:sym typeface="Symbol" panose="05050102010706020507" pitchFamily="18" charset="2"/>
              </a:rPr>
              <a:t>i</a:t>
            </a:r>
            <a:r>
              <a:rPr lang="en-US" altLang="zh-CN" i="1">
                <a:latin typeface="Times New Roman" panose="02020603050405020304" pitchFamily="18" charset="0"/>
                <a:sym typeface="Symbol" panose="05050102010706020507" pitchFamily="18" charset="2"/>
              </a:rPr>
              <a:t>= f</a:t>
            </a:r>
            <a:r>
              <a:rPr lang="en-US" altLang="zh-CN" i="1" baseline="-25000">
                <a:latin typeface="Times New Roman" panose="02020603050405020304" pitchFamily="18" charset="0"/>
                <a:sym typeface="Symbol" panose="05050102010706020507" pitchFamily="18" charset="2"/>
              </a:rPr>
              <a:t>i+1</a:t>
            </a:r>
            <a:r>
              <a:rPr lang="en-US" altLang="zh-CN" i="1">
                <a:latin typeface="Times New Roman" panose="02020603050405020304" pitchFamily="18" charset="0"/>
                <a:sym typeface="Symbol" panose="05050102010706020507" pitchFamily="18" charset="2"/>
              </a:rPr>
              <a:t> - f</a:t>
            </a:r>
            <a:r>
              <a:rPr lang="en-US" altLang="zh-CN" i="1" baseline="-25000">
                <a:latin typeface="Times New Roman" panose="02020603050405020304" pitchFamily="18" charset="0"/>
                <a:sym typeface="Symbol" panose="05050102010706020507" pitchFamily="18" charset="2"/>
              </a:rPr>
              <a:t>i</a:t>
            </a:r>
            <a:r>
              <a:rPr lang="en-US" altLang="zh-CN" i="1">
                <a:latin typeface="Times New Roman" panose="02020603050405020304" pitchFamily="18" charset="0"/>
                <a:sym typeface="Symbol" panose="05050102010706020507" pitchFamily="18" charset="2"/>
              </a:rPr>
              <a:t>,      </a:t>
            </a:r>
          </a:p>
          <a:p>
            <a:pPr eaLnBrk="1" hangingPunct="1">
              <a:lnSpc>
                <a:spcPct val="100000"/>
              </a:lnSpc>
              <a:spcBef>
                <a:spcPct val="0"/>
              </a:spcBef>
              <a:buClrTx/>
              <a:buSzTx/>
              <a:buFont typeface="Arial" panose="020B0604020202020204" pitchFamily="34" charset="0"/>
              <a:buNone/>
            </a:pPr>
            <a:r>
              <a:rPr lang="en-US" altLang="zh-CN" i="1">
                <a:latin typeface="Times New Roman" panose="02020603050405020304" pitchFamily="18" charset="0"/>
                <a:sym typeface="Symbol" panose="05050102010706020507" pitchFamily="18" charset="2"/>
              </a:rPr>
              <a:t></a:t>
            </a:r>
            <a:r>
              <a:rPr lang="en-US" altLang="zh-CN" i="1" baseline="-25000">
                <a:latin typeface="Times New Roman" panose="02020603050405020304" pitchFamily="18" charset="0"/>
                <a:sym typeface="Symbol" panose="05050102010706020507" pitchFamily="18" charset="2"/>
              </a:rPr>
              <a:t>n</a:t>
            </a:r>
            <a:r>
              <a:rPr lang="en-US" altLang="zh-CN" i="1">
                <a:latin typeface="Times New Roman" panose="02020603050405020304" pitchFamily="18" charset="0"/>
                <a:sym typeface="Symbol" panose="05050102010706020507" pitchFamily="18" charset="2"/>
              </a:rPr>
              <a:t>fi= </a:t>
            </a:r>
            <a:r>
              <a:rPr lang="en-US" altLang="zh-CN" i="1" baseline="-25000">
                <a:latin typeface="Times New Roman" panose="02020603050405020304" pitchFamily="18" charset="0"/>
                <a:sym typeface="Symbol" panose="05050102010706020507" pitchFamily="18" charset="2"/>
              </a:rPr>
              <a:t>n-1</a:t>
            </a:r>
            <a:r>
              <a:rPr lang="en-US" altLang="zh-CN" i="1">
                <a:latin typeface="Times New Roman" panose="02020603050405020304" pitchFamily="18" charset="0"/>
                <a:sym typeface="Symbol" panose="05050102010706020507" pitchFamily="18" charset="2"/>
              </a:rPr>
              <a:t> f</a:t>
            </a:r>
            <a:r>
              <a:rPr lang="en-US" altLang="zh-CN" i="1" baseline="-25000">
                <a:latin typeface="Times New Roman" panose="02020603050405020304" pitchFamily="18" charset="0"/>
                <a:sym typeface="Symbol" panose="05050102010706020507" pitchFamily="18" charset="2"/>
              </a:rPr>
              <a:t>i+1</a:t>
            </a:r>
            <a:r>
              <a:rPr lang="en-US" altLang="zh-CN" i="1">
                <a:latin typeface="Times New Roman" panose="02020603050405020304" pitchFamily="18" charset="0"/>
                <a:sym typeface="Symbol" panose="05050102010706020507" pitchFamily="18" charset="2"/>
              </a:rPr>
              <a:t> - </a:t>
            </a:r>
            <a:r>
              <a:rPr lang="en-US" altLang="zh-CN" i="1" baseline="-25000">
                <a:latin typeface="Times New Roman" panose="02020603050405020304" pitchFamily="18" charset="0"/>
                <a:sym typeface="Symbol" panose="05050102010706020507" pitchFamily="18" charset="2"/>
              </a:rPr>
              <a:t>n-1</a:t>
            </a:r>
            <a:r>
              <a:rPr lang="en-US" altLang="zh-CN" i="1">
                <a:latin typeface="Times New Roman" panose="02020603050405020304" pitchFamily="18" charset="0"/>
                <a:sym typeface="Symbol" panose="05050102010706020507" pitchFamily="18" charset="2"/>
              </a:rPr>
              <a:t> f</a:t>
            </a:r>
            <a:r>
              <a:rPr lang="en-US" altLang="zh-CN" i="1" baseline="-25000">
                <a:latin typeface="Times New Roman" panose="02020603050405020304" pitchFamily="18" charset="0"/>
                <a:sym typeface="Symbol" panose="05050102010706020507" pitchFamily="18" charset="2"/>
              </a:rPr>
              <a:t>i</a:t>
            </a:r>
            <a:r>
              <a:rPr lang="en-US" altLang="zh-CN" i="1">
                <a:latin typeface="Times New Roman" panose="02020603050405020304" pitchFamily="18" charset="0"/>
                <a:sym typeface="Symbol" panose="05050102010706020507" pitchFamily="18" charset="2"/>
              </a:rPr>
              <a:t>,   </a:t>
            </a:r>
          </a:p>
          <a:p>
            <a:pPr eaLnBrk="1" hangingPunct="1">
              <a:lnSpc>
                <a:spcPct val="100000"/>
              </a:lnSpc>
              <a:spcBef>
                <a:spcPct val="0"/>
              </a:spcBef>
              <a:buClrTx/>
              <a:buSzTx/>
              <a:buFont typeface="Arial" panose="020B0604020202020204" pitchFamily="34" charset="0"/>
              <a:buNone/>
            </a:pPr>
            <a:r>
              <a:rPr lang="en-US" altLang="zh-CN">
                <a:latin typeface="Times New Roman" panose="02020603050405020304" pitchFamily="18" charset="0"/>
              </a:rPr>
              <a:t>Backward </a:t>
            </a:r>
            <a:r>
              <a:rPr lang="en-US" altLang="zh-CN" sz="2400"/>
              <a:t>differences definition</a:t>
            </a:r>
            <a:r>
              <a:rPr lang="zh-CN" altLang="zh-CN" sz="2400"/>
              <a:t> </a:t>
            </a:r>
            <a:r>
              <a:rPr lang="en-US" altLang="zh-CN" sz="2400"/>
              <a:t>:</a:t>
            </a:r>
            <a:r>
              <a:rPr lang="en-US" altLang="zh-CN">
                <a:latin typeface="Times New Roman" panose="02020603050405020304" pitchFamily="18" charset="0"/>
              </a:rPr>
              <a:t>   </a:t>
            </a:r>
          </a:p>
          <a:p>
            <a:pPr eaLnBrk="1" hangingPunct="1">
              <a:lnSpc>
                <a:spcPct val="100000"/>
              </a:lnSpc>
              <a:spcBef>
                <a:spcPct val="0"/>
              </a:spcBef>
              <a:buClrTx/>
              <a:buSzTx/>
              <a:buFont typeface="Arial" panose="020B0604020202020204" pitchFamily="34" charset="0"/>
              <a:buNone/>
            </a:pPr>
            <a:r>
              <a:rPr lang="en-US" altLang="zh-CN" i="1">
                <a:latin typeface="Times New Roman" panose="02020603050405020304" pitchFamily="18" charset="0"/>
                <a:sym typeface="Symbol" panose="05050102010706020507" pitchFamily="18" charset="2"/>
              </a:rPr>
              <a:t>   f</a:t>
            </a:r>
            <a:r>
              <a:rPr lang="en-US" altLang="zh-CN" i="1" baseline="-25000">
                <a:latin typeface="Times New Roman" panose="02020603050405020304" pitchFamily="18" charset="0"/>
                <a:sym typeface="Symbol" panose="05050102010706020507" pitchFamily="18" charset="2"/>
              </a:rPr>
              <a:t>i</a:t>
            </a:r>
            <a:r>
              <a:rPr lang="en-US" altLang="zh-CN" i="1">
                <a:latin typeface="Times New Roman" panose="02020603050405020304" pitchFamily="18" charset="0"/>
                <a:sym typeface="Symbol" panose="05050102010706020507" pitchFamily="18" charset="2"/>
              </a:rPr>
              <a:t>= f</a:t>
            </a:r>
            <a:r>
              <a:rPr lang="en-US" altLang="zh-CN" i="1" baseline="-25000">
                <a:latin typeface="Times New Roman" panose="02020603050405020304" pitchFamily="18" charset="0"/>
                <a:sym typeface="Symbol" panose="05050102010706020507" pitchFamily="18" charset="2"/>
              </a:rPr>
              <a:t>i</a:t>
            </a:r>
            <a:r>
              <a:rPr lang="en-US" altLang="zh-CN" i="1">
                <a:latin typeface="Times New Roman" panose="02020603050405020304" pitchFamily="18" charset="0"/>
                <a:sym typeface="Symbol" panose="05050102010706020507" pitchFamily="18" charset="2"/>
              </a:rPr>
              <a:t> - f</a:t>
            </a:r>
            <a:r>
              <a:rPr lang="en-US" altLang="zh-CN" i="1" baseline="-25000">
                <a:latin typeface="Times New Roman" panose="02020603050405020304" pitchFamily="18" charset="0"/>
                <a:sym typeface="Symbol" panose="05050102010706020507" pitchFamily="18" charset="2"/>
              </a:rPr>
              <a:t>i-1</a:t>
            </a:r>
            <a:r>
              <a:rPr lang="en-US" altLang="zh-CN" i="1">
                <a:latin typeface="Times New Roman" panose="02020603050405020304" pitchFamily="18" charset="0"/>
                <a:sym typeface="Symbol" panose="05050102010706020507" pitchFamily="18" charset="2"/>
              </a:rPr>
              <a:t>,        </a:t>
            </a:r>
            <a:r>
              <a:rPr lang="en-US" altLang="zh-CN" i="1" baseline="-25000">
                <a:latin typeface="Times New Roman" panose="02020603050405020304" pitchFamily="18" charset="0"/>
                <a:sym typeface="Symbol" panose="05050102010706020507" pitchFamily="18" charset="2"/>
              </a:rPr>
              <a:t>n</a:t>
            </a:r>
            <a:r>
              <a:rPr lang="en-US" altLang="zh-CN" i="1">
                <a:latin typeface="Times New Roman" panose="02020603050405020304" pitchFamily="18" charset="0"/>
                <a:sym typeface="Symbol" panose="05050102010706020507" pitchFamily="18" charset="2"/>
              </a:rPr>
              <a:t>f</a:t>
            </a:r>
            <a:r>
              <a:rPr lang="en-US" altLang="zh-CN" i="1" baseline="-25000">
                <a:latin typeface="Times New Roman" panose="02020603050405020304" pitchFamily="18" charset="0"/>
                <a:sym typeface="Symbol" panose="05050102010706020507" pitchFamily="18" charset="2"/>
              </a:rPr>
              <a:t>i</a:t>
            </a:r>
            <a:r>
              <a:rPr lang="en-US" altLang="zh-CN" i="1">
                <a:latin typeface="Times New Roman" panose="02020603050405020304" pitchFamily="18" charset="0"/>
                <a:sym typeface="Symbol" panose="05050102010706020507" pitchFamily="18" charset="2"/>
              </a:rPr>
              <a:t>= </a:t>
            </a:r>
            <a:r>
              <a:rPr lang="en-US" altLang="zh-CN" i="1" baseline="-25000">
                <a:latin typeface="Times New Roman" panose="02020603050405020304" pitchFamily="18" charset="0"/>
                <a:sym typeface="Symbol" panose="05050102010706020507" pitchFamily="18" charset="2"/>
              </a:rPr>
              <a:t>n-1</a:t>
            </a:r>
            <a:r>
              <a:rPr lang="en-US" altLang="zh-CN" i="1">
                <a:latin typeface="Times New Roman" panose="02020603050405020304" pitchFamily="18" charset="0"/>
                <a:sym typeface="Symbol" panose="05050102010706020507" pitchFamily="18" charset="2"/>
              </a:rPr>
              <a:t> f</a:t>
            </a:r>
            <a:r>
              <a:rPr lang="en-US" altLang="zh-CN" i="1" baseline="-25000">
                <a:latin typeface="Times New Roman" panose="02020603050405020304" pitchFamily="18" charset="0"/>
                <a:sym typeface="Symbol" panose="05050102010706020507" pitchFamily="18" charset="2"/>
              </a:rPr>
              <a:t>i</a:t>
            </a:r>
            <a:r>
              <a:rPr lang="en-US" altLang="zh-CN" i="1">
                <a:latin typeface="Times New Roman" panose="02020603050405020304" pitchFamily="18" charset="0"/>
                <a:sym typeface="Symbol" panose="05050102010706020507" pitchFamily="18" charset="2"/>
              </a:rPr>
              <a:t> -</a:t>
            </a:r>
            <a:r>
              <a:rPr lang="en-US" altLang="zh-CN" i="1" baseline="-25000">
                <a:latin typeface="Times New Roman" panose="02020603050405020304" pitchFamily="18" charset="0"/>
                <a:sym typeface="Symbol" panose="05050102010706020507" pitchFamily="18" charset="2"/>
              </a:rPr>
              <a:t>n-1</a:t>
            </a:r>
            <a:r>
              <a:rPr lang="en-US" altLang="zh-CN" i="1">
                <a:latin typeface="Times New Roman" panose="02020603050405020304" pitchFamily="18" charset="0"/>
                <a:sym typeface="Symbol" panose="05050102010706020507" pitchFamily="18" charset="2"/>
              </a:rPr>
              <a:t> f</a:t>
            </a:r>
            <a:r>
              <a:rPr lang="en-US" altLang="zh-CN" i="1" baseline="-25000">
                <a:latin typeface="Times New Roman" panose="02020603050405020304" pitchFamily="18" charset="0"/>
                <a:sym typeface="Symbol" panose="05050102010706020507" pitchFamily="18" charset="2"/>
              </a:rPr>
              <a:t>i-1</a:t>
            </a:r>
            <a:r>
              <a:rPr lang="en-US" altLang="zh-CN" i="1">
                <a:latin typeface="Times New Roman" panose="02020603050405020304" pitchFamily="18" charset="0"/>
                <a:sym typeface="Symbol" panose="05050102010706020507" pitchFamily="18" charset="2"/>
              </a:rPr>
              <a:t>,</a:t>
            </a:r>
          </a:p>
          <a:p>
            <a:pPr eaLnBrk="1" hangingPunct="1">
              <a:lnSpc>
                <a:spcPct val="100000"/>
              </a:lnSpc>
              <a:spcBef>
                <a:spcPct val="0"/>
              </a:spcBef>
              <a:buClrTx/>
              <a:buSzTx/>
              <a:buFont typeface="Arial" panose="020B0604020202020204" pitchFamily="34" charset="0"/>
              <a:buNone/>
            </a:pPr>
            <a:r>
              <a:rPr lang="en-US" altLang="zh-CN" i="1">
                <a:latin typeface="Times New Roman" panose="02020603050405020304" pitchFamily="18" charset="0"/>
                <a:sym typeface="Symbol" panose="05050102010706020507" pitchFamily="18" charset="2"/>
              </a:rPr>
              <a:t>f</a:t>
            </a:r>
            <a:r>
              <a:rPr lang="en-US" altLang="zh-CN" i="1" baseline="-25000">
                <a:latin typeface="Times New Roman" panose="02020603050405020304" pitchFamily="18" charset="0"/>
                <a:sym typeface="Symbol" panose="05050102010706020507" pitchFamily="18" charset="2"/>
              </a:rPr>
              <a:t>i</a:t>
            </a:r>
            <a:r>
              <a:rPr lang="en-US" altLang="zh-CN" i="1">
                <a:latin typeface="Times New Roman" panose="02020603050405020304" pitchFamily="18" charset="0"/>
                <a:sym typeface="Symbol" panose="05050102010706020507" pitchFamily="18" charset="2"/>
              </a:rPr>
              <a:t>= f</a:t>
            </a:r>
            <a:r>
              <a:rPr lang="en-US" altLang="zh-CN" i="1" baseline="-25000">
                <a:latin typeface="Times New Roman" panose="02020603050405020304" pitchFamily="18" charset="0"/>
                <a:sym typeface="Symbol" panose="05050102010706020507" pitchFamily="18" charset="2"/>
              </a:rPr>
              <a:t>i+1/2</a:t>
            </a:r>
            <a:r>
              <a:rPr lang="en-US" altLang="zh-CN" i="1">
                <a:latin typeface="Times New Roman" panose="02020603050405020304" pitchFamily="18" charset="0"/>
                <a:sym typeface="Symbol" panose="05050102010706020507" pitchFamily="18" charset="2"/>
              </a:rPr>
              <a:t> - f</a:t>
            </a:r>
            <a:r>
              <a:rPr lang="en-US" altLang="zh-CN" i="1" baseline="-25000">
                <a:latin typeface="Times New Roman" panose="02020603050405020304" pitchFamily="18" charset="0"/>
                <a:sym typeface="Symbol" panose="05050102010706020507" pitchFamily="18" charset="2"/>
              </a:rPr>
              <a:t>i-1/2</a:t>
            </a:r>
            <a:r>
              <a:rPr lang="en-US" altLang="zh-CN" i="1">
                <a:latin typeface="Times New Roman" panose="02020603050405020304" pitchFamily="18" charset="0"/>
                <a:sym typeface="Symbol" panose="05050102010706020507" pitchFamily="18" charset="2"/>
              </a:rPr>
              <a:t>,     </a:t>
            </a:r>
            <a:r>
              <a:rPr lang="en-US" altLang="zh-CN" i="1" baseline="-25000">
                <a:latin typeface="Times New Roman" panose="02020603050405020304" pitchFamily="18" charset="0"/>
                <a:sym typeface="Symbol" panose="05050102010706020507" pitchFamily="18" charset="2"/>
              </a:rPr>
              <a:t>n</a:t>
            </a:r>
            <a:r>
              <a:rPr lang="en-US" altLang="zh-CN" i="1">
                <a:latin typeface="Times New Roman" panose="02020603050405020304" pitchFamily="18" charset="0"/>
                <a:sym typeface="Symbol" panose="05050102010706020507" pitchFamily="18" charset="2"/>
              </a:rPr>
              <a:t>fi= </a:t>
            </a:r>
            <a:r>
              <a:rPr lang="en-US" altLang="zh-CN" i="1" baseline="-25000">
                <a:latin typeface="Times New Roman" panose="02020603050405020304" pitchFamily="18" charset="0"/>
                <a:sym typeface="Symbol" panose="05050102010706020507" pitchFamily="18" charset="2"/>
              </a:rPr>
              <a:t>n-1</a:t>
            </a:r>
            <a:r>
              <a:rPr lang="en-US" altLang="zh-CN" i="1">
                <a:latin typeface="Times New Roman" panose="02020603050405020304" pitchFamily="18" charset="0"/>
                <a:sym typeface="Symbol" panose="05050102010706020507" pitchFamily="18" charset="2"/>
              </a:rPr>
              <a:t> f</a:t>
            </a:r>
            <a:r>
              <a:rPr lang="en-US" altLang="zh-CN" i="1" baseline="-25000">
                <a:latin typeface="Times New Roman" panose="02020603050405020304" pitchFamily="18" charset="0"/>
                <a:sym typeface="Symbol" panose="05050102010706020507" pitchFamily="18" charset="2"/>
              </a:rPr>
              <a:t>i+1/2</a:t>
            </a:r>
            <a:r>
              <a:rPr lang="en-US" altLang="zh-CN" i="1">
                <a:latin typeface="Times New Roman" panose="02020603050405020304" pitchFamily="18" charset="0"/>
                <a:sym typeface="Symbol" panose="05050102010706020507" pitchFamily="18" charset="2"/>
              </a:rPr>
              <a:t> -</a:t>
            </a:r>
            <a:r>
              <a:rPr lang="en-US" altLang="zh-CN" i="1" baseline="-25000">
                <a:latin typeface="Times New Roman" panose="02020603050405020304" pitchFamily="18" charset="0"/>
                <a:sym typeface="Symbol" panose="05050102010706020507" pitchFamily="18" charset="2"/>
              </a:rPr>
              <a:t>n-1</a:t>
            </a:r>
            <a:r>
              <a:rPr lang="en-US" altLang="zh-CN" i="1">
                <a:latin typeface="Times New Roman" panose="02020603050405020304" pitchFamily="18" charset="0"/>
                <a:sym typeface="Symbol" panose="05050102010706020507" pitchFamily="18" charset="2"/>
              </a:rPr>
              <a:t> f</a:t>
            </a:r>
            <a:r>
              <a:rPr lang="en-US" altLang="zh-CN" i="1" baseline="-25000">
                <a:latin typeface="Times New Roman" panose="02020603050405020304" pitchFamily="18" charset="0"/>
                <a:sym typeface="Symbol" panose="05050102010706020507" pitchFamily="18" charset="2"/>
              </a:rPr>
              <a:t>i-1/2</a:t>
            </a:r>
            <a:r>
              <a:rPr lang="en-US" altLang="zh-CN" i="1">
                <a:latin typeface="Times New Roman" panose="02020603050405020304" pitchFamily="18" charset="0"/>
                <a:sym typeface="Symbol" panose="05050102010706020507" pitchFamily="18" charset="2"/>
              </a:rPr>
              <a:t>,</a:t>
            </a:r>
          </a:p>
        </p:txBody>
      </p:sp>
      <p:grpSp>
        <p:nvGrpSpPr>
          <p:cNvPr id="175109" name="Group 5">
            <a:extLst>
              <a:ext uri="{FF2B5EF4-FFF2-40B4-BE49-F238E27FC236}">
                <a16:creationId xmlns:a16="http://schemas.microsoft.com/office/drawing/2014/main" id="{0C1D789F-9B8D-448E-93FE-E749F4252D33}"/>
              </a:ext>
            </a:extLst>
          </p:cNvPr>
          <p:cNvGrpSpPr>
            <a:grpSpLocks/>
          </p:cNvGrpSpPr>
          <p:nvPr/>
        </p:nvGrpSpPr>
        <p:grpSpPr bwMode="auto">
          <a:xfrm>
            <a:off x="5688013" y="3695700"/>
            <a:ext cx="2874962" cy="1366838"/>
            <a:chOff x="672" y="3120"/>
            <a:chExt cx="1594" cy="528"/>
          </a:xfrm>
        </p:grpSpPr>
        <p:sp>
          <p:nvSpPr>
            <p:cNvPr id="175111" name="Rectangle 6">
              <a:extLst>
                <a:ext uri="{FF2B5EF4-FFF2-40B4-BE49-F238E27FC236}">
                  <a16:creationId xmlns:a16="http://schemas.microsoft.com/office/drawing/2014/main" id="{49B17840-6B32-4C13-A995-77462A111637}"/>
                </a:ext>
              </a:extLst>
            </p:cNvPr>
            <p:cNvSpPr>
              <a:spLocks noChangeArrowheads="1"/>
            </p:cNvSpPr>
            <p:nvPr/>
          </p:nvSpPr>
          <p:spPr bwMode="auto">
            <a:xfrm>
              <a:off x="672" y="3120"/>
              <a:ext cx="563" cy="1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i="1">
                  <a:latin typeface="Times New Roman" panose="02020603050405020304" pitchFamily="18" charset="0"/>
                </a:rPr>
                <a:t>f(x,y)</a:t>
              </a:r>
            </a:p>
          </p:txBody>
        </p:sp>
        <p:sp>
          <p:nvSpPr>
            <p:cNvPr id="175112" name="Line 7">
              <a:extLst>
                <a:ext uri="{FF2B5EF4-FFF2-40B4-BE49-F238E27FC236}">
                  <a16:creationId xmlns:a16="http://schemas.microsoft.com/office/drawing/2014/main" id="{0D53B51D-F871-4E47-AB9E-3B19453BE550}"/>
                </a:ext>
              </a:extLst>
            </p:cNvPr>
            <p:cNvSpPr>
              <a:spLocks noChangeShapeType="1"/>
            </p:cNvSpPr>
            <p:nvPr/>
          </p:nvSpPr>
          <p:spPr bwMode="auto">
            <a:xfrm>
              <a:off x="1235" y="3190"/>
              <a:ext cx="281"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13" name="Rectangle 8">
              <a:extLst>
                <a:ext uri="{FF2B5EF4-FFF2-40B4-BE49-F238E27FC236}">
                  <a16:creationId xmlns:a16="http://schemas.microsoft.com/office/drawing/2014/main" id="{44B5F60A-70F0-4AC8-8BD7-C7F2D444724E}"/>
                </a:ext>
              </a:extLst>
            </p:cNvPr>
            <p:cNvSpPr>
              <a:spLocks noChangeArrowheads="1"/>
            </p:cNvSpPr>
            <p:nvPr/>
          </p:nvSpPr>
          <p:spPr bwMode="auto">
            <a:xfrm>
              <a:off x="1516" y="3120"/>
              <a:ext cx="750" cy="1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i="1">
                  <a:latin typeface="Times New Roman" panose="02020603050405020304" pitchFamily="18" charset="0"/>
                </a:rPr>
                <a:t>f(x+1,y)</a:t>
              </a:r>
            </a:p>
          </p:txBody>
        </p:sp>
        <p:sp>
          <p:nvSpPr>
            <p:cNvPr id="175114" name="Rectangle 9">
              <a:extLst>
                <a:ext uri="{FF2B5EF4-FFF2-40B4-BE49-F238E27FC236}">
                  <a16:creationId xmlns:a16="http://schemas.microsoft.com/office/drawing/2014/main" id="{00BC6FEC-D718-4450-8485-F6CE12C6EE8A}"/>
                </a:ext>
              </a:extLst>
            </p:cNvPr>
            <p:cNvSpPr>
              <a:spLocks noChangeArrowheads="1"/>
            </p:cNvSpPr>
            <p:nvPr/>
          </p:nvSpPr>
          <p:spPr bwMode="auto">
            <a:xfrm>
              <a:off x="672" y="3472"/>
              <a:ext cx="656" cy="1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i="1">
                  <a:latin typeface="Times New Roman" panose="02020603050405020304" pitchFamily="18" charset="0"/>
                </a:rPr>
                <a:t>f(x+1,y)</a:t>
              </a:r>
            </a:p>
          </p:txBody>
        </p:sp>
        <p:sp>
          <p:nvSpPr>
            <p:cNvPr id="175115" name="Line 10">
              <a:extLst>
                <a:ext uri="{FF2B5EF4-FFF2-40B4-BE49-F238E27FC236}">
                  <a16:creationId xmlns:a16="http://schemas.microsoft.com/office/drawing/2014/main" id="{0878433C-4A5A-49F7-A04B-8BD397ACAAF8}"/>
                </a:ext>
              </a:extLst>
            </p:cNvPr>
            <p:cNvSpPr>
              <a:spLocks noChangeShapeType="1"/>
            </p:cNvSpPr>
            <p:nvPr/>
          </p:nvSpPr>
          <p:spPr bwMode="auto">
            <a:xfrm>
              <a:off x="953" y="3296"/>
              <a:ext cx="0" cy="17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5110" name="Rectangle 11">
            <a:extLst>
              <a:ext uri="{FF2B5EF4-FFF2-40B4-BE49-F238E27FC236}">
                <a16:creationId xmlns:a16="http://schemas.microsoft.com/office/drawing/2014/main" id="{8ED8DC13-345E-45F7-AEAA-7BAB051BF3BF}"/>
              </a:ext>
            </a:extLst>
          </p:cNvPr>
          <p:cNvSpPr>
            <a:spLocks noChangeArrowheads="1"/>
          </p:cNvSpPr>
          <p:nvPr/>
        </p:nvSpPr>
        <p:spPr bwMode="auto">
          <a:xfrm>
            <a:off x="2282825" y="1600200"/>
            <a:ext cx="5184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i="1">
                <a:sym typeface="Symbol" panose="05050102010706020507" pitchFamily="18" charset="2"/>
              </a:rPr>
              <a:t>G[f(x,y)]=[f/ x, f/ y]</a:t>
            </a:r>
            <a:r>
              <a:rPr lang="en-US" altLang="zh-CN" i="1" baseline="30000">
                <a:sym typeface="Symbol" panose="05050102010706020507" pitchFamily="18" charset="2"/>
              </a:rPr>
              <a:t>T</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3">
            <a:extLst>
              <a:ext uri="{FF2B5EF4-FFF2-40B4-BE49-F238E27FC236}">
                <a16:creationId xmlns:a16="http://schemas.microsoft.com/office/drawing/2014/main" id="{999BD842-894E-4610-93C8-50297E89539D}"/>
              </a:ext>
            </a:extLst>
          </p:cNvPr>
          <p:cNvSpPr>
            <a:spLocks noGrp="1" noChangeArrowheads="1"/>
          </p:cNvSpPr>
          <p:nvPr>
            <p:ph type="subTitle" idx="1"/>
          </p:nvPr>
        </p:nvSpPr>
        <p:spPr>
          <a:xfrm>
            <a:off x="539750" y="836613"/>
            <a:ext cx="8064500" cy="4683125"/>
          </a:xfrm>
        </p:spPr>
        <p:txBody>
          <a:bodyPr/>
          <a:lstStyle/>
          <a:p>
            <a:pPr algn="l">
              <a:buClr>
                <a:srgbClr val="CC3300"/>
              </a:buClr>
              <a:buFont typeface="Wingdings" panose="05000000000000000000" pitchFamily="2" charset="2"/>
              <a:buChar char="n"/>
            </a:pPr>
            <a:r>
              <a:rPr lang="en-US" altLang="zh-CN" b="1">
                <a:latin typeface="楷体_GB2312"/>
                <a:ea typeface="楷体_GB2312"/>
                <a:cs typeface="楷体_GB2312"/>
              </a:rPr>
              <a:t> Roberts</a:t>
            </a:r>
            <a:r>
              <a:rPr lang="zh-CN" altLang="en-US" b="1">
                <a:latin typeface="楷体_GB2312"/>
                <a:ea typeface="楷体_GB2312"/>
                <a:cs typeface="楷体_GB2312"/>
              </a:rPr>
              <a:t>交叉算子</a:t>
            </a:r>
          </a:p>
          <a:p>
            <a:pPr algn="l">
              <a:buClr>
                <a:srgbClr val="CC3300"/>
              </a:buClr>
            </a:pPr>
            <a:r>
              <a:rPr lang="el-GR" altLang="zh-CN" b="1">
                <a:latin typeface="楷体_GB2312"/>
                <a:ea typeface="楷体_GB2312"/>
                <a:cs typeface="楷体_GB2312"/>
              </a:rPr>
              <a:t>Roberts</a:t>
            </a:r>
            <a:r>
              <a:rPr lang="zh-CN" altLang="el-GR" b="1">
                <a:latin typeface="楷体_GB2312"/>
                <a:ea typeface="楷体_GB2312"/>
                <a:cs typeface="楷体_GB2312"/>
              </a:rPr>
              <a:t>算子为梯度幅度值计算提供了一种简单的近似：</a:t>
            </a:r>
            <a:endParaRPr lang="zh-CN" altLang="en-US" b="1">
              <a:latin typeface="楷体_GB2312"/>
              <a:ea typeface="楷体_GB2312"/>
              <a:cs typeface="楷体_GB2312"/>
            </a:endParaRPr>
          </a:p>
          <a:p>
            <a:pPr algn="l">
              <a:buClr>
                <a:srgbClr val="CC3300"/>
              </a:buClr>
            </a:pPr>
            <a:endParaRPr lang="zh-CN" altLang="en-US" b="1">
              <a:latin typeface="楷体_GB2312"/>
              <a:ea typeface="楷体_GB2312"/>
              <a:cs typeface="楷体_GB2312"/>
            </a:endParaRPr>
          </a:p>
          <a:p>
            <a:pPr algn="l">
              <a:buClr>
                <a:srgbClr val="CC3300"/>
              </a:buClr>
            </a:pPr>
            <a:endParaRPr lang="zh-CN" altLang="en-US" b="1">
              <a:latin typeface="楷体_GB2312"/>
              <a:ea typeface="楷体_GB2312"/>
              <a:cs typeface="楷体_GB2312"/>
            </a:endParaRPr>
          </a:p>
          <a:p>
            <a:pPr algn="l">
              <a:buClr>
                <a:srgbClr val="CC3300"/>
              </a:buClr>
            </a:pPr>
            <a:r>
              <a:rPr lang="zh-CN" altLang="el-GR" b="1">
                <a:latin typeface="楷体_GB2312"/>
                <a:ea typeface="楷体_GB2312"/>
                <a:cs typeface="楷体_GB2312"/>
              </a:rPr>
              <a:t>模板卷积</a:t>
            </a:r>
            <a:r>
              <a:rPr lang="en-US" altLang="zh-CN" b="1">
                <a:latin typeface="楷体_GB2312"/>
                <a:ea typeface="楷体_GB2312"/>
                <a:cs typeface="楷体_GB2312"/>
              </a:rPr>
              <a:t>:</a:t>
            </a:r>
          </a:p>
          <a:p>
            <a:pPr algn="l">
              <a:buClr>
                <a:srgbClr val="CC3300"/>
              </a:buClr>
            </a:pPr>
            <a:r>
              <a:rPr lang="el-GR" altLang="zh-CN" b="1">
                <a:latin typeface="楷体_GB2312"/>
                <a:ea typeface="楷体_GB2312"/>
                <a:cs typeface="楷体_GB2312"/>
              </a:rPr>
              <a:t>G</a:t>
            </a:r>
            <a:r>
              <a:rPr lang="el-GR" altLang="zh-CN" b="1" baseline="-25000">
                <a:latin typeface="楷体_GB2312"/>
                <a:ea typeface="楷体_GB2312"/>
                <a:cs typeface="楷体_GB2312"/>
              </a:rPr>
              <a:t>x</a:t>
            </a:r>
            <a:r>
              <a:rPr lang="zh-CN" altLang="el-GR" b="1">
                <a:latin typeface="楷体_GB2312"/>
                <a:ea typeface="楷体_GB2312"/>
                <a:cs typeface="楷体_GB2312"/>
              </a:rPr>
              <a:t>和</a:t>
            </a:r>
            <a:r>
              <a:rPr lang="el-GR" altLang="zh-CN" b="1">
                <a:latin typeface="楷体_GB2312"/>
                <a:ea typeface="楷体_GB2312"/>
                <a:cs typeface="楷体_GB2312"/>
              </a:rPr>
              <a:t>G</a:t>
            </a:r>
            <a:r>
              <a:rPr lang="el-GR" altLang="zh-CN" b="1" baseline="-25000">
                <a:latin typeface="楷体_GB2312"/>
                <a:ea typeface="楷体_GB2312"/>
                <a:cs typeface="楷体_GB2312"/>
              </a:rPr>
              <a:t>y</a:t>
            </a:r>
            <a:r>
              <a:rPr lang="zh-CN" altLang="el-GR" b="1">
                <a:latin typeface="楷体_GB2312"/>
                <a:ea typeface="楷体_GB2312"/>
                <a:cs typeface="楷体_GB2312"/>
              </a:rPr>
              <a:t>模板是：</a:t>
            </a:r>
            <a:endParaRPr lang="zh-CN" altLang="el-GR" b="1" baseline="-25000">
              <a:latin typeface="楷体_GB2312"/>
              <a:ea typeface="楷体_GB2312"/>
              <a:cs typeface="楷体_GB2312"/>
            </a:endParaRPr>
          </a:p>
        </p:txBody>
      </p:sp>
      <p:graphicFrame>
        <p:nvGraphicFramePr>
          <p:cNvPr id="176131" name="Object 2">
            <a:extLst>
              <a:ext uri="{FF2B5EF4-FFF2-40B4-BE49-F238E27FC236}">
                <a16:creationId xmlns:a16="http://schemas.microsoft.com/office/drawing/2014/main" id="{ABA1FF62-BFC8-4E87-B782-43BDEBC337B3}"/>
              </a:ext>
            </a:extLst>
          </p:cNvPr>
          <p:cNvGraphicFramePr>
            <a:graphicFrameLocks/>
          </p:cNvGraphicFramePr>
          <p:nvPr/>
        </p:nvGraphicFramePr>
        <p:xfrm>
          <a:off x="1855788" y="2038350"/>
          <a:ext cx="7158037" cy="574675"/>
        </p:xfrm>
        <a:graphic>
          <a:graphicData uri="http://schemas.openxmlformats.org/presentationml/2006/ole">
            <mc:AlternateContent xmlns:mc="http://schemas.openxmlformats.org/markup-compatibility/2006">
              <mc:Choice xmlns:v="urn:schemas-microsoft-com:vml" Requires="v">
                <p:oleObj spid="_x0000_s176479" r:id="rId3" imgW="3451404" imgH="253780" progId="Equation.DSMT4">
                  <p:embed/>
                </p:oleObj>
              </mc:Choice>
              <mc:Fallback>
                <p:oleObj r:id="rId3" imgW="3451404" imgH="253780"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5788" y="2038350"/>
                        <a:ext cx="71580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6132" name="Object 3">
            <a:extLst>
              <a:ext uri="{FF2B5EF4-FFF2-40B4-BE49-F238E27FC236}">
                <a16:creationId xmlns:a16="http://schemas.microsoft.com/office/drawing/2014/main" id="{8B1DF690-0AC0-4B24-9D30-9CA9D6C94384}"/>
              </a:ext>
            </a:extLst>
          </p:cNvPr>
          <p:cNvGraphicFramePr>
            <a:graphicFrameLocks/>
          </p:cNvGraphicFramePr>
          <p:nvPr/>
        </p:nvGraphicFramePr>
        <p:xfrm>
          <a:off x="2762250" y="2835275"/>
          <a:ext cx="2420938" cy="631825"/>
        </p:xfrm>
        <a:graphic>
          <a:graphicData uri="http://schemas.openxmlformats.org/presentationml/2006/ole">
            <mc:AlternateContent xmlns:mc="http://schemas.openxmlformats.org/markup-compatibility/2006">
              <mc:Choice xmlns:v="urn:schemas-microsoft-com:vml" Requires="v">
                <p:oleObj spid="_x0000_s176480" r:id="rId5" imgW="1168400" imgH="279400" progId="Equation.DSMT4">
                  <p:embed/>
                </p:oleObj>
              </mc:Choice>
              <mc:Fallback>
                <p:oleObj r:id="rId5" imgW="1168400" imgH="279400"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2250" y="2835275"/>
                        <a:ext cx="242093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6133" name="Object 4">
            <a:extLst>
              <a:ext uri="{FF2B5EF4-FFF2-40B4-BE49-F238E27FC236}">
                <a16:creationId xmlns:a16="http://schemas.microsoft.com/office/drawing/2014/main" id="{CBC8B569-A256-48FB-BB4B-F039E6AE7EF2}"/>
              </a:ext>
            </a:extLst>
          </p:cNvPr>
          <p:cNvGraphicFramePr>
            <a:graphicFrameLocks/>
          </p:cNvGraphicFramePr>
          <p:nvPr/>
        </p:nvGraphicFramePr>
        <p:xfrm>
          <a:off x="3646488" y="3903663"/>
          <a:ext cx="1684337" cy="1147762"/>
        </p:xfrm>
        <a:graphic>
          <a:graphicData uri="http://schemas.openxmlformats.org/presentationml/2006/ole">
            <mc:AlternateContent xmlns:mc="http://schemas.openxmlformats.org/markup-compatibility/2006">
              <mc:Choice xmlns:v="urn:schemas-microsoft-com:vml" Requires="v">
                <p:oleObj spid="_x0000_s176481" r:id="rId7" imgW="812447" imgH="507780" progId="Equation.DSMT4">
                  <p:embed/>
                </p:oleObj>
              </mc:Choice>
              <mc:Fallback>
                <p:oleObj r:id="rId7" imgW="812447" imgH="507780" progId="Equation.DSMT4">
                  <p:embed/>
                  <p:pic>
                    <p:nvPicPr>
                      <p:cNvPr id="0" name="Object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6488" y="3903663"/>
                        <a:ext cx="1684337" cy="114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6134" name="Object 5">
            <a:extLst>
              <a:ext uri="{FF2B5EF4-FFF2-40B4-BE49-F238E27FC236}">
                <a16:creationId xmlns:a16="http://schemas.microsoft.com/office/drawing/2014/main" id="{DBC4BEAF-1B02-47D4-A33E-EC6B48062A8F}"/>
              </a:ext>
            </a:extLst>
          </p:cNvPr>
          <p:cNvGraphicFramePr>
            <a:graphicFrameLocks/>
          </p:cNvGraphicFramePr>
          <p:nvPr/>
        </p:nvGraphicFramePr>
        <p:xfrm>
          <a:off x="5780088" y="3873500"/>
          <a:ext cx="1684337" cy="1147763"/>
        </p:xfrm>
        <a:graphic>
          <a:graphicData uri="http://schemas.openxmlformats.org/presentationml/2006/ole">
            <mc:AlternateContent xmlns:mc="http://schemas.openxmlformats.org/markup-compatibility/2006">
              <mc:Choice xmlns:v="urn:schemas-microsoft-com:vml" Requires="v">
                <p:oleObj spid="_x0000_s176482" r:id="rId9" imgW="812447" imgH="507780" progId="Equation.DSMT4">
                  <p:embed/>
                </p:oleObj>
              </mc:Choice>
              <mc:Fallback>
                <p:oleObj r:id="rId9" imgW="812447" imgH="507780" progId="Equation.DSMT4">
                  <p:embed/>
                  <p:pic>
                    <p:nvPicPr>
                      <p:cNvPr id="0" name="Object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0088" y="3873500"/>
                        <a:ext cx="1684337"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 name="Group 12">
            <a:extLst>
              <a:ext uri="{FF2B5EF4-FFF2-40B4-BE49-F238E27FC236}">
                <a16:creationId xmlns:a16="http://schemas.microsoft.com/office/drawing/2014/main" id="{FA762746-04FF-47C1-8525-0254EE566CD2}"/>
              </a:ext>
            </a:extLst>
          </p:cNvPr>
          <p:cNvGrpSpPr>
            <a:grpSpLocks/>
          </p:cNvGrpSpPr>
          <p:nvPr/>
        </p:nvGrpSpPr>
        <p:grpSpPr bwMode="auto">
          <a:xfrm>
            <a:off x="2884488" y="1833563"/>
            <a:ext cx="2971800" cy="2084387"/>
            <a:chOff x="1200" y="1680"/>
            <a:chExt cx="1872" cy="1313"/>
          </a:xfrm>
        </p:grpSpPr>
        <p:sp>
          <p:nvSpPr>
            <p:cNvPr id="176157" name="Line 8">
              <a:extLst>
                <a:ext uri="{FF2B5EF4-FFF2-40B4-BE49-F238E27FC236}">
                  <a16:creationId xmlns:a16="http://schemas.microsoft.com/office/drawing/2014/main" id="{4053D068-D97D-48E1-ACCF-285717CE46E7}"/>
                </a:ext>
              </a:extLst>
            </p:cNvPr>
            <p:cNvSpPr>
              <a:spLocks noChangeShapeType="1"/>
            </p:cNvSpPr>
            <p:nvPr/>
          </p:nvSpPr>
          <p:spPr bwMode="auto">
            <a:xfrm flipH="1" flipV="1">
              <a:off x="2112" y="2160"/>
              <a:ext cx="264" cy="83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8" name="Oval 10">
              <a:extLst>
                <a:ext uri="{FF2B5EF4-FFF2-40B4-BE49-F238E27FC236}">
                  <a16:creationId xmlns:a16="http://schemas.microsoft.com/office/drawing/2014/main" id="{576F19F5-60A2-4921-8966-A53F5496355F}"/>
                </a:ext>
              </a:extLst>
            </p:cNvPr>
            <p:cNvSpPr>
              <a:spLocks noChangeArrowheads="1"/>
            </p:cNvSpPr>
            <p:nvPr/>
          </p:nvSpPr>
          <p:spPr bwMode="auto">
            <a:xfrm>
              <a:off x="1200" y="1680"/>
              <a:ext cx="1872" cy="624"/>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pSp>
      <p:grpSp>
        <p:nvGrpSpPr>
          <p:cNvPr id="3" name="Group 13">
            <a:extLst>
              <a:ext uri="{FF2B5EF4-FFF2-40B4-BE49-F238E27FC236}">
                <a16:creationId xmlns:a16="http://schemas.microsoft.com/office/drawing/2014/main" id="{43F8B458-561A-4AE4-AAA1-634F23B1E80D}"/>
              </a:ext>
            </a:extLst>
          </p:cNvPr>
          <p:cNvGrpSpPr>
            <a:grpSpLocks/>
          </p:cNvGrpSpPr>
          <p:nvPr/>
        </p:nvGrpSpPr>
        <p:grpSpPr bwMode="auto">
          <a:xfrm>
            <a:off x="6172200" y="1817688"/>
            <a:ext cx="2971800" cy="2133600"/>
            <a:chOff x="3168" y="1680"/>
            <a:chExt cx="1872" cy="1344"/>
          </a:xfrm>
        </p:grpSpPr>
        <p:sp>
          <p:nvSpPr>
            <p:cNvPr id="176155" name="Line 9">
              <a:extLst>
                <a:ext uri="{FF2B5EF4-FFF2-40B4-BE49-F238E27FC236}">
                  <a16:creationId xmlns:a16="http://schemas.microsoft.com/office/drawing/2014/main" id="{6A08EC5C-D582-40CD-B0C2-88A36E5B8188}"/>
                </a:ext>
              </a:extLst>
            </p:cNvPr>
            <p:cNvSpPr>
              <a:spLocks noChangeShapeType="1"/>
            </p:cNvSpPr>
            <p:nvPr/>
          </p:nvSpPr>
          <p:spPr bwMode="auto">
            <a:xfrm flipV="1">
              <a:off x="3648" y="2160"/>
              <a:ext cx="240" cy="86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6" name="Oval 11">
              <a:extLst>
                <a:ext uri="{FF2B5EF4-FFF2-40B4-BE49-F238E27FC236}">
                  <a16:creationId xmlns:a16="http://schemas.microsoft.com/office/drawing/2014/main" id="{23E6DBD4-6DB0-4B4F-8265-9BF17C267423}"/>
                </a:ext>
              </a:extLst>
            </p:cNvPr>
            <p:cNvSpPr>
              <a:spLocks noChangeArrowheads="1"/>
            </p:cNvSpPr>
            <p:nvPr/>
          </p:nvSpPr>
          <p:spPr bwMode="auto">
            <a:xfrm>
              <a:off x="3168" y="1680"/>
              <a:ext cx="1872" cy="624"/>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pSp>
      <p:grpSp>
        <p:nvGrpSpPr>
          <p:cNvPr id="176137" name="Group 25">
            <a:extLst>
              <a:ext uri="{FF2B5EF4-FFF2-40B4-BE49-F238E27FC236}">
                <a16:creationId xmlns:a16="http://schemas.microsoft.com/office/drawing/2014/main" id="{FF7B3BBF-DDAD-4801-8206-61DD42E8D185}"/>
              </a:ext>
            </a:extLst>
          </p:cNvPr>
          <p:cNvGrpSpPr>
            <a:grpSpLocks/>
          </p:cNvGrpSpPr>
          <p:nvPr/>
        </p:nvGrpSpPr>
        <p:grpSpPr bwMode="auto">
          <a:xfrm>
            <a:off x="6781800" y="228600"/>
            <a:ext cx="1247775" cy="1111250"/>
            <a:chOff x="4105" y="336"/>
            <a:chExt cx="786" cy="700"/>
          </a:xfrm>
        </p:grpSpPr>
        <p:sp>
          <p:nvSpPr>
            <p:cNvPr id="176143" name="Rectangle 26">
              <a:extLst>
                <a:ext uri="{FF2B5EF4-FFF2-40B4-BE49-F238E27FC236}">
                  <a16:creationId xmlns:a16="http://schemas.microsoft.com/office/drawing/2014/main" id="{208536DE-E328-4552-96FE-F5DE77BD755F}"/>
                </a:ext>
              </a:extLst>
            </p:cNvPr>
            <p:cNvSpPr>
              <a:spLocks noChangeArrowheads="1"/>
            </p:cNvSpPr>
            <p:nvPr/>
          </p:nvSpPr>
          <p:spPr bwMode="auto">
            <a:xfrm>
              <a:off x="4498" y="691"/>
              <a:ext cx="393" cy="345"/>
            </a:xfrm>
            <a:prstGeom prst="rect">
              <a:avLst/>
            </a:prstGeom>
            <a:solidFill>
              <a:srgbClr val="A6FC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buClr>
                  <a:schemeClr val="bg2"/>
                </a:buClr>
                <a:buSzTx/>
                <a:buFont typeface="Monotype Sorts"/>
                <a:buNone/>
              </a:pPr>
              <a:endParaRPr lang="zh-CN" altLang="zh-CN" sz="2400">
                <a:ea typeface="宋体" panose="02010600030101010101" pitchFamily="2" charset="-122"/>
              </a:endParaRPr>
            </a:p>
          </p:txBody>
        </p:sp>
        <p:sp>
          <p:nvSpPr>
            <p:cNvPr id="176144" name="Rectangle 27">
              <a:extLst>
                <a:ext uri="{FF2B5EF4-FFF2-40B4-BE49-F238E27FC236}">
                  <a16:creationId xmlns:a16="http://schemas.microsoft.com/office/drawing/2014/main" id="{1C5C1300-A5F1-484B-8CEA-259E09695622}"/>
                </a:ext>
              </a:extLst>
            </p:cNvPr>
            <p:cNvSpPr>
              <a:spLocks noChangeArrowheads="1"/>
            </p:cNvSpPr>
            <p:nvPr/>
          </p:nvSpPr>
          <p:spPr bwMode="auto">
            <a:xfrm>
              <a:off x="4105" y="691"/>
              <a:ext cx="393" cy="345"/>
            </a:xfrm>
            <a:prstGeom prst="rect">
              <a:avLst/>
            </a:prstGeom>
            <a:solidFill>
              <a:srgbClr val="A6FC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buClr>
                  <a:schemeClr val="bg2"/>
                </a:buClr>
                <a:buSzTx/>
                <a:buFont typeface="Monotype Sorts"/>
                <a:buNone/>
              </a:pPr>
              <a:endParaRPr lang="zh-CN" altLang="zh-CN" sz="2400">
                <a:ea typeface="宋体" panose="02010600030101010101" pitchFamily="2" charset="-122"/>
              </a:endParaRPr>
            </a:p>
          </p:txBody>
        </p:sp>
        <p:sp>
          <p:nvSpPr>
            <p:cNvPr id="176145" name="Rectangle 28">
              <a:extLst>
                <a:ext uri="{FF2B5EF4-FFF2-40B4-BE49-F238E27FC236}">
                  <a16:creationId xmlns:a16="http://schemas.microsoft.com/office/drawing/2014/main" id="{1528A8BE-C323-4897-80A0-A291BC987FCF}"/>
                </a:ext>
              </a:extLst>
            </p:cNvPr>
            <p:cNvSpPr>
              <a:spLocks noChangeArrowheads="1"/>
            </p:cNvSpPr>
            <p:nvPr/>
          </p:nvSpPr>
          <p:spPr bwMode="auto">
            <a:xfrm>
              <a:off x="4498" y="336"/>
              <a:ext cx="393" cy="355"/>
            </a:xfrm>
            <a:prstGeom prst="rect">
              <a:avLst/>
            </a:prstGeom>
            <a:solidFill>
              <a:srgbClr val="A6FC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buClr>
                  <a:schemeClr val="bg2"/>
                </a:buClr>
                <a:buSzTx/>
                <a:buFont typeface="Monotype Sorts"/>
                <a:buNone/>
              </a:pPr>
              <a:endParaRPr lang="zh-CN" altLang="zh-CN" sz="2400">
                <a:ea typeface="宋体" panose="02010600030101010101" pitchFamily="2" charset="-122"/>
              </a:endParaRPr>
            </a:p>
          </p:txBody>
        </p:sp>
        <p:sp>
          <p:nvSpPr>
            <p:cNvPr id="176146" name="Rectangle 29">
              <a:extLst>
                <a:ext uri="{FF2B5EF4-FFF2-40B4-BE49-F238E27FC236}">
                  <a16:creationId xmlns:a16="http://schemas.microsoft.com/office/drawing/2014/main" id="{2D81FF2A-BCFB-4A0B-8753-8836568A47BE}"/>
                </a:ext>
              </a:extLst>
            </p:cNvPr>
            <p:cNvSpPr>
              <a:spLocks noChangeArrowheads="1"/>
            </p:cNvSpPr>
            <p:nvPr/>
          </p:nvSpPr>
          <p:spPr bwMode="auto">
            <a:xfrm>
              <a:off x="4105" y="336"/>
              <a:ext cx="393" cy="355"/>
            </a:xfrm>
            <a:prstGeom prst="rect">
              <a:avLst/>
            </a:prstGeom>
            <a:solidFill>
              <a:srgbClr val="A6FC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buClr>
                  <a:schemeClr val="bg2"/>
                </a:buClr>
                <a:buSzTx/>
                <a:buFont typeface="Monotype Sorts"/>
                <a:buNone/>
              </a:pPr>
              <a:endParaRPr lang="zh-CN" altLang="zh-CN" sz="2400">
                <a:ea typeface="宋体" panose="02010600030101010101" pitchFamily="2" charset="-122"/>
              </a:endParaRPr>
            </a:p>
          </p:txBody>
        </p:sp>
        <p:sp>
          <p:nvSpPr>
            <p:cNvPr id="176147" name="Line 30">
              <a:extLst>
                <a:ext uri="{FF2B5EF4-FFF2-40B4-BE49-F238E27FC236}">
                  <a16:creationId xmlns:a16="http://schemas.microsoft.com/office/drawing/2014/main" id="{67E809CA-0773-4CB8-A5E7-2EAD6BFA5A76}"/>
                </a:ext>
              </a:extLst>
            </p:cNvPr>
            <p:cNvSpPr>
              <a:spLocks noChangeShapeType="1"/>
            </p:cNvSpPr>
            <p:nvPr/>
          </p:nvSpPr>
          <p:spPr bwMode="auto">
            <a:xfrm>
              <a:off x="4105" y="336"/>
              <a:ext cx="786"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148" name="Line 31">
              <a:extLst>
                <a:ext uri="{FF2B5EF4-FFF2-40B4-BE49-F238E27FC236}">
                  <a16:creationId xmlns:a16="http://schemas.microsoft.com/office/drawing/2014/main" id="{29A8D422-9D2C-4CB0-94DB-EFFAD4BBF4C0}"/>
                </a:ext>
              </a:extLst>
            </p:cNvPr>
            <p:cNvSpPr>
              <a:spLocks noChangeShapeType="1"/>
            </p:cNvSpPr>
            <p:nvPr/>
          </p:nvSpPr>
          <p:spPr bwMode="auto">
            <a:xfrm>
              <a:off x="4105" y="691"/>
              <a:ext cx="7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149" name="Line 32">
              <a:extLst>
                <a:ext uri="{FF2B5EF4-FFF2-40B4-BE49-F238E27FC236}">
                  <a16:creationId xmlns:a16="http://schemas.microsoft.com/office/drawing/2014/main" id="{1F2E4B2A-E23A-4C96-A696-15FF354C9E9F}"/>
                </a:ext>
              </a:extLst>
            </p:cNvPr>
            <p:cNvSpPr>
              <a:spLocks noChangeShapeType="1"/>
            </p:cNvSpPr>
            <p:nvPr/>
          </p:nvSpPr>
          <p:spPr bwMode="auto">
            <a:xfrm>
              <a:off x="4105" y="1036"/>
              <a:ext cx="786"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150" name="Line 33">
              <a:extLst>
                <a:ext uri="{FF2B5EF4-FFF2-40B4-BE49-F238E27FC236}">
                  <a16:creationId xmlns:a16="http://schemas.microsoft.com/office/drawing/2014/main" id="{1C741B30-F959-4615-8ADE-82E4F15D6486}"/>
                </a:ext>
              </a:extLst>
            </p:cNvPr>
            <p:cNvSpPr>
              <a:spLocks noChangeShapeType="1"/>
            </p:cNvSpPr>
            <p:nvPr/>
          </p:nvSpPr>
          <p:spPr bwMode="auto">
            <a:xfrm>
              <a:off x="4105" y="336"/>
              <a:ext cx="0" cy="7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151" name="Line 34">
              <a:extLst>
                <a:ext uri="{FF2B5EF4-FFF2-40B4-BE49-F238E27FC236}">
                  <a16:creationId xmlns:a16="http://schemas.microsoft.com/office/drawing/2014/main" id="{14658743-1319-44FE-8327-A9298559DC0F}"/>
                </a:ext>
              </a:extLst>
            </p:cNvPr>
            <p:cNvSpPr>
              <a:spLocks noChangeShapeType="1"/>
            </p:cNvSpPr>
            <p:nvPr/>
          </p:nvSpPr>
          <p:spPr bwMode="auto">
            <a:xfrm>
              <a:off x="4498" y="336"/>
              <a:ext cx="0" cy="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152" name="Line 35">
              <a:extLst>
                <a:ext uri="{FF2B5EF4-FFF2-40B4-BE49-F238E27FC236}">
                  <a16:creationId xmlns:a16="http://schemas.microsoft.com/office/drawing/2014/main" id="{4807EBBA-95F8-4D3F-9018-6900E72DC2D9}"/>
                </a:ext>
              </a:extLst>
            </p:cNvPr>
            <p:cNvSpPr>
              <a:spLocks noChangeShapeType="1"/>
            </p:cNvSpPr>
            <p:nvPr/>
          </p:nvSpPr>
          <p:spPr bwMode="auto">
            <a:xfrm>
              <a:off x="4891" y="336"/>
              <a:ext cx="0" cy="7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153" name="Line 36">
              <a:extLst>
                <a:ext uri="{FF2B5EF4-FFF2-40B4-BE49-F238E27FC236}">
                  <a16:creationId xmlns:a16="http://schemas.microsoft.com/office/drawing/2014/main" id="{8E3A982F-E4DB-437A-BB58-81C73CF26A4D}"/>
                </a:ext>
              </a:extLst>
            </p:cNvPr>
            <p:cNvSpPr>
              <a:spLocks noChangeShapeType="1"/>
            </p:cNvSpPr>
            <p:nvPr/>
          </p:nvSpPr>
          <p:spPr bwMode="auto">
            <a:xfrm flipH="1" flipV="1">
              <a:off x="4286" y="482"/>
              <a:ext cx="499" cy="4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4" name="Line 37">
              <a:extLst>
                <a:ext uri="{FF2B5EF4-FFF2-40B4-BE49-F238E27FC236}">
                  <a16:creationId xmlns:a16="http://schemas.microsoft.com/office/drawing/2014/main" id="{8FF67CCC-2FD9-4A10-9CBA-0A77035CABFD}"/>
                </a:ext>
              </a:extLst>
            </p:cNvPr>
            <p:cNvSpPr>
              <a:spLocks noChangeShapeType="1"/>
            </p:cNvSpPr>
            <p:nvPr/>
          </p:nvSpPr>
          <p:spPr bwMode="auto">
            <a:xfrm flipV="1">
              <a:off x="4241" y="482"/>
              <a:ext cx="499" cy="4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6138" name="Oval 38">
            <a:extLst>
              <a:ext uri="{FF2B5EF4-FFF2-40B4-BE49-F238E27FC236}">
                <a16:creationId xmlns:a16="http://schemas.microsoft.com/office/drawing/2014/main" id="{30061873-F8E7-4C04-9E70-6A36E8E61844}"/>
              </a:ext>
            </a:extLst>
          </p:cNvPr>
          <p:cNvSpPr>
            <a:spLocks noChangeArrowheads="1"/>
          </p:cNvSpPr>
          <p:nvPr/>
        </p:nvSpPr>
        <p:spPr bwMode="auto">
          <a:xfrm>
            <a:off x="4224338" y="3902075"/>
            <a:ext cx="533400" cy="533400"/>
          </a:xfrm>
          <a:prstGeom prst="ellipse">
            <a:avLst/>
          </a:pr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176139" name="Line 39">
            <a:extLst>
              <a:ext uri="{FF2B5EF4-FFF2-40B4-BE49-F238E27FC236}">
                <a16:creationId xmlns:a16="http://schemas.microsoft.com/office/drawing/2014/main" id="{67962AB3-21FE-4ACC-A10D-3D594055B85C}"/>
              </a:ext>
            </a:extLst>
          </p:cNvPr>
          <p:cNvSpPr>
            <a:spLocks noChangeShapeType="1"/>
          </p:cNvSpPr>
          <p:nvPr/>
        </p:nvSpPr>
        <p:spPr bwMode="auto">
          <a:xfrm flipV="1">
            <a:off x="3309938" y="4054475"/>
            <a:ext cx="990600" cy="228600"/>
          </a:xfrm>
          <a:prstGeom prst="line">
            <a:avLst/>
          </a:prstGeom>
          <a:noFill/>
          <a:ln w="3810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40" name="Text Box 40">
            <a:extLst>
              <a:ext uri="{FF2B5EF4-FFF2-40B4-BE49-F238E27FC236}">
                <a16:creationId xmlns:a16="http://schemas.microsoft.com/office/drawing/2014/main" id="{B9A56247-C198-4030-8710-018D46933CA0}"/>
              </a:ext>
            </a:extLst>
          </p:cNvPr>
          <p:cNvSpPr txBox="1">
            <a:spLocks noChangeArrowheads="1"/>
          </p:cNvSpPr>
          <p:nvPr/>
        </p:nvSpPr>
        <p:spPr bwMode="auto">
          <a:xfrm>
            <a:off x="2603500" y="4054475"/>
            <a:ext cx="7286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b="1"/>
              <a:t>(i,j)</a:t>
            </a:r>
          </a:p>
        </p:txBody>
      </p:sp>
      <p:sp>
        <p:nvSpPr>
          <p:cNvPr id="34" name="Text Box 3">
            <a:extLst>
              <a:ext uri="{FF2B5EF4-FFF2-40B4-BE49-F238E27FC236}">
                <a16:creationId xmlns:a16="http://schemas.microsoft.com/office/drawing/2014/main" id="{2E8EBA03-1E04-49BB-89DF-2928E51814D1}"/>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3.5.2 </a:t>
            </a:r>
            <a:r>
              <a:rPr lang="zh-CN" altLang="en-US" sz="4000" b="1" kern="0" dirty="0">
                <a:solidFill>
                  <a:srgbClr val="000099"/>
                </a:solidFill>
              </a:rPr>
              <a:t>一阶边缘检测</a:t>
            </a:r>
          </a:p>
        </p:txBody>
      </p:sp>
      <p:pic>
        <p:nvPicPr>
          <p:cNvPr id="176142" name="Picture 12" descr="underline_base">
            <a:extLst>
              <a:ext uri="{FF2B5EF4-FFF2-40B4-BE49-F238E27FC236}">
                <a16:creationId xmlns:a16="http://schemas.microsoft.com/office/drawing/2014/main" id="{8818A5C2-DD86-41EF-A71A-C1E7C13FD770}"/>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11</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4"/>
            <a:ext cx="8229600" cy="537376"/>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fontAlgn="auto">
              <a:lnSpc>
                <a:spcPct val="125000"/>
              </a:lnSpc>
              <a:spcBef>
                <a:spcPts val="0"/>
              </a:spcBef>
              <a:spcAft>
                <a:spcPts val="0"/>
              </a:spcAft>
              <a:buClr>
                <a:srgbClr val="6F1B1B"/>
              </a:buClr>
              <a:defRPr/>
            </a:pPr>
            <a:r>
              <a:rPr lang="zh-CN" altLang="en-US" sz="2000" dirty="0">
                <a:solidFill>
                  <a:srgbClr val="000000"/>
                </a:solidFill>
                <a:latin typeface="黑体" panose="02010609060101010101" pitchFamily="49" charset="-122"/>
                <a:ea typeface="黑体" panose="02010609060101010101" pitchFamily="49" charset="-122"/>
              </a:rPr>
              <a:t>小孔成像模型</a:t>
            </a:r>
            <a:endParaRPr lang="en-US" altLang="zh-CN" sz="2800" dirty="0">
              <a:solidFill>
                <a:srgbClr val="000000"/>
              </a:solidFill>
              <a:latin typeface="黑体" panose="02010609060101010101" pitchFamily="49" charset="-122"/>
              <a:ea typeface="黑体" panose="02010609060101010101" pitchFamily="49" charset="-122"/>
            </a:endParaRPr>
          </a:p>
        </p:txBody>
      </p:sp>
      <p:pic>
        <p:nvPicPr>
          <p:cNvPr id="19" name="图片 18">
            <a:extLst>
              <a:ext uri="{FF2B5EF4-FFF2-40B4-BE49-F238E27FC236}">
                <a16:creationId xmlns:a16="http://schemas.microsoft.com/office/drawing/2014/main" id="{064621E0-F290-475A-9BCD-BEB81BC25D54}"/>
              </a:ext>
            </a:extLst>
          </p:cNvPr>
          <p:cNvPicPr>
            <a:picLocks noChangeAspect="1"/>
          </p:cNvPicPr>
          <p:nvPr/>
        </p:nvPicPr>
        <p:blipFill>
          <a:blip r:embed="rId4"/>
          <a:stretch>
            <a:fillRect/>
          </a:stretch>
        </p:blipFill>
        <p:spPr>
          <a:xfrm>
            <a:off x="466725" y="3642913"/>
            <a:ext cx="7662499" cy="2819800"/>
          </a:xfrm>
          <a:prstGeom prst="rect">
            <a:avLst/>
          </a:prstGeom>
        </p:spPr>
      </p:pic>
      <p:pic>
        <p:nvPicPr>
          <p:cNvPr id="31" name="图片 30">
            <a:extLst>
              <a:ext uri="{FF2B5EF4-FFF2-40B4-BE49-F238E27FC236}">
                <a16:creationId xmlns:a16="http://schemas.microsoft.com/office/drawing/2014/main" id="{17BE264E-29FB-4C39-918A-A53B5592CDEB}"/>
              </a:ext>
            </a:extLst>
          </p:cNvPr>
          <p:cNvPicPr>
            <a:picLocks noChangeAspect="1"/>
          </p:cNvPicPr>
          <p:nvPr/>
        </p:nvPicPr>
        <p:blipFill>
          <a:blip r:embed="rId5"/>
          <a:stretch>
            <a:fillRect/>
          </a:stretch>
        </p:blipFill>
        <p:spPr>
          <a:xfrm>
            <a:off x="323850" y="2015342"/>
            <a:ext cx="4219048" cy="1371429"/>
          </a:xfrm>
          <a:prstGeom prst="rect">
            <a:avLst/>
          </a:prstGeom>
          <a:ln>
            <a:solidFill>
              <a:schemeClr val="accent1"/>
            </a:solidFill>
          </a:ln>
        </p:spPr>
      </p:pic>
      <p:sp>
        <p:nvSpPr>
          <p:cNvPr id="32" name="文本框 31">
            <a:extLst>
              <a:ext uri="{FF2B5EF4-FFF2-40B4-BE49-F238E27FC236}">
                <a16:creationId xmlns:a16="http://schemas.microsoft.com/office/drawing/2014/main" id="{3F3F000F-6C1F-45F7-BA91-081AEAE8B602}"/>
              </a:ext>
            </a:extLst>
          </p:cNvPr>
          <p:cNvSpPr txBox="1"/>
          <p:nvPr/>
        </p:nvSpPr>
        <p:spPr>
          <a:xfrm>
            <a:off x="4601104" y="2470223"/>
            <a:ext cx="4499769" cy="461665"/>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a:t>同一直线上的投影点仍是同一个</a:t>
            </a:r>
          </a:p>
        </p:txBody>
      </p:sp>
    </p:spTree>
    <p:extLst>
      <p:ext uri="{BB962C8B-B14F-4D97-AF65-F5344CB8AC3E}">
        <p14:creationId xmlns:p14="http://schemas.microsoft.com/office/powerpoint/2010/main" val="585686093"/>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3">
            <a:extLst>
              <a:ext uri="{FF2B5EF4-FFF2-40B4-BE49-F238E27FC236}">
                <a16:creationId xmlns:a16="http://schemas.microsoft.com/office/drawing/2014/main" id="{4B67D13B-D386-43A9-9B03-BAA1EC73AEBC}"/>
              </a:ext>
            </a:extLst>
          </p:cNvPr>
          <p:cNvSpPr>
            <a:spLocks noGrp="1" noChangeArrowheads="1"/>
          </p:cNvSpPr>
          <p:nvPr>
            <p:ph type="subTitle" idx="1"/>
          </p:nvPr>
        </p:nvSpPr>
        <p:spPr>
          <a:xfrm>
            <a:off x="539750" y="836613"/>
            <a:ext cx="8064500" cy="5434012"/>
          </a:xfrm>
        </p:spPr>
        <p:txBody>
          <a:bodyPr/>
          <a:lstStyle/>
          <a:p>
            <a:pPr algn="l">
              <a:buClr>
                <a:srgbClr val="CC3300"/>
              </a:buClr>
              <a:buFont typeface="Wingdings" panose="05000000000000000000" pitchFamily="2" charset="2"/>
              <a:buChar char="n"/>
            </a:pPr>
            <a:r>
              <a:rPr lang="en-US" altLang="zh-CN" b="1">
                <a:latin typeface="楷体_GB2312"/>
                <a:ea typeface="楷体_GB2312"/>
                <a:cs typeface="楷体_GB2312"/>
              </a:rPr>
              <a:t> Sobel</a:t>
            </a:r>
            <a:r>
              <a:rPr lang="zh-CN" altLang="en-US" b="1">
                <a:latin typeface="楷体_GB2312"/>
                <a:ea typeface="楷体_GB2312"/>
                <a:cs typeface="楷体_GB2312"/>
              </a:rPr>
              <a:t>算子</a:t>
            </a:r>
          </a:p>
          <a:p>
            <a:pPr algn="l">
              <a:buClr>
                <a:srgbClr val="CC3300"/>
              </a:buClr>
            </a:pPr>
            <a:r>
              <a:rPr lang="en-US" altLang="zh-CN" b="1">
                <a:latin typeface="楷体_GB2312"/>
                <a:ea typeface="楷体_GB2312"/>
                <a:cs typeface="楷体_GB2312"/>
              </a:rPr>
              <a:t>Sobel</a:t>
            </a:r>
            <a:r>
              <a:rPr lang="zh-CN" altLang="el-GR" b="1">
                <a:latin typeface="楷体_GB2312"/>
                <a:ea typeface="楷体_GB2312"/>
                <a:cs typeface="楷体_GB2312"/>
              </a:rPr>
              <a:t>算子为梯度幅度值计算：</a:t>
            </a:r>
            <a:endParaRPr lang="zh-CN" altLang="en-US" b="1">
              <a:latin typeface="楷体_GB2312"/>
              <a:ea typeface="楷体_GB2312"/>
              <a:cs typeface="楷体_GB2312"/>
            </a:endParaRPr>
          </a:p>
          <a:p>
            <a:pPr algn="l">
              <a:buClr>
                <a:srgbClr val="CC3300"/>
              </a:buClr>
            </a:pPr>
            <a:endParaRPr lang="zh-CN" altLang="en-US" b="1">
              <a:latin typeface="楷体_GB2312"/>
              <a:ea typeface="楷体_GB2312"/>
              <a:cs typeface="楷体_GB2312"/>
            </a:endParaRPr>
          </a:p>
          <a:p>
            <a:pPr algn="l">
              <a:buClr>
                <a:srgbClr val="CC3300"/>
              </a:buClr>
            </a:pPr>
            <a:r>
              <a:rPr lang="zh-CN" altLang="el-GR" b="1">
                <a:latin typeface="楷体_GB2312"/>
                <a:ea typeface="楷体_GB2312"/>
                <a:cs typeface="楷体_GB2312"/>
              </a:rPr>
              <a:t>模板卷积</a:t>
            </a:r>
            <a:r>
              <a:rPr lang="en-US" altLang="zh-CN" b="1">
                <a:latin typeface="楷体_GB2312"/>
                <a:ea typeface="楷体_GB2312"/>
                <a:cs typeface="楷体_GB2312"/>
              </a:rPr>
              <a:t>:</a:t>
            </a:r>
          </a:p>
          <a:p>
            <a:pPr algn="l">
              <a:buClr>
                <a:srgbClr val="CC3300"/>
              </a:buClr>
            </a:pPr>
            <a:endParaRPr lang="en-US" altLang="zh-CN" b="1">
              <a:latin typeface="楷体_GB2312"/>
              <a:ea typeface="楷体_GB2312"/>
              <a:cs typeface="楷体_GB2312"/>
            </a:endParaRPr>
          </a:p>
          <a:p>
            <a:pPr algn="l">
              <a:buClr>
                <a:srgbClr val="CC3300"/>
              </a:buClr>
            </a:pPr>
            <a:endParaRPr lang="en-US" altLang="zh-CN" b="1">
              <a:latin typeface="楷体_GB2312"/>
              <a:ea typeface="楷体_GB2312"/>
              <a:cs typeface="楷体_GB2312"/>
            </a:endParaRPr>
          </a:p>
          <a:p>
            <a:pPr algn="l">
              <a:buClr>
                <a:srgbClr val="CC3300"/>
              </a:buClr>
            </a:pPr>
            <a:endParaRPr lang="en-US" altLang="zh-CN" b="1">
              <a:latin typeface="楷体_GB2312"/>
              <a:ea typeface="楷体_GB2312"/>
              <a:cs typeface="楷体_GB2312"/>
            </a:endParaRPr>
          </a:p>
          <a:p>
            <a:pPr algn="l">
              <a:buClr>
                <a:srgbClr val="CC3300"/>
              </a:buClr>
            </a:pPr>
            <a:r>
              <a:rPr lang="el-GR" altLang="zh-CN" b="1">
                <a:latin typeface="楷体_GB2312"/>
                <a:ea typeface="楷体_GB2312"/>
                <a:cs typeface="楷体_GB2312"/>
              </a:rPr>
              <a:t>G</a:t>
            </a:r>
            <a:r>
              <a:rPr lang="el-GR" altLang="zh-CN" b="1" baseline="-25000">
                <a:latin typeface="楷体_GB2312"/>
                <a:ea typeface="楷体_GB2312"/>
                <a:cs typeface="楷体_GB2312"/>
              </a:rPr>
              <a:t>x</a:t>
            </a:r>
            <a:r>
              <a:rPr lang="zh-CN" altLang="el-GR" b="1">
                <a:latin typeface="楷体_GB2312"/>
                <a:ea typeface="楷体_GB2312"/>
                <a:cs typeface="楷体_GB2312"/>
              </a:rPr>
              <a:t>和</a:t>
            </a:r>
            <a:r>
              <a:rPr lang="el-GR" altLang="zh-CN" b="1">
                <a:latin typeface="楷体_GB2312"/>
                <a:ea typeface="楷体_GB2312"/>
                <a:cs typeface="楷体_GB2312"/>
              </a:rPr>
              <a:t>G</a:t>
            </a:r>
            <a:r>
              <a:rPr lang="el-GR" altLang="zh-CN" b="1" baseline="-25000">
                <a:latin typeface="楷体_GB2312"/>
                <a:ea typeface="楷体_GB2312"/>
                <a:cs typeface="楷体_GB2312"/>
              </a:rPr>
              <a:t>y</a:t>
            </a:r>
            <a:r>
              <a:rPr lang="zh-CN" altLang="el-GR" b="1">
                <a:latin typeface="楷体_GB2312"/>
                <a:ea typeface="楷体_GB2312"/>
                <a:cs typeface="楷体_GB2312"/>
              </a:rPr>
              <a:t>模板是：</a:t>
            </a:r>
          </a:p>
        </p:txBody>
      </p:sp>
      <p:graphicFrame>
        <p:nvGraphicFramePr>
          <p:cNvPr id="177155" name="Object 2">
            <a:extLst>
              <a:ext uri="{FF2B5EF4-FFF2-40B4-BE49-F238E27FC236}">
                <a16:creationId xmlns:a16="http://schemas.microsoft.com/office/drawing/2014/main" id="{9853170D-C580-4020-8883-E2EBFAC6B1E0}"/>
              </a:ext>
            </a:extLst>
          </p:cNvPr>
          <p:cNvGraphicFramePr>
            <a:graphicFrameLocks/>
          </p:cNvGraphicFramePr>
          <p:nvPr/>
        </p:nvGraphicFramePr>
        <p:xfrm>
          <a:off x="3205163" y="1695450"/>
          <a:ext cx="1841500" cy="688975"/>
        </p:xfrm>
        <a:graphic>
          <a:graphicData uri="http://schemas.openxmlformats.org/presentationml/2006/ole">
            <mc:AlternateContent xmlns:mc="http://schemas.openxmlformats.org/markup-compatibility/2006">
              <mc:Choice xmlns:v="urn:schemas-microsoft-com:vml" Requires="v">
                <p:oleObj spid="_x0000_s177644" r:id="rId3" imgW="888229" imgH="304536" progId="Equation.DSMT4">
                  <p:embed/>
                </p:oleObj>
              </mc:Choice>
              <mc:Fallback>
                <p:oleObj r:id="rId3" imgW="888229" imgH="304536"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5163" y="1695450"/>
                        <a:ext cx="18415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7156" name="Object 3">
            <a:extLst>
              <a:ext uri="{FF2B5EF4-FFF2-40B4-BE49-F238E27FC236}">
                <a16:creationId xmlns:a16="http://schemas.microsoft.com/office/drawing/2014/main" id="{E7EABE05-7C14-45E9-A509-54E5E892EBB2}"/>
              </a:ext>
            </a:extLst>
          </p:cNvPr>
          <p:cNvGraphicFramePr>
            <a:graphicFrameLocks/>
          </p:cNvGraphicFramePr>
          <p:nvPr/>
        </p:nvGraphicFramePr>
        <p:xfrm>
          <a:off x="2146300" y="3122613"/>
          <a:ext cx="4524375" cy="546100"/>
        </p:xfrm>
        <a:graphic>
          <a:graphicData uri="http://schemas.openxmlformats.org/presentationml/2006/ole">
            <mc:AlternateContent xmlns:mc="http://schemas.openxmlformats.org/markup-compatibility/2006">
              <mc:Choice xmlns:v="urn:schemas-microsoft-com:vml" Requires="v">
                <p:oleObj spid="_x0000_s177645" r:id="rId5" imgW="2183452" imgH="241195" progId="Equation.DSMT4">
                  <p:embed/>
                </p:oleObj>
              </mc:Choice>
              <mc:Fallback>
                <p:oleObj r:id="rId5" imgW="2183452" imgH="241195"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6300" y="3122613"/>
                        <a:ext cx="4524375" cy="546100"/>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7157" name="Object 4">
            <a:extLst>
              <a:ext uri="{FF2B5EF4-FFF2-40B4-BE49-F238E27FC236}">
                <a16:creationId xmlns:a16="http://schemas.microsoft.com/office/drawing/2014/main" id="{75B024AE-1AD5-42E3-9896-4ABC98A05CC4}"/>
              </a:ext>
            </a:extLst>
          </p:cNvPr>
          <p:cNvGraphicFramePr>
            <a:graphicFrameLocks/>
          </p:cNvGraphicFramePr>
          <p:nvPr/>
        </p:nvGraphicFramePr>
        <p:xfrm>
          <a:off x="1357313" y="4543425"/>
          <a:ext cx="2079625" cy="1665288"/>
        </p:xfrm>
        <a:graphic>
          <a:graphicData uri="http://schemas.openxmlformats.org/presentationml/2006/ole">
            <mc:AlternateContent xmlns:mc="http://schemas.openxmlformats.org/markup-compatibility/2006">
              <mc:Choice xmlns:v="urn:schemas-microsoft-com:vml" Requires="v">
                <p:oleObj spid="_x0000_s177646" r:id="rId7" imgW="1002865" imgH="736280" progId="Equation.DSMT4">
                  <p:embed/>
                </p:oleObj>
              </mc:Choice>
              <mc:Fallback>
                <p:oleObj r:id="rId7" imgW="1002865" imgH="736280" progId="Equation.DSMT4">
                  <p:embed/>
                  <p:pic>
                    <p:nvPicPr>
                      <p:cNvPr id="0" name="Object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7313" y="4543425"/>
                        <a:ext cx="2079625" cy="1665288"/>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7158" name="Object 5">
            <a:extLst>
              <a:ext uri="{FF2B5EF4-FFF2-40B4-BE49-F238E27FC236}">
                <a16:creationId xmlns:a16="http://schemas.microsoft.com/office/drawing/2014/main" id="{CC9E0E78-D9C0-4F61-8D0B-C7D6A99175D0}"/>
              </a:ext>
            </a:extLst>
          </p:cNvPr>
          <p:cNvGraphicFramePr>
            <a:graphicFrameLocks/>
          </p:cNvGraphicFramePr>
          <p:nvPr/>
        </p:nvGraphicFramePr>
        <p:xfrm>
          <a:off x="2133600" y="2598738"/>
          <a:ext cx="4551363" cy="517525"/>
        </p:xfrm>
        <a:graphic>
          <a:graphicData uri="http://schemas.openxmlformats.org/presentationml/2006/ole">
            <mc:AlternateContent xmlns:mc="http://schemas.openxmlformats.org/markup-compatibility/2006">
              <mc:Choice xmlns:v="urn:schemas-microsoft-com:vml" Requires="v">
                <p:oleObj spid="_x0000_s177647" r:id="rId9" imgW="2197100" imgH="228600" progId="Equation.DSMT4">
                  <p:embed/>
                </p:oleObj>
              </mc:Choice>
              <mc:Fallback>
                <p:oleObj r:id="rId9" imgW="2197100" imgH="228600" progId="Equation.DSMT4">
                  <p:embed/>
                  <p:pic>
                    <p:nvPicPr>
                      <p:cNvPr id="0" name="Object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3600" y="2598738"/>
                        <a:ext cx="4551363" cy="517525"/>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7159" name="Object 6">
            <a:extLst>
              <a:ext uri="{FF2B5EF4-FFF2-40B4-BE49-F238E27FC236}">
                <a16:creationId xmlns:a16="http://schemas.microsoft.com/office/drawing/2014/main" id="{ACD52E94-0DE1-4772-8C7D-BC3FFE0847A0}"/>
              </a:ext>
            </a:extLst>
          </p:cNvPr>
          <p:cNvGraphicFramePr>
            <a:graphicFrameLocks/>
          </p:cNvGraphicFramePr>
          <p:nvPr/>
        </p:nvGraphicFramePr>
        <p:xfrm>
          <a:off x="4402138" y="4508500"/>
          <a:ext cx="2420937" cy="1665288"/>
        </p:xfrm>
        <a:graphic>
          <a:graphicData uri="http://schemas.openxmlformats.org/presentationml/2006/ole">
            <mc:AlternateContent xmlns:mc="http://schemas.openxmlformats.org/markup-compatibility/2006">
              <mc:Choice xmlns:v="urn:schemas-microsoft-com:vml" Requires="v">
                <p:oleObj spid="_x0000_s177648" r:id="rId11" imgW="1168400" imgH="736600" progId="Equation.DSMT4">
                  <p:embed/>
                </p:oleObj>
              </mc:Choice>
              <mc:Fallback>
                <p:oleObj r:id="rId11" imgW="1168400" imgH="736600" progId="Equation.DSMT4">
                  <p:embed/>
                  <p:pic>
                    <p:nvPicPr>
                      <p:cNvPr id="0" name="Object 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02138" y="4508500"/>
                        <a:ext cx="2420937" cy="1665288"/>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7160" name="Object 7">
            <a:extLst>
              <a:ext uri="{FF2B5EF4-FFF2-40B4-BE49-F238E27FC236}">
                <a16:creationId xmlns:a16="http://schemas.microsoft.com/office/drawing/2014/main" id="{82CA4109-AA86-4DF5-8B5A-6294127CAC15}"/>
              </a:ext>
            </a:extLst>
          </p:cNvPr>
          <p:cNvGraphicFramePr>
            <a:graphicFrameLocks/>
          </p:cNvGraphicFramePr>
          <p:nvPr/>
        </p:nvGraphicFramePr>
        <p:xfrm>
          <a:off x="6378575" y="620713"/>
          <a:ext cx="1974850" cy="1665287"/>
        </p:xfrm>
        <a:graphic>
          <a:graphicData uri="http://schemas.openxmlformats.org/presentationml/2006/ole">
            <mc:AlternateContent xmlns:mc="http://schemas.openxmlformats.org/markup-compatibility/2006">
              <mc:Choice xmlns:v="urn:schemas-microsoft-com:vml" Requires="v">
                <p:oleObj spid="_x0000_s177649" r:id="rId13" imgW="952087" imgH="736280" progId="Equation.DSMT4">
                  <p:embed/>
                </p:oleObj>
              </mc:Choice>
              <mc:Fallback>
                <p:oleObj r:id="rId13" imgW="952087" imgH="736280" progId="Equation.DSMT4">
                  <p:embed/>
                  <p:pic>
                    <p:nvPicPr>
                      <p:cNvPr id="0" name="Object 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78575" y="620713"/>
                        <a:ext cx="1974850" cy="1665287"/>
                      </a:xfrm>
                      <a:prstGeom prst="rect">
                        <a:avLst/>
                      </a:prstGeom>
                      <a:solidFill>
                        <a:srgbClr val="A6FCBD"/>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7161" name="Rectangle 11">
            <a:extLst>
              <a:ext uri="{FF2B5EF4-FFF2-40B4-BE49-F238E27FC236}">
                <a16:creationId xmlns:a16="http://schemas.microsoft.com/office/drawing/2014/main" id="{1E90BCE3-44DA-48B0-B7F3-4560E95DF345}"/>
              </a:ext>
            </a:extLst>
          </p:cNvPr>
          <p:cNvSpPr>
            <a:spLocks noChangeArrowheads="1"/>
          </p:cNvSpPr>
          <p:nvPr/>
        </p:nvSpPr>
        <p:spPr bwMode="auto">
          <a:xfrm>
            <a:off x="7005638" y="2835275"/>
            <a:ext cx="798512" cy="579438"/>
          </a:xfrm>
          <a:prstGeom prst="rect">
            <a:avLst/>
          </a:prstGeom>
          <a:solidFill>
            <a:srgbClr val="F4FD9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3200" b="1">
                <a:latin typeface="楷体_GB2312"/>
                <a:ea typeface="楷体_GB2312"/>
                <a:cs typeface="楷体_GB2312"/>
              </a:rPr>
              <a:t>c</a:t>
            </a:r>
            <a:r>
              <a:rPr lang="el-GR" altLang="zh-CN" sz="3200" b="1">
                <a:latin typeface="楷体_GB2312"/>
                <a:ea typeface="楷体_GB2312"/>
                <a:cs typeface="楷体_GB2312"/>
              </a:rPr>
              <a:t>=</a:t>
            </a:r>
            <a:r>
              <a:rPr lang="en-US" altLang="zh-CN" sz="3200" b="1">
                <a:latin typeface="楷体_GB2312"/>
                <a:ea typeface="楷体_GB2312"/>
                <a:cs typeface="楷体_GB2312"/>
              </a:rPr>
              <a:t>2</a:t>
            </a:r>
          </a:p>
        </p:txBody>
      </p:sp>
      <p:sp>
        <p:nvSpPr>
          <p:cNvPr id="15" name="Text Box 3">
            <a:extLst>
              <a:ext uri="{FF2B5EF4-FFF2-40B4-BE49-F238E27FC236}">
                <a16:creationId xmlns:a16="http://schemas.microsoft.com/office/drawing/2014/main" id="{3220DAE5-046F-45AE-917E-664335D902C9}"/>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3.5.2 </a:t>
            </a:r>
            <a:r>
              <a:rPr lang="zh-CN" altLang="en-US" sz="4000" b="1" kern="0" dirty="0">
                <a:solidFill>
                  <a:srgbClr val="000099"/>
                </a:solidFill>
              </a:rPr>
              <a:t>一阶边缘检测</a:t>
            </a:r>
          </a:p>
        </p:txBody>
      </p:sp>
      <p:pic>
        <p:nvPicPr>
          <p:cNvPr id="177163" name="Picture 12" descr="underline_base">
            <a:extLst>
              <a:ext uri="{FF2B5EF4-FFF2-40B4-BE49-F238E27FC236}">
                <a16:creationId xmlns:a16="http://schemas.microsoft.com/office/drawing/2014/main" id="{F230DA26-0BB7-4DD2-BF4E-15FC8729138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a:extLst>
              <a:ext uri="{FF2B5EF4-FFF2-40B4-BE49-F238E27FC236}">
                <a16:creationId xmlns:a16="http://schemas.microsoft.com/office/drawing/2014/main" id="{589F4556-2311-4D67-B976-71EC03B30D0E}"/>
              </a:ext>
            </a:extLst>
          </p:cNvPr>
          <p:cNvSpPr>
            <a:spLocks noGrp="1" noChangeArrowheads="1"/>
          </p:cNvSpPr>
          <p:nvPr>
            <p:ph type="subTitle" idx="1"/>
          </p:nvPr>
        </p:nvSpPr>
        <p:spPr>
          <a:xfrm>
            <a:off x="539750" y="836613"/>
            <a:ext cx="8064500" cy="5156200"/>
          </a:xfrm>
        </p:spPr>
        <p:txBody>
          <a:bodyPr/>
          <a:lstStyle/>
          <a:p>
            <a:pPr algn="l">
              <a:buClr>
                <a:srgbClr val="CC3300"/>
              </a:buClr>
              <a:buFont typeface="Wingdings" panose="05000000000000000000" pitchFamily="2" charset="2"/>
              <a:buChar char="n"/>
            </a:pPr>
            <a:r>
              <a:rPr lang="en-US" altLang="zh-CN" b="1">
                <a:latin typeface="楷体_GB2312"/>
                <a:ea typeface="楷体_GB2312"/>
                <a:cs typeface="楷体_GB2312"/>
              </a:rPr>
              <a:t> Prewitt</a:t>
            </a:r>
            <a:r>
              <a:rPr lang="zh-CN" altLang="en-US" b="1">
                <a:latin typeface="楷体_GB2312"/>
                <a:ea typeface="楷体_GB2312"/>
                <a:cs typeface="楷体_GB2312"/>
              </a:rPr>
              <a:t>算子</a:t>
            </a:r>
          </a:p>
          <a:p>
            <a:pPr algn="l">
              <a:buClr>
                <a:srgbClr val="CC3300"/>
              </a:buClr>
            </a:pPr>
            <a:r>
              <a:rPr lang="en-US" altLang="zh-CN" b="1">
                <a:latin typeface="楷体_GB2312"/>
                <a:ea typeface="楷体_GB2312"/>
                <a:cs typeface="楷体_GB2312"/>
              </a:rPr>
              <a:t>Prewitt</a:t>
            </a:r>
            <a:r>
              <a:rPr lang="zh-CN" altLang="el-GR" b="1">
                <a:latin typeface="楷体_GB2312"/>
                <a:ea typeface="楷体_GB2312"/>
                <a:cs typeface="楷体_GB2312"/>
              </a:rPr>
              <a:t>算子和</a:t>
            </a:r>
            <a:r>
              <a:rPr lang="el-GR" altLang="zh-CN" b="1">
                <a:latin typeface="楷体_GB2312"/>
                <a:ea typeface="楷体_GB2312"/>
                <a:cs typeface="楷体_GB2312"/>
              </a:rPr>
              <a:t>Sobel</a:t>
            </a:r>
            <a:r>
              <a:rPr lang="zh-CN" altLang="el-GR" b="1">
                <a:latin typeface="楷体_GB2312"/>
                <a:ea typeface="楷体_GB2312"/>
                <a:cs typeface="楷体_GB2312"/>
              </a:rPr>
              <a:t>算子方程一样：</a:t>
            </a:r>
            <a:endParaRPr lang="zh-CN" altLang="en-US" b="1">
              <a:latin typeface="楷体_GB2312"/>
              <a:ea typeface="楷体_GB2312"/>
              <a:cs typeface="楷体_GB2312"/>
            </a:endParaRPr>
          </a:p>
          <a:p>
            <a:pPr algn="l">
              <a:buClr>
                <a:srgbClr val="CC3300"/>
              </a:buClr>
            </a:pPr>
            <a:endParaRPr lang="zh-CN" altLang="en-US" b="1">
              <a:latin typeface="楷体_GB2312"/>
              <a:ea typeface="楷体_GB2312"/>
              <a:cs typeface="楷体_GB2312"/>
            </a:endParaRPr>
          </a:p>
          <a:p>
            <a:pPr algn="l">
              <a:buClr>
                <a:srgbClr val="CC3300"/>
              </a:buClr>
            </a:pPr>
            <a:r>
              <a:rPr lang="zh-CN" altLang="el-GR" b="1">
                <a:latin typeface="楷体_GB2312"/>
                <a:ea typeface="楷体_GB2312"/>
                <a:cs typeface="楷体_GB2312"/>
              </a:rPr>
              <a:t>模板卷积</a:t>
            </a:r>
            <a:r>
              <a:rPr lang="en-US" altLang="zh-CN" b="1">
                <a:latin typeface="楷体_GB2312"/>
                <a:ea typeface="楷体_GB2312"/>
                <a:cs typeface="楷体_GB2312"/>
              </a:rPr>
              <a:t>:</a:t>
            </a:r>
          </a:p>
          <a:p>
            <a:pPr algn="l">
              <a:buClr>
                <a:srgbClr val="CC3300"/>
              </a:buClr>
            </a:pPr>
            <a:endParaRPr lang="en-US" altLang="zh-CN" b="1">
              <a:latin typeface="楷体_GB2312"/>
              <a:ea typeface="楷体_GB2312"/>
              <a:cs typeface="楷体_GB2312"/>
            </a:endParaRPr>
          </a:p>
          <a:p>
            <a:pPr algn="l">
              <a:buClr>
                <a:srgbClr val="CC3300"/>
              </a:buClr>
            </a:pPr>
            <a:endParaRPr lang="en-US" altLang="zh-CN" b="1">
              <a:latin typeface="楷体_GB2312"/>
              <a:ea typeface="楷体_GB2312"/>
              <a:cs typeface="楷体_GB2312"/>
            </a:endParaRPr>
          </a:p>
          <a:p>
            <a:pPr algn="l">
              <a:buClr>
                <a:srgbClr val="CC3300"/>
              </a:buClr>
            </a:pPr>
            <a:endParaRPr lang="en-US" altLang="zh-CN" b="1">
              <a:latin typeface="楷体_GB2312"/>
              <a:ea typeface="楷体_GB2312"/>
              <a:cs typeface="楷体_GB2312"/>
            </a:endParaRPr>
          </a:p>
          <a:p>
            <a:pPr algn="l">
              <a:buClr>
                <a:srgbClr val="CC3300"/>
              </a:buClr>
            </a:pPr>
            <a:r>
              <a:rPr lang="el-GR" altLang="zh-CN" b="1">
                <a:latin typeface="楷体_GB2312"/>
                <a:ea typeface="楷体_GB2312"/>
                <a:cs typeface="楷体_GB2312"/>
              </a:rPr>
              <a:t>G</a:t>
            </a:r>
            <a:r>
              <a:rPr lang="el-GR" altLang="zh-CN" b="1" baseline="-25000">
                <a:latin typeface="楷体_GB2312"/>
                <a:ea typeface="楷体_GB2312"/>
                <a:cs typeface="楷体_GB2312"/>
              </a:rPr>
              <a:t>x</a:t>
            </a:r>
            <a:r>
              <a:rPr lang="zh-CN" altLang="el-GR" b="1">
                <a:latin typeface="楷体_GB2312"/>
                <a:ea typeface="楷体_GB2312"/>
                <a:cs typeface="楷体_GB2312"/>
              </a:rPr>
              <a:t>和</a:t>
            </a:r>
            <a:r>
              <a:rPr lang="el-GR" altLang="zh-CN" b="1">
                <a:latin typeface="楷体_GB2312"/>
                <a:ea typeface="楷体_GB2312"/>
                <a:cs typeface="楷体_GB2312"/>
              </a:rPr>
              <a:t>G</a:t>
            </a:r>
            <a:r>
              <a:rPr lang="el-GR" altLang="zh-CN" b="1" baseline="-25000">
                <a:latin typeface="楷体_GB2312"/>
                <a:ea typeface="楷体_GB2312"/>
                <a:cs typeface="楷体_GB2312"/>
              </a:rPr>
              <a:t>y</a:t>
            </a:r>
            <a:r>
              <a:rPr lang="zh-CN" altLang="el-GR" b="1">
                <a:latin typeface="楷体_GB2312"/>
                <a:ea typeface="楷体_GB2312"/>
                <a:cs typeface="楷体_GB2312"/>
              </a:rPr>
              <a:t>模板是：</a:t>
            </a:r>
          </a:p>
        </p:txBody>
      </p:sp>
      <p:graphicFrame>
        <p:nvGraphicFramePr>
          <p:cNvPr id="178179" name="Object 2">
            <a:extLst>
              <a:ext uri="{FF2B5EF4-FFF2-40B4-BE49-F238E27FC236}">
                <a16:creationId xmlns:a16="http://schemas.microsoft.com/office/drawing/2014/main" id="{B32F96AC-B029-45B4-87EB-8E0F96378ED7}"/>
              </a:ext>
            </a:extLst>
          </p:cNvPr>
          <p:cNvGraphicFramePr>
            <a:graphicFrameLocks/>
          </p:cNvGraphicFramePr>
          <p:nvPr/>
        </p:nvGraphicFramePr>
        <p:xfrm>
          <a:off x="3400425" y="1706563"/>
          <a:ext cx="1841500" cy="688975"/>
        </p:xfrm>
        <a:graphic>
          <a:graphicData uri="http://schemas.openxmlformats.org/presentationml/2006/ole">
            <mc:AlternateContent xmlns:mc="http://schemas.openxmlformats.org/markup-compatibility/2006">
              <mc:Choice xmlns:v="urn:schemas-microsoft-com:vml" Requires="v">
                <p:oleObj spid="_x0000_s178668" r:id="rId3" imgW="888229" imgH="304536" progId="Equation.DSMT4">
                  <p:embed/>
                </p:oleObj>
              </mc:Choice>
              <mc:Fallback>
                <p:oleObj r:id="rId3" imgW="888229" imgH="304536"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0425" y="1706563"/>
                        <a:ext cx="18415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8180" name="Object 3">
            <a:extLst>
              <a:ext uri="{FF2B5EF4-FFF2-40B4-BE49-F238E27FC236}">
                <a16:creationId xmlns:a16="http://schemas.microsoft.com/office/drawing/2014/main" id="{89CCA1FE-9A88-4471-85CA-2871D4F4F59D}"/>
              </a:ext>
            </a:extLst>
          </p:cNvPr>
          <p:cNvGraphicFramePr>
            <a:graphicFrameLocks/>
          </p:cNvGraphicFramePr>
          <p:nvPr/>
        </p:nvGraphicFramePr>
        <p:xfrm>
          <a:off x="1803400" y="3187700"/>
          <a:ext cx="4524375" cy="546100"/>
        </p:xfrm>
        <a:graphic>
          <a:graphicData uri="http://schemas.openxmlformats.org/presentationml/2006/ole">
            <mc:AlternateContent xmlns:mc="http://schemas.openxmlformats.org/markup-compatibility/2006">
              <mc:Choice xmlns:v="urn:schemas-microsoft-com:vml" Requires="v">
                <p:oleObj spid="_x0000_s178669" r:id="rId5" imgW="2183452" imgH="241195" progId="Equation.DSMT4">
                  <p:embed/>
                </p:oleObj>
              </mc:Choice>
              <mc:Fallback>
                <p:oleObj r:id="rId5" imgW="2183452" imgH="241195"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3400" y="3187700"/>
                        <a:ext cx="4524375" cy="546100"/>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8181" name="Object 4">
            <a:extLst>
              <a:ext uri="{FF2B5EF4-FFF2-40B4-BE49-F238E27FC236}">
                <a16:creationId xmlns:a16="http://schemas.microsoft.com/office/drawing/2014/main" id="{A2B90576-0AE7-449F-A121-8479375F7081}"/>
              </a:ext>
            </a:extLst>
          </p:cNvPr>
          <p:cNvGraphicFramePr>
            <a:graphicFrameLocks/>
          </p:cNvGraphicFramePr>
          <p:nvPr/>
        </p:nvGraphicFramePr>
        <p:xfrm>
          <a:off x="1382713" y="4543425"/>
          <a:ext cx="2027237" cy="1665288"/>
        </p:xfrm>
        <a:graphic>
          <a:graphicData uri="http://schemas.openxmlformats.org/presentationml/2006/ole">
            <mc:AlternateContent xmlns:mc="http://schemas.openxmlformats.org/markup-compatibility/2006">
              <mc:Choice xmlns:v="urn:schemas-microsoft-com:vml" Requires="v">
                <p:oleObj spid="_x0000_s178670" r:id="rId7" imgW="977900" imgH="736600" progId="Equation.DSMT4">
                  <p:embed/>
                </p:oleObj>
              </mc:Choice>
              <mc:Fallback>
                <p:oleObj r:id="rId7" imgW="977900" imgH="736600" progId="Equation.DSMT4">
                  <p:embed/>
                  <p:pic>
                    <p:nvPicPr>
                      <p:cNvPr id="0" name="Object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2713" y="4543425"/>
                        <a:ext cx="2027237" cy="1665288"/>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8182" name="Object 5">
            <a:extLst>
              <a:ext uri="{FF2B5EF4-FFF2-40B4-BE49-F238E27FC236}">
                <a16:creationId xmlns:a16="http://schemas.microsoft.com/office/drawing/2014/main" id="{E9523D95-B3E7-448F-AFFF-E92B0D51CAA7}"/>
              </a:ext>
            </a:extLst>
          </p:cNvPr>
          <p:cNvGraphicFramePr>
            <a:graphicFrameLocks/>
          </p:cNvGraphicFramePr>
          <p:nvPr/>
        </p:nvGraphicFramePr>
        <p:xfrm>
          <a:off x="1790700" y="2697163"/>
          <a:ext cx="4551363" cy="517525"/>
        </p:xfrm>
        <a:graphic>
          <a:graphicData uri="http://schemas.openxmlformats.org/presentationml/2006/ole">
            <mc:AlternateContent xmlns:mc="http://schemas.openxmlformats.org/markup-compatibility/2006">
              <mc:Choice xmlns:v="urn:schemas-microsoft-com:vml" Requires="v">
                <p:oleObj spid="_x0000_s178671" r:id="rId9" imgW="2197100" imgH="228600" progId="Equation.DSMT4">
                  <p:embed/>
                </p:oleObj>
              </mc:Choice>
              <mc:Fallback>
                <p:oleObj r:id="rId9" imgW="2197100" imgH="228600" progId="Equation.DSMT4">
                  <p:embed/>
                  <p:pic>
                    <p:nvPicPr>
                      <p:cNvPr id="0" name="Object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0700" y="2697163"/>
                        <a:ext cx="4551363" cy="517525"/>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8183" name="Object 6">
            <a:extLst>
              <a:ext uri="{FF2B5EF4-FFF2-40B4-BE49-F238E27FC236}">
                <a16:creationId xmlns:a16="http://schemas.microsoft.com/office/drawing/2014/main" id="{464CC25F-5BC1-4C75-8400-2680E68DDCF3}"/>
              </a:ext>
            </a:extLst>
          </p:cNvPr>
          <p:cNvGraphicFramePr>
            <a:graphicFrameLocks/>
          </p:cNvGraphicFramePr>
          <p:nvPr/>
        </p:nvGraphicFramePr>
        <p:xfrm>
          <a:off x="4414838" y="4508500"/>
          <a:ext cx="2393950" cy="1665288"/>
        </p:xfrm>
        <a:graphic>
          <a:graphicData uri="http://schemas.openxmlformats.org/presentationml/2006/ole">
            <mc:AlternateContent xmlns:mc="http://schemas.openxmlformats.org/markup-compatibility/2006">
              <mc:Choice xmlns:v="urn:schemas-microsoft-com:vml" Requires="v">
                <p:oleObj spid="_x0000_s178672" r:id="rId11" imgW="1155700" imgH="736600" progId="Equation.DSMT4">
                  <p:embed/>
                </p:oleObj>
              </mc:Choice>
              <mc:Fallback>
                <p:oleObj r:id="rId11" imgW="1155700" imgH="736600" progId="Equation.DSMT4">
                  <p:embed/>
                  <p:pic>
                    <p:nvPicPr>
                      <p:cNvPr id="0" name="Object 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14838" y="4508500"/>
                        <a:ext cx="2393950" cy="1665288"/>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8184" name="Rectangle 10">
            <a:extLst>
              <a:ext uri="{FF2B5EF4-FFF2-40B4-BE49-F238E27FC236}">
                <a16:creationId xmlns:a16="http://schemas.microsoft.com/office/drawing/2014/main" id="{64B24A55-2FA5-40CF-8723-6E3F47A406D9}"/>
              </a:ext>
            </a:extLst>
          </p:cNvPr>
          <p:cNvSpPr>
            <a:spLocks noChangeArrowheads="1"/>
          </p:cNvSpPr>
          <p:nvPr/>
        </p:nvSpPr>
        <p:spPr bwMode="auto">
          <a:xfrm>
            <a:off x="6438900" y="2917825"/>
            <a:ext cx="798513" cy="579438"/>
          </a:xfrm>
          <a:prstGeom prst="rect">
            <a:avLst/>
          </a:prstGeom>
          <a:solidFill>
            <a:srgbClr val="F4FD9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3200" b="1">
                <a:latin typeface="楷体_GB2312"/>
                <a:ea typeface="楷体_GB2312"/>
                <a:cs typeface="楷体_GB2312"/>
              </a:rPr>
              <a:t>c</a:t>
            </a:r>
            <a:r>
              <a:rPr lang="el-GR" altLang="zh-CN" sz="3200" b="1">
                <a:latin typeface="楷体_GB2312"/>
                <a:ea typeface="楷体_GB2312"/>
                <a:cs typeface="楷体_GB2312"/>
              </a:rPr>
              <a:t>=1</a:t>
            </a:r>
            <a:endParaRPr lang="en-US" altLang="zh-CN" sz="3200" b="1">
              <a:latin typeface="楷体_GB2312"/>
              <a:ea typeface="楷体_GB2312"/>
              <a:cs typeface="楷体_GB2312"/>
            </a:endParaRPr>
          </a:p>
        </p:txBody>
      </p:sp>
      <p:graphicFrame>
        <p:nvGraphicFramePr>
          <p:cNvPr id="178185" name="Object 7">
            <a:extLst>
              <a:ext uri="{FF2B5EF4-FFF2-40B4-BE49-F238E27FC236}">
                <a16:creationId xmlns:a16="http://schemas.microsoft.com/office/drawing/2014/main" id="{E740E63F-BD74-4F47-B779-000774BE65F6}"/>
              </a:ext>
            </a:extLst>
          </p:cNvPr>
          <p:cNvGraphicFramePr>
            <a:graphicFrameLocks/>
          </p:cNvGraphicFramePr>
          <p:nvPr/>
        </p:nvGraphicFramePr>
        <p:xfrm>
          <a:off x="7010400" y="609600"/>
          <a:ext cx="1974850" cy="1665288"/>
        </p:xfrm>
        <a:graphic>
          <a:graphicData uri="http://schemas.openxmlformats.org/presentationml/2006/ole">
            <mc:AlternateContent xmlns:mc="http://schemas.openxmlformats.org/markup-compatibility/2006">
              <mc:Choice xmlns:v="urn:schemas-microsoft-com:vml" Requires="v">
                <p:oleObj spid="_x0000_s178673" r:id="rId13" imgW="952087" imgH="736280" progId="Equation.DSMT4">
                  <p:embed/>
                </p:oleObj>
              </mc:Choice>
              <mc:Fallback>
                <p:oleObj r:id="rId13" imgW="952087" imgH="736280" progId="Equation.DSMT4">
                  <p:embed/>
                  <p:pic>
                    <p:nvPicPr>
                      <p:cNvPr id="0" name="Object 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10400" y="609600"/>
                        <a:ext cx="1974850" cy="1665288"/>
                      </a:xfrm>
                      <a:prstGeom prst="rect">
                        <a:avLst/>
                      </a:prstGeom>
                      <a:solidFill>
                        <a:srgbClr val="A6FCBD"/>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 name="Text Box 3">
            <a:extLst>
              <a:ext uri="{FF2B5EF4-FFF2-40B4-BE49-F238E27FC236}">
                <a16:creationId xmlns:a16="http://schemas.microsoft.com/office/drawing/2014/main" id="{50772E81-FA24-4E29-8DC1-8F5A861954C6}"/>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3.5.2 </a:t>
            </a:r>
            <a:r>
              <a:rPr lang="zh-CN" altLang="en-US" sz="4000" b="1" kern="0" dirty="0">
                <a:solidFill>
                  <a:srgbClr val="000099"/>
                </a:solidFill>
              </a:rPr>
              <a:t>一阶边缘检测</a:t>
            </a:r>
          </a:p>
        </p:txBody>
      </p:sp>
      <p:pic>
        <p:nvPicPr>
          <p:cNvPr id="178187" name="Picture 12" descr="underline_base">
            <a:extLst>
              <a:ext uri="{FF2B5EF4-FFF2-40B4-BE49-F238E27FC236}">
                <a16:creationId xmlns:a16="http://schemas.microsoft.com/office/drawing/2014/main" id="{129B1A99-3C91-4683-BBC8-A8DB535F3738}"/>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ext Box 2">
            <a:extLst>
              <a:ext uri="{FF2B5EF4-FFF2-40B4-BE49-F238E27FC236}">
                <a16:creationId xmlns:a16="http://schemas.microsoft.com/office/drawing/2014/main" id="{EB5261E7-D367-46EA-A51F-A49C48B65B48}"/>
              </a:ext>
            </a:extLst>
          </p:cNvPr>
          <p:cNvSpPr txBox="1">
            <a:spLocks noChangeArrowheads="1"/>
          </p:cNvSpPr>
          <p:nvPr/>
        </p:nvSpPr>
        <p:spPr bwMode="auto">
          <a:xfrm>
            <a:off x="1920875" y="5124450"/>
            <a:ext cx="58023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b="1">
                <a:latin typeface="楷体_GB2312"/>
                <a:ea typeface="楷体_GB2312"/>
                <a:cs typeface="楷体_GB2312"/>
              </a:rPr>
              <a:t>用</a:t>
            </a:r>
            <a:r>
              <a:rPr lang="en-US" altLang="zh-CN" sz="2400" b="1">
                <a:latin typeface="楷体_GB2312"/>
                <a:ea typeface="楷体_GB2312"/>
                <a:cs typeface="楷体_GB2312"/>
              </a:rPr>
              <a:t>Prewitt</a:t>
            </a:r>
            <a:r>
              <a:rPr lang="zh-CN" altLang="en-US" sz="2400" b="1">
                <a:latin typeface="楷体_GB2312"/>
                <a:ea typeface="楷体_GB2312"/>
                <a:cs typeface="楷体_GB2312"/>
              </a:rPr>
              <a:t>算子进行边缘检测的结果</a:t>
            </a:r>
            <a:r>
              <a:rPr lang="zh-CN" altLang="en-US" sz="2400">
                <a:ea typeface="宋体" panose="02010600030101010101" pitchFamily="2" charset="-122"/>
              </a:rPr>
              <a:t> </a:t>
            </a:r>
          </a:p>
        </p:txBody>
      </p:sp>
      <p:grpSp>
        <p:nvGrpSpPr>
          <p:cNvPr id="179203" name="Group 3">
            <a:extLst>
              <a:ext uri="{FF2B5EF4-FFF2-40B4-BE49-F238E27FC236}">
                <a16:creationId xmlns:a16="http://schemas.microsoft.com/office/drawing/2014/main" id="{FDA40C65-C71D-4ABB-B97B-5447C4F7BCA0}"/>
              </a:ext>
            </a:extLst>
          </p:cNvPr>
          <p:cNvGrpSpPr>
            <a:grpSpLocks/>
          </p:cNvGrpSpPr>
          <p:nvPr/>
        </p:nvGrpSpPr>
        <p:grpSpPr bwMode="auto">
          <a:xfrm>
            <a:off x="1295400" y="1219200"/>
            <a:ext cx="6477000" cy="4267200"/>
            <a:chOff x="2880" y="8616"/>
            <a:chExt cx="5460" cy="2890"/>
          </a:xfrm>
        </p:grpSpPr>
        <p:pic>
          <p:nvPicPr>
            <p:cNvPr id="179204" name="Picture 4" descr="f5-09a">
              <a:extLst>
                <a:ext uri="{FF2B5EF4-FFF2-40B4-BE49-F238E27FC236}">
                  <a16:creationId xmlns:a16="http://schemas.microsoft.com/office/drawing/2014/main" id="{FB5A9850-14CB-4D9E-B187-952FD0516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 y="8616"/>
              <a:ext cx="2370" cy="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5" name="Picture 5" descr="f5-09b">
              <a:extLst>
                <a:ext uri="{FF2B5EF4-FFF2-40B4-BE49-F238E27FC236}">
                  <a16:creationId xmlns:a16="http://schemas.microsoft.com/office/drawing/2014/main" id="{CD41746C-8BF0-4BA6-8400-D1715EE6A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 y="8616"/>
              <a:ext cx="2370" cy="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06" name="Text Box 6">
              <a:extLst>
                <a:ext uri="{FF2B5EF4-FFF2-40B4-BE49-F238E27FC236}">
                  <a16:creationId xmlns:a16="http://schemas.microsoft.com/office/drawing/2014/main" id="{6AA97CC1-6C0A-41BE-8322-0AA081E99811}"/>
                </a:ext>
              </a:extLst>
            </p:cNvPr>
            <p:cNvSpPr txBox="1">
              <a:spLocks noChangeArrowheads="1"/>
            </p:cNvSpPr>
            <p:nvPr/>
          </p:nvSpPr>
          <p:spPr bwMode="auto">
            <a:xfrm>
              <a:off x="4860" y="11268"/>
              <a:ext cx="136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spcAft>
                  <a:spcPts val="613"/>
                </a:spcAft>
                <a:buClrTx/>
                <a:buSzTx/>
                <a:buFont typeface="Arial" panose="020B0604020202020204" pitchFamily="34" charset="0"/>
                <a:buNone/>
              </a:pPr>
              <a:endParaRPr lang="zh-CN" altLang="zh-CN" sz="800">
                <a:latin typeface="宋体" panose="02010600030101010101" pitchFamily="2" charset="-122"/>
                <a:ea typeface="宋体" panose="02010600030101010101" pitchFamily="2" charset="-122"/>
              </a:endParaRPr>
            </a:p>
          </p:txBody>
        </p:sp>
      </p:gr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2391B046-C5BA-401D-BD7C-DE0997A83447}"/>
              </a:ext>
            </a:extLst>
          </p:cNvPr>
          <p:cNvSpPr>
            <a:spLocks noGrp="1" noChangeArrowheads="1"/>
          </p:cNvSpPr>
          <p:nvPr>
            <p:ph type="subTitle" idx="1"/>
          </p:nvPr>
        </p:nvSpPr>
        <p:spPr>
          <a:xfrm>
            <a:off x="395288" y="1052513"/>
            <a:ext cx="8353425" cy="3797300"/>
          </a:xfrm>
        </p:spPr>
        <p:txBody>
          <a:bodyPr/>
          <a:lstStyle/>
          <a:p>
            <a:pPr algn="l">
              <a:buClr>
                <a:srgbClr val="DD0327"/>
              </a:buClr>
              <a:buFont typeface="Wingdings" panose="05000000000000000000" pitchFamily="2" charset="2"/>
              <a:buChar char="n"/>
            </a:pPr>
            <a:r>
              <a:rPr lang="zh-CN" altLang="en-US" b="1" dirty="0">
                <a:latin typeface="楷体_GB2312"/>
                <a:ea typeface="楷体_GB2312"/>
                <a:cs typeface="楷体_GB2312"/>
              </a:rPr>
              <a:t>直方图修正</a:t>
            </a:r>
          </a:p>
          <a:p>
            <a:pPr algn="l">
              <a:buClr>
                <a:srgbClr val="DD0327"/>
              </a:buClr>
              <a:buFont typeface="Wingdings" panose="05000000000000000000" pitchFamily="2" charset="2"/>
              <a:buChar char="n"/>
            </a:pPr>
            <a:r>
              <a:rPr lang="zh-CN" altLang="en-US" b="1" dirty="0">
                <a:latin typeface="楷体_GB2312"/>
                <a:ea typeface="楷体_GB2312"/>
                <a:cs typeface="楷体_GB2312"/>
              </a:rPr>
              <a:t>图像线性运算模型</a:t>
            </a:r>
          </a:p>
          <a:p>
            <a:pPr algn="l">
              <a:buClr>
                <a:srgbClr val="DD0327"/>
              </a:buClr>
              <a:buFont typeface="Wingdings" panose="05000000000000000000" pitchFamily="2" charset="2"/>
              <a:buChar char="n"/>
            </a:pPr>
            <a:r>
              <a:rPr lang="zh-CN" altLang="en-US" b="1" dirty="0">
                <a:latin typeface="楷体_GB2312"/>
                <a:ea typeface="楷体_GB2312"/>
                <a:cs typeface="楷体_GB2312"/>
              </a:rPr>
              <a:t>线性滤波器</a:t>
            </a:r>
          </a:p>
          <a:p>
            <a:pPr algn="l">
              <a:buClr>
                <a:srgbClr val="DD0327"/>
              </a:buClr>
              <a:buFont typeface="Wingdings" panose="05000000000000000000" pitchFamily="2" charset="2"/>
              <a:buChar char="Ä"/>
            </a:pPr>
            <a:r>
              <a:rPr lang="zh-CN" altLang="en-US" b="1" dirty="0">
                <a:latin typeface="楷体_GB2312"/>
                <a:ea typeface="楷体_GB2312"/>
                <a:cs typeface="楷体_GB2312"/>
              </a:rPr>
              <a:t>  均值滤波器</a:t>
            </a:r>
          </a:p>
          <a:p>
            <a:pPr algn="l">
              <a:buClr>
                <a:srgbClr val="DD0327"/>
              </a:buClr>
              <a:buFont typeface="Wingdings" panose="05000000000000000000" pitchFamily="2" charset="2"/>
              <a:buChar char="Ä"/>
            </a:pPr>
            <a:r>
              <a:rPr lang="zh-CN" altLang="en-US" b="1" dirty="0">
                <a:latin typeface="楷体_GB2312"/>
                <a:ea typeface="楷体_GB2312"/>
                <a:cs typeface="楷体_GB2312"/>
              </a:rPr>
              <a:t>  高斯平滑滤波器</a:t>
            </a:r>
          </a:p>
          <a:p>
            <a:pPr algn="l">
              <a:buClr>
                <a:srgbClr val="DD0327"/>
              </a:buClr>
              <a:buFont typeface="Wingdings" panose="05000000000000000000" pitchFamily="2" charset="2"/>
              <a:buChar char="n"/>
            </a:pPr>
            <a:r>
              <a:rPr lang="zh-CN" altLang="en-US" b="1" dirty="0">
                <a:latin typeface="楷体_GB2312"/>
                <a:ea typeface="楷体_GB2312"/>
                <a:cs typeface="楷体_GB2312"/>
              </a:rPr>
              <a:t>非线性滤波器</a:t>
            </a:r>
          </a:p>
          <a:p>
            <a:pPr algn="l">
              <a:buClr>
                <a:srgbClr val="DD0327"/>
              </a:buClr>
              <a:buFont typeface="Wingdings" panose="05000000000000000000" pitchFamily="2" charset="2"/>
              <a:buChar char="Ä"/>
            </a:pPr>
            <a:r>
              <a:rPr lang="zh-CN" altLang="en-US" b="1" dirty="0">
                <a:latin typeface="楷体_GB2312"/>
                <a:ea typeface="楷体_GB2312"/>
                <a:cs typeface="楷体_GB2312"/>
              </a:rPr>
              <a:t>  中值滤波器</a:t>
            </a:r>
          </a:p>
          <a:p>
            <a:pPr algn="l">
              <a:buClr>
                <a:srgbClr val="DD0327"/>
              </a:buClr>
              <a:buFont typeface="Wingdings" panose="05000000000000000000" pitchFamily="2" charset="2"/>
              <a:buChar char="Ä"/>
            </a:pPr>
            <a:r>
              <a:rPr lang="zh-CN" altLang="en-US" b="1" dirty="0">
                <a:latin typeface="楷体_GB2312"/>
                <a:ea typeface="楷体_GB2312"/>
                <a:cs typeface="楷体_GB2312"/>
              </a:rPr>
              <a:t>  边缘保持滤波器</a:t>
            </a:r>
          </a:p>
        </p:txBody>
      </p:sp>
      <p:sp>
        <p:nvSpPr>
          <p:cNvPr id="7" name="Text Box 3">
            <a:extLst>
              <a:ext uri="{FF2B5EF4-FFF2-40B4-BE49-F238E27FC236}">
                <a16:creationId xmlns:a16="http://schemas.microsoft.com/office/drawing/2014/main" id="{D38B5F8E-5EFD-4744-B281-8755A3401269}"/>
              </a:ext>
            </a:extLst>
          </p:cNvPr>
          <p:cNvSpPr txBox="1">
            <a:spLocks noChangeArrowheads="1"/>
          </p:cNvSpPr>
          <p:nvPr/>
        </p:nvSpPr>
        <p:spPr bwMode="auto">
          <a:xfrm>
            <a:off x="323850" y="333375"/>
            <a:ext cx="3203575" cy="70167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zh-CN" altLang="en-US" sz="4000" b="1" kern="0" dirty="0">
                <a:solidFill>
                  <a:srgbClr val="000099"/>
                </a:solidFill>
              </a:rPr>
              <a:t>小结</a:t>
            </a:r>
          </a:p>
        </p:txBody>
      </p:sp>
      <p:pic>
        <p:nvPicPr>
          <p:cNvPr id="140292" name="Picture 12" descr="underline_base">
            <a:extLst>
              <a:ext uri="{FF2B5EF4-FFF2-40B4-BE49-F238E27FC236}">
                <a16:creationId xmlns:a16="http://schemas.microsoft.com/office/drawing/2014/main" id="{53A1E0E4-AC4B-4D52-A144-CE54A21E94E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66775"/>
            <a:ext cx="4262438"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034525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3">
            <a:extLst>
              <a:ext uri="{FF2B5EF4-FFF2-40B4-BE49-F238E27FC236}">
                <a16:creationId xmlns:a16="http://schemas.microsoft.com/office/drawing/2014/main" id="{85C4EC86-374E-45A6-BDBF-734F8FEB8804}"/>
              </a:ext>
            </a:extLst>
          </p:cNvPr>
          <p:cNvSpPr txBox="1">
            <a:spLocks noChangeArrowheads="1"/>
          </p:cNvSpPr>
          <p:nvPr/>
        </p:nvSpPr>
        <p:spPr bwMode="auto">
          <a:xfrm>
            <a:off x="193675" y="39688"/>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3.5.5 </a:t>
            </a:r>
            <a:r>
              <a:rPr lang="zh-CN" altLang="en-US" sz="4000" b="1" kern="0" dirty="0">
                <a:solidFill>
                  <a:srgbClr val="000099"/>
                </a:solidFill>
              </a:rPr>
              <a:t>图像区域表示</a:t>
            </a:r>
          </a:p>
        </p:txBody>
      </p:sp>
      <p:pic>
        <p:nvPicPr>
          <p:cNvPr id="205827" name="Picture 12" descr="underline_base">
            <a:extLst>
              <a:ext uri="{FF2B5EF4-FFF2-40B4-BE49-F238E27FC236}">
                <a16:creationId xmlns:a16="http://schemas.microsoft.com/office/drawing/2014/main" id="{1C3AC391-F2F7-48AD-9B81-D45443D1E43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638175"/>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28" name="Rectangle 4">
            <a:extLst>
              <a:ext uri="{FF2B5EF4-FFF2-40B4-BE49-F238E27FC236}">
                <a16:creationId xmlns:a16="http://schemas.microsoft.com/office/drawing/2014/main" id="{FFB5A093-0302-4597-96BA-8C165E22EF25}"/>
              </a:ext>
            </a:extLst>
          </p:cNvPr>
          <p:cNvSpPr>
            <a:spLocks noGrp="1" noChangeArrowheads="1"/>
          </p:cNvSpPr>
          <p:nvPr>
            <p:ph type="body" sz="half" idx="4294967295"/>
          </p:nvPr>
        </p:nvSpPr>
        <p:spPr>
          <a:xfrm>
            <a:off x="460375" y="817563"/>
            <a:ext cx="5124450" cy="5245100"/>
          </a:xfrm>
          <a:solidFill>
            <a:srgbClr val="FFFFFF"/>
          </a:solidFill>
        </p:spPr>
        <p:txBody>
          <a:bodyPr/>
          <a:lstStyle/>
          <a:p>
            <a:pPr eaLnBrk="1" hangingPunct="1">
              <a:buFont typeface="Wingdings" panose="05000000000000000000" pitchFamily="2" charset="2"/>
              <a:buNone/>
            </a:pPr>
            <a:r>
              <a:rPr lang="zh-CN" altLang="en-US" dirty="0">
                <a:solidFill>
                  <a:srgbClr val="CC0000"/>
                </a:solidFill>
              </a:rPr>
              <a:t>目录:</a:t>
            </a:r>
          </a:p>
          <a:p>
            <a:pPr eaLnBrk="1" hangingPunct="1">
              <a:buSzPct val="75000"/>
            </a:pPr>
            <a:r>
              <a:rPr lang="zh-CN" altLang="en-US" sz="2400" dirty="0">
                <a:latin typeface="宋体" panose="02010600030101010101" pitchFamily="2" charset="-122"/>
                <a:ea typeface="宋体" panose="02010600030101010101" pitchFamily="2" charset="-122"/>
              </a:rPr>
              <a:t>数字图像概念</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数字图像处理基本步骤</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图像预处理</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dirty="0">
                <a:solidFill>
                  <a:srgbClr val="000099"/>
                </a:solidFill>
                <a:latin typeface="宋体" panose="02010600030101010101" pitchFamily="2" charset="-122"/>
                <a:ea typeface="宋体" panose="02010600030101010101" pitchFamily="2" charset="-122"/>
              </a:rPr>
              <a:t>图像区域表示</a:t>
            </a:r>
            <a:endParaRPr lang="en-US" altLang="zh-CN" sz="2400" dirty="0">
              <a:solidFill>
                <a:srgbClr val="000099"/>
              </a:solidFill>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二值图像运算</a:t>
            </a:r>
          </a:p>
          <a:p>
            <a:pPr eaLnBrk="1" hangingPunct="1">
              <a:buSzPct val="75000"/>
            </a:pPr>
            <a:r>
              <a:rPr lang="zh-CN" altLang="en-US" sz="2400" dirty="0">
                <a:latin typeface="宋体" panose="02010600030101010101" pitchFamily="2" charset="-122"/>
                <a:ea typeface="宋体" panose="02010600030101010101" pitchFamily="2" charset="-122"/>
              </a:rPr>
              <a:t>图像特征比对</a:t>
            </a:r>
            <a:endParaRPr lang="en-US" altLang="zh-CN" sz="2400" dirty="0">
              <a:latin typeface="宋体" panose="02010600030101010101" pitchFamily="2" charset="-122"/>
              <a:ea typeface="宋体" panose="02010600030101010101" pitchFamily="2" charset="-122"/>
            </a:endParaRPr>
          </a:p>
          <a:p>
            <a:pPr eaLnBrk="1" hangingPunct="1">
              <a:buSzPct val="75000"/>
            </a:pPr>
            <a:r>
              <a:rPr lang="en-US" altLang="zh-CN" sz="2400" dirty="0">
                <a:latin typeface="宋体" panose="02010600030101010101" pitchFamily="2" charset="-122"/>
                <a:ea typeface="宋体" panose="02010600030101010101" pitchFamily="2" charset="-122"/>
              </a:rPr>
              <a:t>OpenCV</a:t>
            </a:r>
            <a:r>
              <a:rPr lang="zh-CN" altLang="en-US" sz="2400" dirty="0">
                <a:latin typeface="宋体" panose="02010600030101010101" pitchFamily="2" charset="-122"/>
                <a:ea typeface="宋体" panose="02010600030101010101" pitchFamily="2" charset="-122"/>
              </a:rPr>
              <a:t>平台使用</a:t>
            </a:r>
            <a:endParaRPr lang="en-US" altLang="zh-CN" sz="2400" dirty="0">
              <a:latin typeface="宋体" panose="02010600030101010101" pitchFamily="2" charset="-122"/>
              <a:ea typeface="宋体" panose="02010600030101010101" pitchFamily="2" charset="-122"/>
            </a:endParaRPr>
          </a:p>
          <a:p>
            <a:pPr eaLnBrk="1" hangingPunct="1">
              <a:buSzPct val="75000"/>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a:t>
            </a:r>
          </a:p>
          <a:p>
            <a:pPr eaLnBrk="1" hangingPunct="1">
              <a:buSzPct val="75000"/>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a:t>
            </a:r>
          </a:p>
          <a:p>
            <a:pPr eaLnBrk="1" hangingPunct="1">
              <a:buSzPct val="75000"/>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21413951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FDF8A25C-5764-4ABC-B23B-7958AF47BD77}"/>
              </a:ext>
            </a:extLst>
          </p:cNvPr>
          <p:cNvSpPr>
            <a:spLocks noGrp="1" noChangeArrowheads="1"/>
          </p:cNvSpPr>
          <p:nvPr>
            <p:ph type="subTitle" idx="1"/>
          </p:nvPr>
        </p:nvSpPr>
        <p:spPr>
          <a:xfrm>
            <a:off x="395288" y="981075"/>
            <a:ext cx="8353425" cy="5111750"/>
          </a:xfrm>
        </p:spPr>
        <p:txBody>
          <a:bodyPr/>
          <a:lstStyle/>
          <a:p>
            <a:pPr algn="l">
              <a:defRPr/>
            </a:pPr>
            <a:r>
              <a:rPr lang="en-US" altLang="zh-CN" b="1" dirty="0">
                <a:solidFill>
                  <a:schemeClr val="bg1">
                    <a:lumMod val="65000"/>
                  </a:schemeClr>
                </a:solidFill>
                <a:latin typeface="+mn-ea"/>
              </a:rPr>
              <a:t>3.5.1  </a:t>
            </a:r>
            <a:r>
              <a:rPr lang="zh-CN" altLang="en-US" b="1" dirty="0">
                <a:solidFill>
                  <a:schemeClr val="bg1">
                    <a:lumMod val="65000"/>
                  </a:schemeClr>
                </a:solidFill>
                <a:latin typeface="+mn-ea"/>
              </a:rPr>
              <a:t>区域检测中的一些基本术语</a:t>
            </a:r>
          </a:p>
          <a:p>
            <a:pPr algn="l">
              <a:defRPr/>
            </a:pPr>
            <a:r>
              <a:rPr lang="en-US" altLang="zh-CN" b="1" dirty="0">
                <a:solidFill>
                  <a:schemeClr val="bg1">
                    <a:lumMod val="65000"/>
                  </a:schemeClr>
                </a:solidFill>
                <a:latin typeface="+mn-ea"/>
              </a:rPr>
              <a:t>3.5.2  </a:t>
            </a:r>
            <a:r>
              <a:rPr lang="zh-CN" altLang="en-US" b="1" dirty="0">
                <a:solidFill>
                  <a:schemeClr val="bg1">
                    <a:lumMod val="65000"/>
                  </a:schemeClr>
                </a:solidFill>
                <a:latin typeface="+mn-ea"/>
              </a:rPr>
              <a:t>梯 度</a:t>
            </a:r>
          </a:p>
          <a:p>
            <a:pPr algn="l">
              <a:defRPr/>
            </a:pPr>
            <a:r>
              <a:rPr lang="en-US" altLang="zh-CN" b="1" dirty="0">
                <a:solidFill>
                  <a:schemeClr val="bg1">
                    <a:lumMod val="65000"/>
                  </a:schemeClr>
                </a:solidFill>
                <a:latin typeface="+mn-ea"/>
              </a:rPr>
              <a:t>3.5.3  </a:t>
            </a:r>
            <a:r>
              <a:rPr lang="zh-CN" altLang="en-US" b="1" dirty="0">
                <a:solidFill>
                  <a:schemeClr val="bg1">
                    <a:lumMod val="65000"/>
                  </a:schemeClr>
                </a:solidFill>
                <a:latin typeface="+mn-ea"/>
              </a:rPr>
              <a:t>一阶边缘检测算子</a:t>
            </a:r>
          </a:p>
          <a:p>
            <a:pPr algn="l">
              <a:defRPr/>
            </a:pPr>
            <a:r>
              <a:rPr lang="en-US" altLang="zh-CN" b="1" dirty="0">
                <a:latin typeface="+mn-ea"/>
              </a:rPr>
              <a:t>3.5.4  </a:t>
            </a:r>
            <a:r>
              <a:rPr lang="zh-CN" altLang="en-US" b="1" dirty="0">
                <a:latin typeface="+mn-ea"/>
              </a:rPr>
              <a:t>二阶边缘检测算子</a:t>
            </a:r>
          </a:p>
          <a:p>
            <a:pPr algn="l">
              <a:defRPr/>
            </a:pPr>
            <a:r>
              <a:rPr lang="en-US" altLang="zh-CN" b="1" dirty="0">
                <a:latin typeface="+mn-ea"/>
              </a:rPr>
              <a:t>3.5.5  Canny </a:t>
            </a:r>
            <a:r>
              <a:rPr lang="zh-CN" altLang="en-US" b="1" dirty="0">
                <a:latin typeface="+mn-ea"/>
              </a:rPr>
              <a:t>检测算法</a:t>
            </a:r>
          </a:p>
          <a:p>
            <a:pPr algn="l">
              <a:defRPr/>
            </a:pPr>
            <a:r>
              <a:rPr lang="en-US" altLang="zh-CN" b="1" dirty="0">
                <a:latin typeface="+mn-ea"/>
              </a:rPr>
              <a:t>3.5.6  </a:t>
            </a:r>
            <a:r>
              <a:rPr lang="zh-CN" altLang="en-US" b="1" dirty="0">
                <a:latin typeface="+mn-ea"/>
              </a:rPr>
              <a:t>轮廓表示</a:t>
            </a:r>
          </a:p>
          <a:p>
            <a:pPr algn="l">
              <a:defRPr/>
            </a:pPr>
            <a:r>
              <a:rPr lang="en-US" altLang="zh-CN" b="1" dirty="0">
                <a:latin typeface="+mn-ea"/>
              </a:rPr>
              <a:t>3.5.7  Hough </a:t>
            </a:r>
            <a:r>
              <a:rPr lang="zh-CN" altLang="en-US" b="1" dirty="0">
                <a:latin typeface="+mn-ea"/>
              </a:rPr>
              <a:t>变换</a:t>
            </a:r>
          </a:p>
        </p:txBody>
      </p:sp>
      <p:sp>
        <p:nvSpPr>
          <p:cNvPr id="9" name="Text Box 3">
            <a:extLst>
              <a:ext uri="{FF2B5EF4-FFF2-40B4-BE49-F238E27FC236}">
                <a16:creationId xmlns:a16="http://schemas.microsoft.com/office/drawing/2014/main" id="{EDB7477D-FEEB-4A8B-AA1E-054A44ADF248}"/>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 </a:t>
            </a:r>
            <a:r>
              <a:rPr lang="zh-CN" altLang="en-US" sz="4000" b="1" kern="0" dirty="0">
                <a:solidFill>
                  <a:srgbClr val="000099"/>
                </a:solidFill>
              </a:rPr>
              <a:t>图像区域表示</a:t>
            </a:r>
          </a:p>
        </p:txBody>
      </p:sp>
      <p:pic>
        <p:nvPicPr>
          <p:cNvPr id="168964" name="Picture 12" descr="underline_base">
            <a:extLst>
              <a:ext uri="{FF2B5EF4-FFF2-40B4-BE49-F238E27FC236}">
                <a16:creationId xmlns:a16="http://schemas.microsoft.com/office/drawing/2014/main" id="{21F56EA0-79B4-4DDF-93DF-7EB208CF716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881409"/>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0226" name="Group 9">
            <a:extLst>
              <a:ext uri="{FF2B5EF4-FFF2-40B4-BE49-F238E27FC236}">
                <a16:creationId xmlns:a16="http://schemas.microsoft.com/office/drawing/2014/main" id="{F4D03E97-8A55-49F8-B00D-67E7069B3758}"/>
              </a:ext>
            </a:extLst>
          </p:cNvPr>
          <p:cNvGrpSpPr>
            <a:grpSpLocks noChangeAspect="1"/>
          </p:cNvGrpSpPr>
          <p:nvPr/>
        </p:nvGrpSpPr>
        <p:grpSpPr bwMode="auto">
          <a:xfrm>
            <a:off x="2339975" y="2924175"/>
            <a:ext cx="5184775" cy="3600450"/>
            <a:chOff x="2700" y="1362"/>
            <a:chExt cx="3420" cy="4836"/>
          </a:xfrm>
        </p:grpSpPr>
        <p:sp>
          <p:nvSpPr>
            <p:cNvPr id="180234" name="AutoShape 10">
              <a:extLst>
                <a:ext uri="{FF2B5EF4-FFF2-40B4-BE49-F238E27FC236}">
                  <a16:creationId xmlns:a16="http://schemas.microsoft.com/office/drawing/2014/main" id="{DD4828A9-5722-48E5-A85B-D60BFC69E399}"/>
                </a:ext>
              </a:extLst>
            </p:cNvPr>
            <p:cNvSpPr>
              <a:spLocks noChangeAspect="1" noChangeArrowheads="1"/>
            </p:cNvSpPr>
            <p:nvPr/>
          </p:nvSpPr>
          <p:spPr bwMode="auto">
            <a:xfrm>
              <a:off x="2700" y="1362"/>
              <a:ext cx="3420" cy="4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180235" name="Line 11">
              <a:extLst>
                <a:ext uri="{FF2B5EF4-FFF2-40B4-BE49-F238E27FC236}">
                  <a16:creationId xmlns:a16="http://schemas.microsoft.com/office/drawing/2014/main" id="{0CC80833-E851-4282-AFC3-5650DE47732F}"/>
                </a:ext>
              </a:extLst>
            </p:cNvPr>
            <p:cNvSpPr>
              <a:spLocks noChangeShapeType="1"/>
            </p:cNvSpPr>
            <p:nvPr/>
          </p:nvSpPr>
          <p:spPr bwMode="auto">
            <a:xfrm>
              <a:off x="2700" y="2766"/>
              <a:ext cx="3420" cy="1"/>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36" name="Line 12">
              <a:extLst>
                <a:ext uri="{FF2B5EF4-FFF2-40B4-BE49-F238E27FC236}">
                  <a16:creationId xmlns:a16="http://schemas.microsoft.com/office/drawing/2014/main" id="{8803E012-D089-438F-8B87-22BFD2F6567B}"/>
                </a:ext>
              </a:extLst>
            </p:cNvPr>
            <p:cNvSpPr>
              <a:spLocks noChangeShapeType="1"/>
            </p:cNvSpPr>
            <p:nvPr/>
          </p:nvSpPr>
          <p:spPr bwMode="auto">
            <a:xfrm flipV="1">
              <a:off x="2700" y="1518"/>
              <a:ext cx="0" cy="1248"/>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37" name="Line 13">
              <a:extLst>
                <a:ext uri="{FF2B5EF4-FFF2-40B4-BE49-F238E27FC236}">
                  <a16:creationId xmlns:a16="http://schemas.microsoft.com/office/drawing/2014/main" id="{C274CFB2-8C06-4B6E-89CC-68335A0CB32B}"/>
                </a:ext>
              </a:extLst>
            </p:cNvPr>
            <p:cNvSpPr>
              <a:spLocks noChangeShapeType="1"/>
            </p:cNvSpPr>
            <p:nvPr/>
          </p:nvSpPr>
          <p:spPr bwMode="auto">
            <a:xfrm>
              <a:off x="2700" y="4170"/>
              <a:ext cx="3420" cy="1"/>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38" name="Line 14">
              <a:extLst>
                <a:ext uri="{FF2B5EF4-FFF2-40B4-BE49-F238E27FC236}">
                  <a16:creationId xmlns:a16="http://schemas.microsoft.com/office/drawing/2014/main" id="{82BD0CE1-863E-4522-AF8E-6E6C1C023105}"/>
                </a:ext>
              </a:extLst>
            </p:cNvPr>
            <p:cNvSpPr>
              <a:spLocks noChangeShapeType="1"/>
            </p:cNvSpPr>
            <p:nvPr/>
          </p:nvSpPr>
          <p:spPr bwMode="auto">
            <a:xfrm flipV="1">
              <a:off x="2700" y="2922"/>
              <a:ext cx="2" cy="1248"/>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39" name="Line 15">
              <a:extLst>
                <a:ext uri="{FF2B5EF4-FFF2-40B4-BE49-F238E27FC236}">
                  <a16:creationId xmlns:a16="http://schemas.microsoft.com/office/drawing/2014/main" id="{8B9F17B9-451C-4D68-8375-4AC4109A00C6}"/>
                </a:ext>
              </a:extLst>
            </p:cNvPr>
            <p:cNvSpPr>
              <a:spLocks noChangeShapeType="1"/>
            </p:cNvSpPr>
            <p:nvPr/>
          </p:nvSpPr>
          <p:spPr bwMode="auto">
            <a:xfrm>
              <a:off x="2700" y="5573"/>
              <a:ext cx="3420" cy="1"/>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40" name="Line 16">
              <a:extLst>
                <a:ext uri="{FF2B5EF4-FFF2-40B4-BE49-F238E27FC236}">
                  <a16:creationId xmlns:a16="http://schemas.microsoft.com/office/drawing/2014/main" id="{2265A17A-4EA9-4898-96FA-82022C21C1FB}"/>
                </a:ext>
              </a:extLst>
            </p:cNvPr>
            <p:cNvSpPr>
              <a:spLocks noChangeShapeType="1"/>
            </p:cNvSpPr>
            <p:nvPr/>
          </p:nvSpPr>
          <p:spPr bwMode="auto">
            <a:xfrm flipV="1">
              <a:off x="2700" y="4325"/>
              <a:ext cx="2" cy="1248"/>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41" name="Freeform 17">
              <a:extLst>
                <a:ext uri="{FF2B5EF4-FFF2-40B4-BE49-F238E27FC236}">
                  <a16:creationId xmlns:a16="http://schemas.microsoft.com/office/drawing/2014/main" id="{3C80298D-40F1-473B-9B80-D10279E1A5EE}"/>
                </a:ext>
              </a:extLst>
            </p:cNvPr>
            <p:cNvSpPr>
              <a:spLocks noChangeArrowheads="1"/>
            </p:cNvSpPr>
            <p:nvPr/>
          </p:nvSpPr>
          <p:spPr bwMode="auto">
            <a:xfrm>
              <a:off x="2700" y="1830"/>
              <a:ext cx="3060" cy="936"/>
            </a:xfrm>
            <a:custGeom>
              <a:avLst/>
              <a:gdLst>
                <a:gd name="T0" fmla="*/ 0 w 4860"/>
                <a:gd name="T1" fmla="*/ 875 h 884"/>
                <a:gd name="T2" fmla="*/ 642 w 4860"/>
                <a:gd name="T3" fmla="*/ 875 h 884"/>
                <a:gd name="T4" fmla="*/ 1142 w 4860"/>
                <a:gd name="T5" fmla="*/ 175 h 884"/>
                <a:gd name="T6" fmla="*/ 1927 w 4860"/>
                <a:gd name="T7" fmla="*/ 0 h 8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60" h="884">
                  <a:moveTo>
                    <a:pt x="0" y="780"/>
                  </a:moveTo>
                  <a:cubicBezTo>
                    <a:pt x="570" y="832"/>
                    <a:pt x="1140" y="884"/>
                    <a:pt x="1620" y="780"/>
                  </a:cubicBezTo>
                  <a:cubicBezTo>
                    <a:pt x="2100" y="676"/>
                    <a:pt x="2340" y="286"/>
                    <a:pt x="2880" y="156"/>
                  </a:cubicBezTo>
                  <a:cubicBezTo>
                    <a:pt x="3420" y="26"/>
                    <a:pt x="4620" y="26"/>
                    <a:pt x="4860" y="0"/>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0242" name="Freeform 18">
              <a:extLst>
                <a:ext uri="{FF2B5EF4-FFF2-40B4-BE49-F238E27FC236}">
                  <a16:creationId xmlns:a16="http://schemas.microsoft.com/office/drawing/2014/main" id="{AE3A63C3-8D2F-4599-BB6C-4F261E8C767F}"/>
                </a:ext>
              </a:extLst>
            </p:cNvPr>
            <p:cNvSpPr>
              <a:spLocks noChangeArrowheads="1"/>
            </p:cNvSpPr>
            <p:nvPr/>
          </p:nvSpPr>
          <p:spPr bwMode="auto">
            <a:xfrm>
              <a:off x="3420" y="3234"/>
              <a:ext cx="1440" cy="936"/>
            </a:xfrm>
            <a:custGeom>
              <a:avLst/>
              <a:gdLst>
                <a:gd name="T0" fmla="*/ 0 w 1440"/>
                <a:gd name="T1" fmla="*/ 936 h 936"/>
                <a:gd name="T2" fmla="*/ 360 w 1440"/>
                <a:gd name="T3" fmla="*/ 780 h 936"/>
                <a:gd name="T4" fmla="*/ 720 w 1440"/>
                <a:gd name="T5" fmla="*/ 0 h 936"/>
                <a:gd name="T6" fmla="*/ 1080 w 1440"/>
                <a:gd name="T7" fmla="*/ 780 h 936"/>
                <a:gd name="T8" fmla="*/ 1440 w 1440"/>
                <a:gd name="T9" fmla="*/ 936 h 9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0" h="936">
                  <a:moveTo>
                    <a:pt x="0" y="936"/>
                  </a:moveTo>
                  <a:cubicBezTo>
                    <a:pt x="120" y="936"/>
                    <a:pt x="240" y="936"/>
                    <a:pt x="360" y="780"/>
                  </a:cubicBezTo>
                  <a:cubicBezTo>
                    <a:pt x="480" y="624"/>
                    <a:pt x="600" y="0"/>
                    <a:pt x="720" y="0"/>
                  </a:cubicBezTo>
                  <a:cubicBezTo>
                    <a:pt x="840" y="0"/>
                    <a:pt x="960" y="624"/>
                    <a:pt x="1080" y="780"/>
                  </a:cubicBezTo>
                  <a:cubicBezTo>
                    <a:pt x="1200" y="936"/>
                    <a:pt x="1320" y="936"/>
                    <a:pt x="1440" y="936"/>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0243" name="Freeform 19">
              <a:extLst>
                <a:ext uri="{FF2B5EF4-FFF2-40B4-BE49-F238E27FC236}">
                  <a16:creationId xmlns:a16="http://schemas.microsoft.com/office/drawing/2014/main" id="{B6FF51CB-9760-42DE-B9D4-AB5EABE5AEC4}"/>
                </a:ext>
              </a:extLst>
            </p:cNvPr>
            <p:cNvSpPr>
              <a:spLocks noChangeArrowheads="1"/>
            </p:cNvSpPr>
            <p:nvPr/>
          </p:nvSpPr>
          <p:spPr bwMode="auto">
            <a:xfrm>
              <a:off x="3060" y="5002"/>
              <a:ext cx="2160" cy="1170"/>
            </a:xfrm>
            <a:custGeom>
              <a:avLst/>
              <a:gdLst>
                <a:gd name="T0" fmla="*/ 0 w 2160"/>
                <a:gd name="T1" fmla="*/ 572 h 1170"/>
                <a:gd name="T2" fmla="*/ 540 w 2160"/>
                <a:gd name="T3" fmla="*/ 416 h 1170"/>
                <a:gd name="T4" fmla="*/ 900 w 2160"/>
                <a:gd name="T5" fmla="*/ 104 h 1170"/>
                <a:gd name="T6" fmla="*/ 1260 w 2160"/>
                <a:gd name="T7" fmla="*/ 1040 h 1170"/>
                <a:gd name="T8" fmla="*/ 1620 w 2160"/>
                <a:gd name="T9" fmla="*/ 884 h 1170"/>
                <a:gd name="T10" fmla="*/ 2160 w 2160"/>
                <a:gd name="T11" fmla="*/ 572 h 11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 h="1170">
                  <a:moveTo>
                    <a:pt x="0" y="572"/>
                  </a:moveTo>
                  <a:cubicBezTo>
                    <a:pt x="195" y="533"/>
                    <a:pt x="390" y="494"/>
                    <a:pt x="540" y="416"/>
                  </a:cubicBezTo>
                  <a:cubicBezTo>
                    <a:pt x="690" y="338"/>
                    <a:pt x="780" y="0"/>
                    <a:pt x="900" y="104"/>
                  </a:cubicBezTo>
                  <a:cubicBezTo>
                    <a:pt x="1020" y="208"/>
                    <a:pt x="1140" y="910"/>
                    <a:pt x="1260" y="1040"/>
                  </a:cubicBezTo>
                  <a:cubicBezTo>
                    <a:pt x="1380" y="1170"/>
                    <a:pt x="1470" y="962"/>
                    <a:pt x="1620" y="884"/>
                  </a:cubicBezTo>
                  <a:cubicBezTo>
                    <a:pt x="1770" y="806"/>
                    <a:pt x="1965" y="689"/>
                    <a:pt x="2160" y="57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0244" name="Line 20">
              <a:extLst>
                <a:ext uri="{FF2B5EF4-FFF2-40B4-BE49-F238E27FC236}">
                  <a16:creationId xmlns:a16="http://schemas.microsoft.com/office/drawing/2014/main" id="{EF44F65F-3F07-4CAE-8454-DEA926CC513A}"/>
                </a:ext>
              </a:extLst>
            </p:cNvPr>
            <p:cNvSpPr>
              <a:spLocks noChangeShapeType="1"/>
            </p:cNvSpPr>
            <p:nvPr/>
          </p:nvSpPr>
          <p:spPr bwMode="auto">
            <a:xfrm>
              <a:off x="4140" y="1674"/>
              <a:ext cx="0" cy="4524"/>
            </a:xfrm>
            <a:prstGeom prst="line">
              <a:avLst/>
            </a:prstGeom>
            <a:noFill/>
            <a:ln w="254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45" name="Line 21">
              <a:extLst>
                <a:ext uri="{FF2B5EF4-FFF2-40B4-BE49-F238E27FC236}">
                  <a16:creationId xmlns:a16="http://schemas.microsoft.com/office/drawing/2014/main" id="{30CCC447-1B97-46AA-8D91-5D36698DAD34}"/>
                </a:ext>
              </a:extLst>
            </p:cNvPr>
            <p:cNvSpPr>
              <a:spLocks noChangeShapeType="1"/>
            </p:cNvSpPr>
            <p:nvPr/>
          </p:nvSpPr>
          <p:spPr bwMode="auto">
            <a:xfrm>
              <a:off x="3960" y="3546"/>
              <a:ext cx="1" cy="624"/>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46" name="Line 22">
              <a:extLst>
                <a:ext uri="{FF2B5EF4-FFF2-40B4-BE49-F238E27FC236}">
                  <a16:creationId xmlns:a16="http://schemas.microsoft.com/office/drawing/2014/main" id="{EB6E1FB5-3760-4641-BE71-637B7176161A}"/>
                </a:ext>
              </a:extLst>
            </p:cNvPr>
            <p:cNvSpPr>
              <a:spLocks noChangeShapeType="1"/>
            </p:cNvSpPr>
            <p:nvPr/>
          </p:nvSpPr>
          <p:spPr bwMode="auto">
            <a:xfrm>
              <a:off x="4320" y="3546"/>
              <a:ext cx="1" cy="624"/>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47" name="Line 23">
              <a:extLst>
                <a:ext uri="{FF2B5EF4-FFF2-40B4-BE49-F238E27FC236}">
                  <a16:creationId xmlns:a16="http://schemas.microsoft.com/office/drawing/2014/main" id="{59E21CC8-128C-4BF3-B2A9-297FD3D7005A}"/>
                </a:ext>
              </a:extLst>
            </p:cNvPr>
            <p:cNvSpPr>
              <a:spLocks noChangeShapeType="1"/>
            </p:cNvSpPr>
            <p:nvPr/>
          </p:nvSpPr>
          <p:spPr bwMode="auto">
            <a:xfrm>
              <a:off x="2700" y="3546"/>
              <a:ext cx="3315" cy="15"/>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48" name="Text Box 24">
              <a:extLst>
                <a:ext uri="{FF2B5EF4-FFF2-40B4-BE49-F238E27FC236}">
                  <a16:creationId xmlns:a16="http://schemas.microsoft.com/office/drawing/2014/main" id="{0385F80B-2667-4FB0-8519-0F0CE3F0B208}"/>
                </a:ext>
              </a:extLst>
            </p:cNvPr>
            <p:cNvSpPr txBox="1">
              <a:spLocks noChangeArrowheads="1"/>
            </p:cNvSpPr>
            <p:nvPr/>
          </p:nvSpPr>
          <p:spPr bwMode="auto">
            <a:xfrm>
              <a:off x="4860" y="3165"/>
              <a:ext cx="1080"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zh-CN" altLang="en-US" sz="1800" b="1">
                  <a:ea typeface="楷体_GB2312"/>
                  <a:cs typeface="楷体_GB2312"/>
                </a:rPr>
                <a:t>阈值</a:t>
              </a:r>
              <a:endParaRPr lang="zh-CN" altLang="en-US" sz="4400" b="1">
                <a:ea typeface="楷体_GB2312"/>
                <a:cs typeface="楷体_GB2312"/>
              </a:endParaRPr>
            </a:p>
          </p:txBody>
        </p:sp>
      </p:grpSp>
      <p:sp>
        <p:nvSpPr>
          <p:cNvPr id="180227" name="Rectangle 3">
            <a:extLst>
              <a:ext uri="{FF2B5EF4-FFF2-40B4-BE49-F238E27FC236}">
                <a16:creationId xmlns:a16="http://schemas.microsoft.com/office/drawing/2014/main" id="{B00885C7-CF55-4D42-8E84-2B44C222C9D8}"/>
              </a:ext>
            </a:extLst>
          </p:cNvPr>
          <p:cNvSpPr>
            <a:spLocks noGrp="1" noChangeArrowheads="1"/>
          </p:cNvSpPr>
          <p:nvPr>
            <p:ph type="subTitle" idx="1"/>
          </p:nvPr>
        </p:nvSpPr>
        <p:spPr>
          <a:xfrm>
            <a:off x="539750" y="836613"/>
            <a:ext cx="8064500" cy="4470400"/>
          </a:xfrm>
        </p:spPr>
        <p:txBody>
          <a:bodyPr/>
          <a:lstStyle/>
          <a:p>
            <a:pPr algn="l">
              <a:buClr>
                <a:srgbClr val="CC3300"/>
              </a:buClr>
              <a:buFont typeface="Wingdings" panose="05000000000000000000" pitchFamily="2" charset="2"/>
              <a:buChar char="n"/>
            </a:pPr>
            <a:endParaRPr lang="en-US" altLang="zh-CN" b="1">
              <a:latin typeface="楷体_GB2312"/>
              <a:ea typeface="楷体_GB2312"/>
              <a:cs typeface="楷体_GB2312"/>
            </a:endParaRPr>
          </a:p>
          <a:p>
            <a:pPr algn="l">
              <a:buClr>
                <a:srgbClr val="CC3300"/>
              </a:buClr>
              <a:buFont typeface="Wingdings" panose="05000000000000000000" pitchFamily="2" charset="2"/>
              <a:buChar char="n"/>
            </a:pPr>
            <a:r>
              <a:rPr lang="zh-CN" altLang="el-GR" b="1">
                <a:latin typeface="楷体_GB2312"/>
                <a:ea typeface="楷体_GB2312"/>
                <a:cs typeface="楷体_GB2312"/>
              </a:rPr>
              <a:t>一阶导数的边缘检测器会导致边缘点检测太多。</a:t>
            </a:r>
            <a:endParaRPr lang="zh-CN" altLang="en-US" b="1">
              <a:latin typeface="楷体_GB2312"/>
              <a:ea typeface="楷体_GB2312"/>
              <a:cs typeface="楷体_GB2312"/>
            </a:endParaRPr>
          </a:p>
          <a:p>
            <a:pPr algn="l">
              <a:buClr>
                <a:srgbClr val="CC3300"/>
              </a:buClr>
              <a:buFont typeface="Wingdings" panose="05000000000000000000" pitchFamily="2" charset="2"/>
              <a:buChar char="n"/>
            </a:pPr>
            <a:r>
              <a:rPr lang="zh-CN" altLang="el-GR" b="1">
                <a:latin typeface="楷体_GB2312"/>
                <a:ea typeface="楷体_GB2312"/>
                <a:cs typeface="楷体_GB2312"/>
              </a:rPr>
              <a:t>一种解决办法是：使用梯度值的局部最大值对应点作为边缘点，对应着</a:t>
            </a:r>
            <a:r>
              <a:rPr lang="zh-CN" altLang="el-GR" b="1">
                <a:solidFill>
                  <a:srgbClr val="CC3300"/>
                </a:solidFill>
                <a:latin typeface="楷体_GB2312"/>
                <a:ea typeface="楷体_GB2312"/>
                <a:cs typeface="楷体_GB2312"/>
              </a:rPr>
              <a:t>二阶导数零交叉点</a:t>
            </a:r>
            <a:r>
              <a:rPr lang="zh-CN" altLang="el-GR" b="1">
                <a:latin typeface="楷体_GB2312"/>
                <a:ea typeface="楷体_GB2312"/>
                <a:cs typeface="楷体_GB2312"/>
              </a:rPr>
              <a:t>。</a:t>
            </a:r>
            <a:endParaRPr lang="el-GR" altLang="zh-CN" b="1">
              <a:latin typeface="楷体_GB2312"/>
              <a:ea typeface="楷体_GB2312"/>
              <a:cs typeface="楷体_GB2312"/>
            </a:endParaRPr>
          </a:p>
        </p:txBody>
      </p:sp>
      <p:sp>
        <p:nvSpPr>
          <p:cNvPr id="180228" name="Text Box 25">
            <a:extLst>
              <a:ext uri="{FF2B5EF4-FFF2-40B4-BE49-F238E27FC236}">
                <a16:creationId xmlns:a16="http://schemas.microsoft.com/office/drawing/2014/main" id="{2209EBE0-0B92-451B-800D-374D6B0262A3}"/>
              </a:ext>
            </a:extLst>
          </p:cNvPr>
          <p:cNvSpPr txBox="1">
            <a:spLocks noChangeArrowheads="1"/>
          </p:cNvSpPr>
          <p:nvPr/>
        </p:nvSpPr>
        <p:spPr bwMode="auto">
          <a:xfrm>
            <a:off x="533400" y="4419600"/>
            <a:ext cx="1606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t>一阶导数</a:t>
            </a:r>
          </a:p>
        </p:txBody>
      </p:sp>
      <p:sp>
        <p:nvSpPr>
          <p:cNvPr id="180229" name="Text Box 26">
            <a:extLst>
              <a:ext uri="{FF2B5EF4-FFF2-40B4-BE49-F238E27FC236}">
                <a16:creationId xmlns:a16="http://schemas.microsoft.com/office/drawing/2014/main" id="{534A72A9-FFAC-44C5-8875-3FC6B18FF779}"/>
              </a:ext>
            </a:extLst>
          </p:cNvPr>
          <p:cNvSpPr txBox="1">
            <a:spLocks noChangeArrowheads="1"/>
          </p:cNvSpPr>
          <p:nvPr/>
        </p:nvSpPr>
        <p:spPr bwMode="auto">
          <a:xfrm>
            <a:off x="609600" y="5410200"/>
            <a:ext cx="1606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t>二阶导数</a:t>
            </a:r>
          </a:p>
        </p:txBody>
      </p:sp>
      <p:sp>
        <p:nvSpPr>
          <p:cNvPr id="180230" name="Text Box 27">
            <a:extLst>
              <a:ext uri="{FF2B5EF4-FFF2-40B4-BE49-F238E27FC236}">
                <a16:creationId xmlns:a16="http://schemas.microsoft.com/office/drawing/2014/main" id="{45352902-7672-48A4-91B0-9886CB1FE1AE}"/>
              </a:ext>
            </a:extLst>
          </p:cNvPr>
          <p:cNvSpPr txBox="1">
            <a:spLocks noChangeArrowheads="1"/>
          </p:cNvSpPr>
          <p:nvPr/>
        </p:nvSpPr>
        <p:spPr bwMode="auto">
          <a:xfrm>
            <a:off x="5943600" y="5181600"/>
            <a:ext cx="2673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t>二阶导数过零点</a:t>
            </a:r>
          </a:p>
        </p:txBody>
      </p:sp>
      <p:sp>
        <p:nvSpPr>
          <p:cNvPr id="180231" name="Line 29">
            <a:extLst>
              <a:ext uri="{FF2B5EF4-FFF2-40B4-BE49-F238E27FC236}">
                <a16:creationId xmlns:a16="http://schemas.microsoft.com/office/drawing/2014/main" id="{E3C7ED91-E5B9-4E22-9027-01F303B46CDF}"/>
              </a:ext>
            </a:extLst>
          </p:cNvPr>
          <p:cNvSpPr>
            <a:spLocks noChangeShapeType="1"/>
          </p:cNvSpPr>
          <p:nvPr/>
        </p:nvSpPr>
        <p:spPr bwMode="auto">
          <a:xfrm flipH="1">
            <a:off x="4495800" y="5410200"/>
            <a:ext cx="1447800" cy="609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Text Box 3">
            <a:extLst>
              <a:ext uri="{FF2B5EF4-FFF2-40B4-BE49-F238E27FC236}">
                <a16:creationId xmlns:a16="http://schemas.microsoft.com/office/drawing/2014/main" id="{537EE63B-0C08-444D-A865-A717D8FDBDBF}"/>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3.5.3 </a:t>
            </a:r>
            <a:r>
              <a:rPr lang="zh-CN" altLang="en-US" sz="4000" b="1" kern="0" dirty="0">
                <a:solidFill>
                  <a:srgbClr val="000099"/>
                </a:solidFill>
              </a:rPr>
              <a:t>二阶边缘检测</a:t>
            </a:r>
          </a:p>
        </p:txBody>
      </p:sp>
      <p:pic>
        <p:nvPicPr>
          <p:cNvPr id="180233" name="Picture 12" descr="underline_base">
            <a:extLst>
              <a:ext uri="{FF2B5EF4-FFF2-40B4-BE49-F238E27FC236}">
                <a16:creationId xmlns:a16="http://schemas.microsoft.com/office/drawing/2014/main" id="{F2C554B0-79E4-41B5-A0C6-F514D7E834D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3">
            <a:extLst>
              <a:ext uri="{FF2B5EF4-FFF2-40B4-BE49-F238E27FC236}">
                <a16:creationId xmlns:a16="http://schemas.microsoft.com/office/drawing/2014/main" id="{D278967B-9AE8-47AB-A030-FE1EEE7510D4}"/>
              </a:ext>
            </a:extLst>
          </p:cNvPr>
          <p:cNvSpPr>
            <a:spLocks noGrp="1" noChangeArrowheads="1"/>
          </p:cNvSpPr>
          <p:nvPr>
            <p:ph type="subTitle" idx="1"/>
          </p:nvPr>
        </p:nvSpPr>
        <p:spPr>
          <a:xfrm>
            <a:off x="539750" y="836613"/>
            <a:ext cx="8064500" cy="2314575"/>
          </a:xfrm>
        </p:spPr>
        <p:txBody>
          <a:bodyPr/>
          <a:lstStyle/>
          <a:p>
            <a:pPr algn="l">
              <a:buClr>
                <a:srgbClr val="CC3300"/>
              </a:buClr>
              <a:buFont typeface="Wingdings" panose="05000000000000000000" pitchFamily="2" charset="2"/>
              <a:buChar char="n"/>
            </a:pPr>
            <a:r>
              <a:rPr lang="zh-CN" altLang="el-GR" b="1">
                <a:latin typeface="楷体_GB2312"/>
                <a:ea typeface="楷体_GB2312"/>
                <a:cs typeface="楷体_GB2312"/>
              </a:rPr>
              <a:t>拉普拉斯算子</a:t>
            </a:r>
            <a:endParaRPr lang="zh-CN" altLang="en-US" b="1">
              <a:latin typeface="楷体_GB2312"/>
              <a:ea typeface="楷体_GB2312"/>
              <a:cs typeface="楷体_GB2312"/>
            </a:endParaRPr>
          </a:p>
          <a:p>
            <a:pPr algn="l">
              <a:buClr>
                <a:srgbClr val="CC3300"/>
              </a:buClr>
              <a:buFont typeface="Wingdings" panose="05000000000000000000" pitchFamily="2" charset="2"/>
              <a:buChar char="l"/>
            </a:pPr>
            <a:r>
              <a:rPr lang="zh-CN" altLang="el-GR" b="1">
                <a:latin typeface="楷体_GB2312"/>
                <a:ea typeface="楷体_GB2312"/>
                <a:cs typeface="楷体_GB2312"/>
              </a:rPr>
              <a:t>拉普拉斯算子是二阶导数的二维等效式：</a:t>
            </a:r>
            <a:endParaRPr lang="zh-CN" altLang="en-US" b="1">
              <a:latin typeface="楷体_GB2312"/>
              <a:ea typeface="楷体_GB2312"/>
              <a:cs typeface="楷体_GB2312"/>
            </a:endParaRPr>
          </a:p>
          <a:p>
            <a:pPr algn="l">
              <a:buClr>
                <a:srgbClr val="CC3300"/>
              </a:buClr>
              <a:buFont typeface="Wingdings" panose="05000000000000000000" pitchFamily="2" charset="2"/>
              <a:buChar char="l"/>
            </a:pPr>
            <a:endParaRPr lang="zh-CN" altLang="en-US" b="1">
              <a:latin typeface="楷体_GB2312"/>
              <a:ea typeface="楷体_GB2312"/>
              <a:cs typeface="楷体_GB2312"/>
            </a:endParaRPr>
          </a:p>
          <a:p>
            <a:pPr algn="l">
              <a:buClr>
                <a:srgbClr val="CC3300"/>
              </a:buClr>
              <a:buFont typeface="Wingdings" panose="05000000000000000000" pitchFamily="2" charset="2"/>
              <a:buChar char="l"/>
            </a:pPr>
            <a:endParaRPr lang="zh-CN" altLang="en-US" b="1">
              <a:latin typeface="楷体_GB2312"/>
              <a:ea typeface="楷体_GB2312"/>
              <a:cs typeface="楷体_GB2312"/>
            </a:endParaRPr>
          </a:p>
          <a:p>
            <a:pPr algn="l">
              <a:buClr>
                <a:srgbClr val="CC3300"/>
              </a:buClr>
              <a:buFont typeface="Wingdings" panose="05000000000000000000" pitchFamily="2" charset="2"/>
              <a:buChar char="l"/>
            </a:pPr>
            <a:r>
              <a:rPr lang="zh-CN" altLang="el-GR" b="1">
                <a:latin typeface="楷体_GB2312"/>
                <a:ea typeface="楷体_GB2312"/>
                <a:cs typeface="楷体_GB2312"/>
              </a:rPr>
              <a:t>差分表示：</a:t>
            </a:r>
            <a:endParaRPr lang="el-GR" altLang="zh-CN" b="1">
              <a:latin typeface="楷体_GB2312"/>
              <a:ea typeface="楷体_GB2312"/>
              <a:cs typeface="楷体_GB2312"/>
            </a:endParaRPr>
          </a:p>
        </p:txBody>
      </p:sp>
      <p:graphicFrame>
        <p:nvGraphicFramePr>
          <p:cNvPr id="181251" name="Object 2">
            <a:extLst>
              <a:ext uri="{FF2B5EF4-FFF2-40B4-BE49-F238E27FC236}">
                <a16:creationId xmlns:a16="http://schemas.microsoft.com/office/drawing/2014/main" id="{7C920CB4-C05C-4114-B4E8-FBDFD004D306}"/>
              </a:ext>
            </a:extLst>
          </p:cNvPr>
          <p:cNvGraphicFramePr>
            <a:graphicFrameLocks/>
          </p:cNvGraphicFramePr>
          <p:nvPr/>
        </p:nvGraphicFramePr>
        <p:xfrm>
          <a:off x="2971800" y="1665288"/>
          <a:ext cx="2446338" cy="1004887"/>
        </p:xfrm>
        <a:graphic>
          <a:graphicData uri="http://schemas.openxmlformats.org/presentationml/2006/ole">
            <mc:AlternateContent xmlns:mc="http://schemas.openxmlformats.org/markup-compatibility/2006">
              <mc:Choice xmlns:v="urn:schemas-microsoft-com:vml" Requires="v">
                <p:oleObj spid="_x0000_s181501" r:id="rId3" imgW="1180588" imgH="444307" progId="Equation.DSMT4">
                  <p:embed/>
                </p:oleObj>
              </mc:Choice>
              <mc:Fallback>
                <p:oleObj r:id="rId3" imgW="1180588" imgH="444307"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1665288"/>
                        <a:ext cx="2446338" cy="1004887"/>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1252" name="Object 5">
            <a:extLst>
              <a:ext uri="{FF2B5EF4-FFF2-40B4-BE49-F238E27FC236}">
                <a16:creationId xmlns:a16="http://schemas.microsoft.com/office/drawing/2014/main" id="{69FE9ACF-59E1-4FB7-9D15-09EA5509E872}"/>
              </a:ext>
            </a:extLst>
          </p:cNvPr>
          <p:cNvGraphicFramePr>
            <a:graphicFrameLocks/>
          </p:cNvGraphicFramePr>
          <p:nvPr/>
        </p:nvGraphicFramePr>
        <p:xfrm>
          <a:off x="3059113" y="5194300"/>
          <a:ext cx="2157412" cy="1663700"/>
        </p:xfrm>
        <a:graphic>
          <a:graphicData uri="http://schemas.openxmlformats.org/presentationml/2006/ole">
            <mc:AlternateContent xmlns:mc="http://schemas.openxmlformats.org/markup-compatibility/2006">
              <mc:Choice xmlns:v="urn:schemas-microsoft-com:vml" Requires="v">
                <p:oleObj spid="_x0000_s181502" r:id="rId5" imgW="1040948" imgH="736280" progId="Equation.DSMT4">
                  <p:embed/>
                </p:oleObj>
              </mc:Choice>
              <mc:Fallback>
                <p:oleObj r:id="rId5" imgW="1040948" imgH="736280" progId="Equation.DSMT4">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113" y="5194300"/>
                        <a:ext cx="2157412" cy="1663700"/>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 name="Text Box 3">
            <a:extLst>
              <a:ext uri="{FF2B5EF4-FFF2-40B4-BE49-F238E27FC236}">
                <a16:creationId xmlns:a16="http://schemas.microsoft.com/office/drawing/2014/main" id="{C02CA02B-FFEF-4FAE-821A-2DAF9B96353E}"/>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3.5.3 </a:t>
            </a:r>
            <a:r>
              <a:rPr lang="zh-CN" altLang="en-US" sz="4000" b="1" kern="0" dirty="0">
                <a:solidFill>
                  <a:srgbClr val="000099"/>
                </a:solidFill>
              </a:rPr>
              <a:t>二阶边缘检测</a:t>
            </a:r>
          </a:p>
        </p:txBody>
      </p:sp>
      <p:pic>
        <p:nvPicPr>
          <p:cNvPr id="181254" name="Picture 12" descr="underline_base">
            <a:extLst>
              <a:ext uri="{FF2B5EF4-FFF2-40B4-BE49-F238E27FC236}">
                <a16:creationId xmlns:a16="http://schemas.microsoft.com/office/drawing/2014/main" id="{85D398B9-48AE-465E-A222-629DE66245F7}"/>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1255" name="Object 7">
            <a:extLst>
              <a:ext uri="{FF2B5EF4-FFF2-40B4-BE49-F238E27FC236}">
                <a16:creationId xmlns:a16="http://schemas.microsoft.com/office/drawing/2014/main" id="{361C089F-BFC4-43C1-9333-9147B541F188}"/>
              </a:ext>
            </a:extLst>
          </p:cNvPr>
          <p:cNvGraphicFramePr>
            <a:graphicFrameLocks/>
          </p:cNvGraphicFramePr>
          <p:nvPr/>
        </p:nvGraphicFramePr>
        <p:xfrm>
          <a:off x="663575" y="3124200"/>
          <a:ext cx="7848600" cy="1941513"/>
        </p:xfrm>
        <a:graphic>
          <a:graphicData uri="http://schemas.openxmlformats.org/presentationml/2006/ole">
            <mc:AlternateContent xmlns:mc="http://schemas.openxmlformats.org/markup-compatibility/2006">
              <mc:Choice xmlns:v="urn:schemas-microsoft-com:vml" Requires="v">
                <p:oleObj spid="_x0000_s181503" r:id="rId8" imgW="3695700" imgH="914400" progId="Equation.3">
                  <p:embed/>
                </p:oleObj>
              </mc:Choice>
              <mc:Fallback>
                <p:oleObj r:id="rId8" imgW="3695700" imgH="914400" progId="Equation.3">
                  <p:embed/>
                  <p:pic>
                    <p:nvPicPr>
                      <p:cNvPr id="0" name="Object 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75" y="3124200"/>
                        <a:ext cx="7848600" cy="194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Line 8">
            <a:extLst>
              <a:ext uri="{FF2B5EF4-FFF2-40B4-BE49-F238E27FC236}">
                <a16:creationId xmlns:a16="http://schemas.microsoft.com/office/drawing/2014/main" id="{D14584C2-68D2-4746-9B1E-FF398D2A5657}"/>
              </a:ext>
            </a:extLst>
          </p:cNvPr>
          <p:cNvSpPr>
            <a:spLocks noChangeShapeType="1"/>
          </p:cNvSpPr>
          <p:nvPr/>
        </p:nvSpPr>
        <p:spPr bwMode="auto">
          <a:xfrm>
            <a:off x="7292975" y="4991100"/>
            <a:ext cx="3048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9">
            <a:extLst>
              <a:ext uri="{FF2B5EF4-FFF2-40B4-BE49-F238E27FC236}">
                <a16:creationId xmlns:a16="http://schemas.microsoft.com/office/drawing/2014/main" id="{C057EAFE-085A-4145-981B-B044483D0A24}"/>
              </a:ext>
            </a:extLst>
          </p:cNvPr>
          <p:cNvSpPr>
            <a:spLocks noChangeShapeType="1"/>
          </p:cNvSpPr>
          <p:nvPr/>
        </p:nvSpPr>
        <p:spPr bwMode="auto">
          <a:xfrm>
            <a:off x="892175" y="4991100"/>
            <a:ext cx="2286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0">
            <a:extLst>
              <a:ext uri="{FF2B5EF4-FFF2-40B4-BE49-F238E27FC236}">
                <a16:creationId xmlns:a16="http://schemas.microsoft.com/office/drawing/2014/main" id="{8A6CBDF6-3DD7-4117-ACFB-A2BEEB62F437}"/>
              </a:ext>
            </a:extLst>
          </p:cNvPr>
          <p:cNvSpPr>
            <a:spLocks noChangeShapeType="1"/>
          </p:cNvSpPr>
          <p:nvPr/>
        </p:nvSpPr>
        <p:spPr bwMode="auto">
          <a:xfrm>
            <a:off x="2492375" y="4991100"/>
            <a:ext cx="2286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1">
            <a:extLst>
              <a:ext uri="{FF2B5EF4-FFF2-40B4-BE49-F238E27FC236}">
                <a16:creationId xmlns:a16="http://schemas.microsoft.com/office/drawing/2014/main" id="{82ABBC32-240E-4AE9-BC89-576F3FA14568}"/>
              </a:ext>
            </a:extLst>
          </p:cNvPr>
          <p:cNvSpPr>
            <a:spLocks noChangeShapeType="1"/>
          </p:cNvSpPr>
          <p:nvPr/>
        </p:nvSpPr>
        <p:spPr bwMode="auto">
          <a:xfrm>
            <a:off x="4092575" y="4991100"/>
            <a:ext cx="2286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2">
            <a:extLst>
              <a:ext uri="{FF2B5EF4-FFF2-40B4-BE49-F238E27FC236}">
                <a16:creationId xmlns:a16="http://schemas.microsoft.com/office/drawing/2014/main" id="{31C8A4E7-7C6F-445D-8B59-05F249F0B761}"/>
              </a:ext>
            </a:extLst>
          </p:cNvPr>
          <p:cNvSpPr>
            <a:spLocks noChangeShapeType="1"/>
          </p:cNvSpPr>
          <p:nvPr/>
        </p:nvSpPr>
        <p:spPr bwMode="auto">
          <a:xfrm>
            <a:off x="5692775" y="4991100"/>
            <a:ext cx="2286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3">
            <a:extLst>
              <a:ext uri="{FF2B5EF4-FFF2-40B4-BE49-F238E27FC236}">
                <a16:creationId xmlns:a16="http://schemas.microsoft.com/office/drawing/2014/main" id="{DF93E806-833A-4379-A9DE-3A644EF84227}"/>
              </a:ext>
            </a:extLst>
          </p:cNvPr>
          <p:cNvSpPr>
            <a:spLocks noGrp="1" noChangeArrowheads="1"/>
          </p:cNvSpPr>
          <p:nvPr>
            <p:ph type="subTitle" idx="1"/>
          </p:nvPr>
        </p:nvSpPr>
        <p:spPr>
          <a:xfrm>
            <a:off x="539750" y="836613"/>
            <a:ext cx="8064500" cy="3963987"/>
          </a:xfrm>
        </p:spPr>
        <p:txBody>
          <a:bodyPr/>
          <a:lstStyle/>
          <a:p>
            <a:pPr algn="l">
              <a:buClr>
                <a:srgbClr val="CC3300"/>
              </a:buClr>
              <a:buFont typeface="Wingdings" panose="05000000000000000000" pitchFamily="2" charset="2"/>
              <a:buChar char="n"/>
            </a:pPr>
            <a:r>
              <a:rPr lang="zh-CN" altLang="el-GR" b="1">
                <a:latin typeface="楷体_GB2312"/>
                <a:ea typeface="楷体_GB2312"/>
                <a:cs typeface="楷体_GB2312"/>
              </a:rPr>
              <a:t>拉普拉斯算子</a:t>
            </a:r>
            <a:endParaRPr lang="zh-CN" altLang="en-US" b="1">
              <a:latin typeface="楷体_GB2312"/>
              <a:ea typeface="楷体_GB2312"/>
              <a:cs typeface="楷体_GB2312"/>
            </a:endParaRPr>
          </a:p>
          <a:p>
            <a:pPr algn="l">
              <a:buClr>
                <a:srgbClr val="CC3300"/>
              </a:buClr>
              <a:buFont typeface="Wingdings" panose="05000000000000000000" pitchFamily="2" charset="2"/>
              <a:buChar char="l"/>
            </a:pPr>
            <a:r>
              <a:rPr lang="zh-CN" altLang="el-GR" b="1">
                <a:latin typeface="楷体_GB2312"/>
                <a:ea typeface="楷体_GB2312"/>
                <a:cs typeface="楷体_GB2312"/>
              </a:rPr>
              <a:t>拉普拉斯算子是二阶导数的二维等效式：</a:t>
            </a:r>
            <a:endParaRPr lang="zh-CN" altLang="en-US" b="1">
              <a:latin typeface="楷体_GB2312"/>
              <a:ea typeface="楷体_GB2312"/>
              <a:cs typeface="楷体_GB2312"/>
            </a:endParaRPr>
          </a:p>
          <a:p>
            <a:pPr algn="l">
              <a:buClr>
                <a:srgbClr val="CC3300"/>
              </a:buClr>
              <a:buFont typeface="Wingdings" panose="05000000000000000000" pitchFamily="2" charset="2"/>
              <a:buChar char="l"/>
            </a:pPr>
            <a:endParaRPr lang="zh-CN" altLang="en-US" b="1">
              <a:latin typeface="楷体_GB2312"/>
              <a:ea typeface="楷体_GB2312"/>
              <a:cs typeface="楷体_GB2312"/>
            </a:endParaRPr>
          </a:p>
          <a:p>
            <a:pPr algn="l">
              <a:buClr>
                <a:srgbClr val="CC3300"/>
              </a:buClr>
              <a:buFont typeface="Wingdings" panose="05000000000000000000" pitchFamily="2" charset="2"/>
              <a:buChar char="l"/>
            </a:pPr>
            <a:endParaRPr lang="zh-CN" altLang="en-US" b="1">
              <a:latin typeface="楷体_GB2312"/>
              <a:ea typeface="楷体_GB2312"/>
              <a:cs typeface="楷体_GB2312"/>
            </a:endParaRPr>
          </a:p>
          <a:p>
            <a:pPr algn="l">
              <a:buClr>
                <a:srgbClr val="CC3300"/>
              </a:buClr>
              <a:buFont typeface="Wingdings" panose="05000000000000000000" pitchFamily="2" charset="2"/>
              <a:buChar char="l"/>
            </a:pPr>
            <a:r>
              <a:rPr lang="zh-CN" altLang="el-GR" b="1">
                <a:latin typeface="楷体_GB2312"/>
                <a:ea typeface="楷体_GB2312"/>
                <a:cs typeface="楷体_GB2312"/>
              </a:rPr>
              <a:t>差分表示：</a:t>
            </a:r>
            <a:endParaRPr lang="el-GR" altLang="zh-CN" b="1">
              <a:latin typeface="楷体_GB2312"/>
              <a:ea typeface="楷体_GB2312"/>
              <a:cs typeface="楷体_GB2312"/>
            </a:endParaRPr>
          </a:p>
        </p:txBody>
      </p:sp>
      <p:graphicFrame>
        <p:nvGraphicFramePr>
          <p:cNvPr id="182275" name="Object 2">
            <a:extLst>
              <a:ext uri="{FF2B5EF4-FFF2-40B4-BE49-F238E27FC236}">
                <a16:creationId xmlns:a16="http://schemas.microsoft.com/office/drawing/2014/main" id="{42A0BDA6-3C23-47C8-A398-FB295B9EA49B}"/>
              </a:ext>
            </a:extLst>
          </p:cNvPr>
          <p:cNvGraphicFramePr>
            <a:graphicFrameLocks/>
          </p:cNvGraphicFramePr>
          <p:nvPr/>
        </p:nvGraphicFramePr>
        <p:xfrm>
          <a:off x="2971800" y="1665288"/>
          <a:ext cx="2446338" cy="1004887"/>
        </p:xfrm>
        <a:graphic>
          <a:graphicData uri="http://schemas.openxmlformats.org/presentationml/2006/ole">
            <mc:AlternateContent xmlns:mc="http://schemas.openxmlformats.org/markup-compatibility/2006">
              <mc:Choice xmlns:v="urn:schemas-microsoft-com:vml" Requires="v">
                <p:oleObj spid="_x0000_s182601" r:id="rId3" imgW="1180588" imgH="444307" progId="Equation.DSMT4">
                  <p:embed/>
                </p:oleObj>
              </mc:Choice>
              <mc:Fallback>
                <p:oleObj r:id="rId3" imgW="1180588" imgH="444307"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1665288"/>
                        <a:ext cx="2446338" cy="1004887"/>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2276" name="Object 3">
            <a:extLst>
              <a:ext uri="{FF2B5EF4-FFF2-40B4-BE49-F238E27FC236}">
                <a16:creationId xmlns:a16="http://schemas.microsoft.com/office/drawing/2014/main" id="{E563159F-AF91-4311-B7CF-D75C503CA385}"/>
              </a:ext>
            </a:extLst>
          </p:cNvPr>
          <p:cNvGraphicFramePr>
            <a:graphicFrameLocks/>
          </p:cNvGraphicFramePr>
          <p:nvPr/>
        </p:nvGraphicFramePr>
        <p:xfrm>
          <a:off x="185738" y="3716338"/>
          <a:ext cx="8734425" cy="946150"/>
        </p:xfrm>
        <a:graphic>
          <a:graphicData uri="http://schemas.openxmlformats.org/presentationml/2006/ole">
            <mc:AlternateContent xmlns:mc="http://schemas.openxmlformats.org/markup-compatibility/2006">
              <mc:Choice xmlns:v="urn:schemas-microsoft-com:vml" Requires="v">
                <p:oleObj spid="_x0000_s182602" r:id="rId5" imgW="4216400" imgH="419100" progId="Equation.DSMT4">
                  <p:embed/>
                </p:oleObj>
              </mc:Choice>
              <mc:Fallback>
                <p:oleObj r:id="rId5" imgW="4216400" imgH="419100"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738" y="3716338"/>
                        <a:ext cx="8734425" cy="946150"/>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2277" name="Object 4">
            <a:extLst>
              <a:ext uri="{FF2B5EF4-FFF2-40B4-BE49-F238E27FC236}">
                <a16:creationId xmlns:a16="http://schemas.microsoft.com/office/drawing/2014/main" id="{40053254-A0D4-44BB-8275-B7C6E7F50A38}"/>
              </a:ext>
            </a:extLst>
          </p:cNvPr>
          <p:cNvGraphicFramePr>
            <a:graphicFrameLocks/>
          </p:cNvGraphicFramePr>
          <p:nvPr/>
        </p:nvGraphicFramePr>
        <p:xfrm>
          <a:off x="152400" y="4800600"/>
          <a:ext cx="5208588" cy="946150"/>
        </p:xfrm>
        <a:graphic>
          <a:graphicData uri="http://schemas.openxmlformats.org/presentationml/2006/ole">
            <mc:AlternateContent xmlns:mc="http://schemas.openxmlformats.org/markup-compatibility/2006">
              <mc:Choice xmlns:v="urn:schemas-microsoft-com:vml" Requires="v">
                <p:oleObj spid="_x0000_s182603" r:id="rId7" imgW="2514600" imgH="419100" progId="Equation.DSMT4">
                  <p:embed/>
                </p:oleObj>
              </mc:Choice>
              <mc:Fallback>
                <p:oleObj r:id="rId7" imgW="2514600" imgH="419100" progId="Equation.DSMT4">
                  <p:embed/>
                  <p:pic>
                    <p:nvPicPr>
                      <p:cNvPr id="0" name="Object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4800600"/>
                        <a:ext cx="5208588" cy="946150"/>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2278" name="Object 5">
            <a:extLst>
              <a:ext uri="{FF2B5EF4-FFF2-40B4-BE49-F238E27FC236}">
                <a16:creationId xmlns:a16="http://schemas.microsoft.com/office/drawing/2014/main" id="{5C92DD4D-8FC1-4603-BD66-2E3986DD5E49}"/>
              </a:ext>
            </a:extLst>
          </p:cNvPr>
          <p:cNvGraphicFramePr>
            <a:graphicFrameLocks/>
          </p:cNvGraphicFramePr>
          <p:nvPr/>
        </p:nvGraphicFramePr>
        <p:xfrm>
          <a:off x="5867400" y="4876800"/>
          <a:ext cx="2157413" cy="1663700"/>
        </p:xfrm>
        <a:graphic>
          <a:graphicData uri="http://schemas.openxmlformats.org/presentationml/2006/ole">
            <mc:AlternateContent xmlns:mc="http://schemas.openxmlformats.org/markup-compatibility/2006">
              <mc:Choice xmlns:v="urn:schemas-microsoft-com:vml" Requires="v">
                <p:oleObj spid="_x0000_s182604" r:id="rId9" imgW="1040948" imgH="736280" progId="Equation.DSMT4">
                  <p:embed/>
                </p:oleObj>
              </mc:Choice>
              <mc:Fallback>
                <p:oleObj r:id="rId9" imgW="1040948" imgH="736280" progId="Equation.DSMT4">
                  <p:embed/>
                  <p:pic>
                    <p:nvPicPr>
                      <p:cNvPr id="0" name="Object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7400" y="4876800"/>
                        <a:ext cx="2157413" cy="1663700"/>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 name="Text Box 3">
            <a:extLst>
              <a:ext uri="{FF2B5EF4-FFF2-40B4-BE49-F238E27FC236}">
                <a16:creationId xmlns:a16="http://schemas.microsoft.com/office/drawing/2014/main" id="{7685DD38-BF54-44EA-97C7-B3E9FEAC50F2}"/>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3.5.3 </a:t>
            </a:r>
            <a:r>
              <a:rPr lang="zh-CN" altLang="en-US" sz="4000" b="1" kern="0" dirty="0">
                <a:solidFill>
                  <a:srgbClr val="000099"/>
                </a:solidFill>
              </a:rPr>
              <a:t>二阶边缘检测</a:t>
            </a:r>
          </a:p>
        </p:txBody>
      </p:sp>
      <p:pic>
        <p:nvPicPr>
          <p:cNvPr id="182280" name="Picture 12" descr="underline_base">
            <a:extLst>
              <a:ext uri="{FF2B5EF4-FFF2-40B4-BE49-F238E27FC236}">
                <a16:creationId xmlns:a16="http://schemas.microsoft.com/office/drawing/2014/main" id="{6661C8BB-22A0-4BE1-957D-01AE0F7920F2}"/>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3">
            <a:extLst>
              <a:ext uri="{FF2B5EF4-FFF2-40B4-BE49-F238E27FC236}">
                <a16:creationId xmlns:a16="http://schemas.microsoft.com/office/drawing/2014/main" id="{F242B87D-EDB2-4F3A-AFB7-78C02DD9BF43}"/>
              </a:ext>
            </a:extLst>
          </p:cNvPr>
          <p:cNvSpPr>
            <a:spLocks noGrp="1" noChangeArrowheads="1"/>
          </p:cNvSpPr>
          <p:nvPr>
            <p:ph type="subTitle" idx="1"/>
          </p:nvPr>
        </p:nvSpPr>
        <p:spPr>
          <a:xfrm>
            <a:off x="539750" y="836613"/>
            <a:ext cx="8064500" cy="4911725"/>
          </a:xfrm>
        </p:spPr>
        <p:txBody>
          <a:bodyPr/>
          <a:lstStyle/>
          <a:p>
            <a:pPr algn="l">
              <a:buClr>
                <a:srgbClr val="CC3300"/>
              </a:buClr>
              <a:buFont typeface="Wingdings" panose="05000000000000000000" pitchFamily="2" charset="2"/>
              <a:buChar char="n"/>
            </a:pPr>
            <a:r>
              <a:rPr lang="zh-CN" altLang="el-GR" b="1">
                <a:latin typeface="楷体_GB2312"/>
                <a:ea typeface="楷体_GB2312"/>
                <a:cs typeface="楷体_GB2312"/>
              </a:rPr>
              <a:t>拉普拉斯算子</a:t>
            </a:r>
            <a:endParaRPr lang="zh-CN" altLang="en-US" b="1">
              <a:latin typeface="楷体_GB2312"/>
              <a:ea typeface="楷体_GB2312"/>
              <a:cs typeface="楷体_GB2312"/>
            </a:endParaRPr>
          </a:p>
          <a:p>
            <a:pPr algn="l">
              <a:buClr>
                <a:srgbClr val="CC3300"/>
              </a:buClr>
              <a:buFont typeface="Wingdings" panose="05000000000000000000" pitchFamily="2" charset="2"/>
              <a:buChar char="l"/>
            </a:pPr>
            <a:r>
              <a:rPr lang="zh-CN" altLang="el-GR" b="1">
                <a:latin typeface="楷体_GB2312"/>
                <a:ea typeface="楷体_GB2312"/>
                <a:cs typeface="楷体_GB2312"/>
              </a:rPr>
              <a:t>拉普拉斯算子的卷积模板：</a:t>
            </a:r>
            <a:endParaRPr lang="zh-CN" altLang="en-US" b="1">
              <a:latin typeface="楷体_GB2312"/>
              <a:ea typeface="楷体_GB2312"/>
              <a:cs typeface="楷体_GB2312"/>
            </a:endParaRPr>
          </a:p>
          <a:p>
            <a:pPr algn="l">
              <a:buClr>
                <a:srgbClr val="CC3300"/>
              </a:buClr>
              <a:buFont typeface="Wingdings" panose="05000000000000000000" pitchFamily="2" charset="2"/>
              <a:buChar char="l"/>
            </a:pPr>
            <a:endParaRPr lang="zh-CN" altLang="en-US" b="1">
              <a:latin typeface="楷体_GB2312"/>
              <a:ea typeface="楷体_GB2312"/>
              <a:cs typeface="楷体_GB2312"/>
            </a:endParaRPr>
          </a:p>
          <a:p>
            <a:pPr algn="l">
              <a:buClr>
                <a:srgbClr val="CC3300"/>
              </a:buClr>
              <a:buFont typeface="Wingdings" panose="05000000000000000000" pitchFamily="2" charset="2"/>
              <a:buChar char="l"/>
            </a:pPr>
            <a:endParaRPr lang="zh-CN" altLang="en-US" b="1">
              <a:latin typeface="楷体_GB2312"/>
              <a:ea typeface="楷体_GB2312"/>
              <a:cs typeface="楷体_GB2312"/>
            </a:endParaRPr>
          </a:p>
          <a:p>
            <a:pPr algn="l">
              <a:buClr>
                <a:srgbClr val="CC3300"/>
              </a:buClr>
              <a:buFont typeface="Wingdings" panose="05000000000000000000" pitchFamily="2" charset="2"/>
              <a:buChar char="l"/>
            </a:pPr>
            <a:endParaRPr lang="en-US" altLang="zh-CN" b="1">
              <a:latin typeface="楷体_GB2312"/>
              <a:ea typeface="楷体_GB2312"/>
              <a:cs typeface="楷体_GB2312"/>
            </a:endParaRPr>
          </a:p>
          <a:p>
            <a:pPr algn="l">
              <a:buClr>
                <a:srgbClr val="CC3300"/>
              </a:buClr>
              <a:buFont typeface="Wingdings" panose="05000000000000000000" pitchFamily="2" charset="2"/>
              <a:buChar char="l"/>
            </a:pPr>
            <a:endParaRPr lang="zh-CN" altLang="en-US" b="1">
              <a:latin typeface="楷体_GB2312"/>
              <a:ea typeface="楷体_GB2312"/>
              <a:cs typeface="楷体_GB2312"/>
            </a:endParaRPr>
          </a:p>
          <a:p>
            <a:pPr algn="l">
              <a:buClr>
                <a:srgbClr val="CC3300"/>
              </a:buClr>
              <a:buFont typeface="Wingdings" panose="05000000000000000000" pitchFamily="2" charset="2"/>
              <a:buChar char="l"/>
            </a:pPr>
            <a:r>
              <a:rPr lang="zh-CN" altLang="en-US" b="1">
                <a:latin typeface="楷体_GB2312"/>
                <a:ea typeface="楷体_GB2312"/>
                <a:cs typeface="楷体_GB2312"/>
              </a:rPr>
              <a:t>有时为了突出中心点，可以使用更大的权值：</a:t>
            </a:r>
          </a:p>
        </p:txBody>
      </p:sp>
      <p:graphicFrame>
        <p:nvGraphicFramePr>
          <p:cNvPr id="183299" name="Object 2">
            <a:extLst>
              <a:ext uri="{FF2B5EF4-FFF2-40B4-BE49-F238E27FC236}">
                <a16:creationId xmlns:a16="http://schemas.microsoft.com/office/drawing/2014/main" id="{8C8C5136-D83E-4E9E-AC69-642066E69508}"/>
              </a:ext>
            </a:extLst>
          </p:cNvPr>
          <p:cNvGraphicFramePr>
            <a:graphicFrameLocks/>
          </p:cNvGraphicFramePr>
          <p:nvPr/>
        </p:nvGraphicFramePr>
        <p:xfrm>
          <a:off x="3067050" y="1717675"/>
          <a:ext cx="2157413" cy="1663700"/>
        </p:xfrm>
        <a:graphic>
          <a:graphicData uri="http://schemas.openxmlformats.org/presentationml/2006/ole">
            <mc:AlternateContent xmlns:mc="http://schemas.openxmlformats.org/markup-compatibility/2006">
              <mc:Choice xmlns:v="urn:schemas-microsoft-com:vml" Requires="v">
                <p:oleObj spid="_x0000_s183463" r:id="rId3" imgW="1040948" imgH="736280" progId="Equation.DSMT4">
                  <p:embed/>
                </p:oleObj>
              </mc:Choice>
              <mc:Fallback>
                <p:oleObj r:id="rId3" imgW="1040948" imgH="736280"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7050" y="1717675"/>
                        <a:ext cx="2157413" cy="1663700"/>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3300" name="Object 3">
            <a:extLst>
              <a:ext uri="{FF2B5EF4-FFF2-40B4-BE49-F238E27FC236}">
                <a16:creationId xmlns:a16="http://schemas.microsoft.com/office/drawing/2014/main" id="{C25A8EB5-4713-4B01-836F-78BA76A54E26}"/>
              </a:ext>
            </a:extLst>
          </p:cNvPr>
          <p:cNvGraphicFramePr>
            <a:graphicFrameLocks/>
          </p:cNvGraphicFramePr>
          <p:nvPr/>
        </p:nvGraphicFramePr>
        <p:xfrm>
          <a:off x="3052763" y="3998913"/>
          <a:ext cx="2316162" cy="1663700"/>
        </p:xfrm>
        <a:graphic>
          <a:graphicData uri="http://schemas.openxmlformats.org/presentationml/2006/ole">
            <mc:AlternateContent xmlns:mc="http://schemas.openxmlformats.org/markup-compatibility/2006">
              <mc:Choice xmlns:v="urn:schemas-microsoft-com:vml" Requires="v">
                <p:oleObj spid="_x0000_s183464" r:id="rId5" imgW="1117600" imgH="736600" progId="Equation.DSMT4">
                  <p:embed/>
                </p:oleObj>
              </mc:Choice>
              <mc:Fallback>
                <p:oleObj r:id="rId5" imgW="1117600" imgH="736600"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2763" y="3998913"/>
                        <a:ext cx="2316162" cy="1663700"/>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 Box 3">
            <a:extLst>
              <a:ext uri="{FF2B5EF4-FFF2-40B4-BE49-F238E27FC236}">
                <a16:creationId xmlns:a16="http://schemas.microsoft.com/office/drawing/2014/main" id="{1A727C77-E0B3-4ADF-B41E-B739D7564BEF}"/>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3.5.3 </a:t>
            </a:r>
            <a:r>
              <a:rPr lang="zh-CN" altLang="en-US" sz="4000" b="1" kern="0" dirty="0">
                <a:solidFill>
                  <a:srgbClr val="000099"/>
                </a:solidFill>
              </a:rPr>
              <a:t>二阶边缘检测</a:t>
            </a:r>
          </a:p>
        </p:txBody>
      </p:sp>
      <p:pic>
        <p:nvPicPr>
          <p:cNvPr id="183302" name="Picture 12" descr="underline_base">
            <a:extLst>
              <a:ext uri="{FF2B5EF4-FFF2-40B4-BE49-F238E27FC236}">
                <a16:creationId xmlns:a16="http://schemas.microsoft.com/office/drawing/2014/main" id="{4B941149-876E-46D2-BAC3-A7C380F7516F}"/>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CE281C3F-7865-4863-8076-575A49272375}"/>
              </a:ext>
            </a:extLst>
          </p:cNvPr>
          <p:cNvSpPr>
            <a:spLocks noGrp="1" noChangeArrowheads="1"/>
          </p:cNvSpPr>
          <p:nvPr>
            <p:ph type="title"/>
          </p:nvPr>
        </p:nvSpPr>
        <p:spPr>
          <a:xfrm>
            <a:off x="533400" y="228600"/>
            <a:ext cx="4675188" cy="1143000"/>
          </a:xfrm>
        </p:spPr>
        <p:txBody>
          <a:bodyPr/>
          <a:lstStyle/>
          <a:p>
            <a:r>
              <a:rPr lang="zh-CN" altLang="en-US" sz="4000" b="1" dirty="0"/>
              <a:t>回顾 </a:t>
            </a:r>
            <a:r>
              <a:rPr lang="zh-CN" altLang="en-US" sz="4000" dirty="0"/>
              <a:t>视觉坐标系统</a:t>
            </a:r>
            <a:endParaRPr lang="zh-CN" altLang="en-US" sz="4000" b="1" dirty="0"/>
          </a:p>
        </p:txBody>
      </p:sp>
      <p:pic>
        <p:nvPicPr>
          <p:cNvPr id="63491" name="Picture 12" descr="underline_base">
            <a:extLst>
              <a:ext uri="{FF2B5EF4-FFF2-40B4-BE49-F238E27FC236}">
                <a16:creationId xmlns:a16="http://schemas.microsoft.com/office/drawing/2014/main" id="{9D479FEF-E8E9-40FE-8132-80CAC6A7202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8" y="1014413"/>
            <a:ext cx="51260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85878249-4D51-4D2C-AEAA-B837C1FABEA3}"/>
              </a:ext>
            </a:extLst>
          </p:cNvPr>
          <p:cNvSpPr txBox="1">
            <a:spLocks noChangeArrowheads="1"/>
          </p:cNvSpPr>
          <p:nvPr/>
        </p:nvSpPr>
        <p:spPr bwMode="auto">
          <a:xfrm>
            <a:off x="549275" y="1349375"/>
            <a:ext cx="7772400" cy="1131888"/>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Char char="v"/>
              <a:defRPr/>
            </a:pPr>
            <a:r>
              <a:rPr lang="zh-CN" altLang="en-US" sz="2800" kern="0" dirty="0">
                <a:latin typeface="+mn-lt"/>
                <a:ea typeface="+mn-ea"/>
              </a:rPr>
              <a:t>摄像机坐标</a:t>
            </a:r>
            <a:r>
              <a:rPr lang="en-US" altLang="zh-CN" sz="2800" kern="0" dirty="0">
                <a:latin typeface="+mn-lt"/>
                <a:ea typeface="+mn-ea"/>
              </a:rPr>
              <a:t>, </a:t>
            </a:r>
            <a:r>
              <a:rPr lang="zh-CN" altLang="en-US" sz="2800" kern="0" dirty="0">
                <a:latin typeface="+mn-lt"/>
                <a:ea typeface="+mn-ea"/>
              </a:rPr>
              <a:t>场景坐标：</a:t>
            </a:r>
          </a:p>
        </p:txBody>
      </p:sp>
      <p:pic>
        <p:nvPicPr>
          <p:cNvPr id="63493" name="Picture 5" descr="F:\讲义\计算机视觉\陈智勇PPT\image0_00225.bmp">
            <a:extLst>
              <a:ext uri="{FF2B5EF4-FFF2-40B4-BE49-F238E27FC236}">
                <a16:creationId xmlns:a16="http://schemas.microsoft.com/office/drawing/2014/main" id="{510F9F21-65AA-4975-B148-9B02841D5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888" y="2747963"/>
            <a:ext cx="301783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6" descr="F:\讲义\计算机视觉\陈智勇PPT\image0_00225.bmp">
            <a:extLst>
              <a:ext uri="{FF2B5EF4-FFF2-40B4-BE49-F238E27FC236}">
                <a16:creationId xmlns:a16="http://schemas.microsoft.com/office/drawing/2014/main" id="{E132F1A8-2D75-4DC9-A7AA-EE9F2EEF7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888" y="2747963"/>
            <a:ext cx="301783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5" name="Line 9">
            <a:extLst>
              <a:ext uri="{FF2B5EF4-FFF2-40B4-BE49-F238E27FC236}">
                <a16:creationId xmlns:a16="http://schemas.microsoft.com/office/drawing/2014/main" id="{A292AAF1-2ADC-435D-8C40-5D9DCD2D9FC1}"/>
              </a:ext>
            </a:extLst>
          </p:cNvPr>
          <p:cNvSpPr>
            <a:spLocks noChangeShapeType="1"/>
          </p:cNvSpPr>
          <p:nvPr/>
        </p:nvSpPr>
        <p:spPr bwMode="auto">
          <a:xfrm>
            <a:off x="6465888" y="4271963"/>
            <a:ext cx="1828800" cy="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496" name="Line 10">
            <a:extLst>
              <a:ext uri="{FF2B5EF4-FFF2-40B4-BE49-F238E27FC236}">
                <a16:creationId xmlns:a16="http://schemas.microsoft.com/office/drawing/2014/main" id="{8D615651-4361-4CA7-BB37-BBEF759A181E}"/>
              </a:ext>
            </a:extLst>
          </p:cNvPr>
          <p:cNvSpPr>
            <a:spLocks noChangeShapeType="1"/>
          </p:cNvSpPr>
          <p:nvPr/>
        </p:nvSpPr>
        <p:spPr bwMode="auto">
          <a:xfrm flipV="1">
            <a:off x="6465888" y="2366963"/>
            <a:ext cx="0" cy="19050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497" name="Line 13">
            <a:extLst>
              <a:ext uri="{FF2B5EF4-FFF2-40B4-BE49-F238E27FC236}">
                <a16:creationId xmlns:a16="http://schemas.microsoft.com/office/drawing/2014/main" id="{5F4B79B6-16D5-46AA-9646-352138643AF0}"/>
              </a:ext>
            </a:extLst>
          </p:cNvPr>
          <p:cNvSpPr>
            <a:spLocks noChangeShapeType="1"/>
          </p:cNvSpPr>
          <p:nvPr/>
        </p:nvSpPr>
        <p:spPr bwMode="auto">
          <a:xfrm flipH="1">
            <a:off x="750888" y="4271963"/>
            <a:ext cx="1905000" cy="2438400"/>
          </a:xfrm>
          <a:prstGeom prst="line">
            <a:avLst/>
          </a:prstGeom>
          <a:noFill/>
          <a:ln w="38100">
            <a:solidFill>
              <a:srgbClr val="FF0000"/>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8" name="Line 14">
            <a:extLst>
              <a:ext uri="{FF2B5EF4-FFF2-40B4-BE49-F238E27FC236}">
                <a16:creationId xmlns:a16="http://schemas.microsoft.com/office/drawing/2014/main" id="{ECEABD9D-946A-4AE3-84B0-A696093E15BD}"/>
              </a:ext>
            </a:extLst>
          </p:cNvPr>
          <p:cNvSpPr>
            <a:spLocks noChangeShapeType="1"/>
          </p:cNvSpPr>
          <p:nvPr/>
        </p:nvSpPr>
        <p:spPr bwMode="auto">
          <a:xfrm>
            <a:off x="979488" y="6405563"/>
            <a:ext cx="609600" cy="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499" name="Line 15">
            <a:extLst>
              <a:ext uri="{FF2B5EF4-FFF2-40B4-BE49-F238E27FC236}">
                <a16:creationId xmlns:a16="http://schemas.microsoft.com/office/drawing/2014/main" id="{33B93780-ABF5-490B-8C60-960B7A8303C6}"/>
              </a:ext>
            </a:extLst>
          </p:cNvPr>
          <p:cNvSpPr>
            <a:spLocks noChangeShapeType="1"/>
          </p:cNvSpPr>
          <p:nvPr/>
        </p:nvSpPr>
        <p:spPr bwMode="auto">
          <a:xfrm flipV="1">
            <a:off x="979488" y="5719763"/>
            <a:ext cx="0" cy="6858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500" name="Line 16">
            <a:extLst>
              <a:ext uri="{FF2B5EF4-FFF2-40B4-BE49-F238E27FC236}">
                <a16:creationId xmlns:a16="http://schemas.microsoft.com/office/drawing/2014/main" id="{8628142A-DE63-48D8-8EE3-EBB451A43CF8}"/>
              </a:ext>
            </a:extLst>
          </p:cNvPr>
          <p:cNvSpPr>
            <a:spLocks noChangeShapeType="1"/>
          </p:cNvSpPr>
          <p:nvPr/>
        </p:nvSpPr>
        <p:spPr bwMode="auto">
          <a:xfrm flipH="1">
            <a:off x="674688" y="6405563"/>
            <a:ext cx="304800" cy="4572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501" name="Line 17">
            <a:extLst>
              <a:ext uri="{FF2B5EF4-FFF2-40B4-BE49-F238E27FC236}">
                <a16:creationId xmlns:a16="http://schemas.microsoft.com/office/drawing/2014/main" id="{DFB24255-D35D-43CC-BDD1-E48C253D49CA}"/>
              </a:ext>
            </a:extLst>
          </p:cNvPr>
          <p:cNvSpPr>
            <a:spLocks noChangeShapeType="1"/>
          </p:cNvSpPr>
          <p:nvPr/>
        </p:nvSpPr>
        <p:spPr bwMode="auto">
          <a:xfrm flipV="1">
            <a:off x="4713288" y="6100763"/>
            <a:ext cx="838200" cy="2286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502" name="Line 18">
            <a:extLst>
              <a:ext uri="{FF2B5EF4-FFF2-40B4-BE49-F238E27FC236}">
                <a16:creationId xmlns:a16="http://schemas.microsoft.com/office/drawing/2014/main" id="{BE52CB48-EED9-4B3F-BB7C-8D10923A74BC}"/>
              </a:ext>
            </a:extLst>
          </p:cNvPr>
          <p:cNvSpPr>
            <a:spLocks noChangeShapeType="1"/>
          </p:cNvSpPr>
          <p:nvPr/>
        </p:nvSpPr>
        <p:spPr bwMode="auto">
          <a:xfrm flipV="1">
            <a:off x="4713288" y="5719763"/>
            <a:ext cx="0" cy="6096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503" name="Line 19">
            <a:extLst>
              <a:ext uri="{FF2B5EF4-FFF2-40B4-BE49-F238E27FC236}">
                <a16:creationId xmlns:a16="http://schemas.microsoft.com/office/drawing/2014/main" id="{D0349332-6455-43D8-9D19-5F1D7FE6F4A1}"/>
              </a:ext>
            </a:extLst>
          </p:cNvPr>
          <p:cNvSpPr>
            <a:spLocks noChangeShapeType="1"/>
          </p:cNvSpPr>
          <p:nvPr/>
        </p:nvSpPr>
        <p:spPr bwMode="auto">
          <a:xfrm>
            <a:off x="4713288" y="6329363"/>
            <a:ext cx="304800" cy="3810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504" name="Text Box 20">
            <a:extLst>
              <a:ext uri="{FF2B5EF4-FFF2-40B4-BE49-F238E27FC236}">
                <a16:creationId xmlns:a16="http://schemas.microsoft.com/office/drawing/2014/main" id="{58A76AE6-82C8-45B1-AD43-11F950C22178}"/>
              </a:ext>
            </a:extLst>
          </p:cNvPr>
          <p:cNvSpPr txBox="1">
            <a:spLocks noChangeArrowheads="1"/>
          </p:cNvSpPr>
          <p:nvPr/>
        </p:nvSpPr>
        <p:spPr bwMode="auto">
          <a:xfrm>
            <a:off x="1665288" y="5795963"/>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Tx/>
              <a:buSzTx/>
              <a:buFont typeface="Arial" panose="020B0604020202020204" pitchFamily="34" charset="0"/>
              <a:buNone/>
            </a:pPr>
            <a:r>
              <a:rPr lang="zh-CN" altLang="en-US" sz="2400"/>
              <a:t>摄像机坐标</a:t>
            </a:r>
          </a:p>
        </p:txBody>
      </p:sp>
      <p:sp>
        <p:nvSpPr>
          <p:cNvPr id="63505" name="Text Box 21">
            <a:extLst>
              <a:ext uri="{FF2B5EF4-FFF2-40B4-BE49-F238E27FC236}">
                <a16:creationId xmlns:a16="http://schemas.microsoft.com/office/drawing/2014/main" id="{1D9AB035-C289-4B89-8032-4A7ED555B0B8}"/>
              </a:ext>
            </a:extLst>
          </p:cNvPr>
          <p:cNvSpPr txBox="1">
            <a:spLocks noChangeArrowheads="1"/>
          </p:cNvSpPr>
          <p:nvPr/>
        </p:nvSpPr>
        <p:spPr bwMode="auto">
          <a:xfrm>
            <a:off x="5627688" y="5795963"/>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Tx/>
              <a:buSzTx/>
              <a:buFont typeface="Arial" panose="020B0604020202020204" pitchFamily="34" charset="0"/>
              <a:buNone/>
            </a:pPr>
            <a:r>
              <a:rPr lang="zh-CN" altLang="en-US" sz="2400"/>
              <a:t>场景坐标</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22" name="Group 2">
            <a:extLst>
              <a:ext uri="{FF2B5EF4-FFF2-40B4-BE49-F238E27FC236}">
                <a16:creationId xmlns:a16="http://schemas.microsoft.com/office/drawing/2014/main" id="{0695BA55-8D34-4AE0-B191-8480432C6D71}"/>
              </a:ext>
            </a:extLst>
          </p:cNvPr>
          <p:cNvGrpSpPr>
            <a:grpSpLocks/>
          </p:cNvGrpSpPr>
          <p:nvPr/>
        </p:nvGrpSpPr>
        <p:grpSpPr bwMode="auto">
          <a:xfrm>
            <a:off x="5111750" y="1725613"/>
            <a:ext cx="2736850" cy="2160587"/>
            <a:chOff x="3649" y="7273"/>
            <a:chExt cx="2635" cy="1596"/>
          </a:xfrm>
        </p:grpSpPr>
        <p:sp>
          <p:nvSpPr>
            <p:cNvPr id="184336" name="Text Box 3">
              <a:extLst>
                <a:ext uri="{FF2B5EF4-FFF2-40B4-BE49-F238E27FC236}">
                  <a16:creationId xmlns:a16="http://schemas.microsoft.com/office/drawing/2014/main" id="{9346613A-62F8-47F3-ACB9-7AFA96CE5439}"/>
                </a:ext>
              </a:extLst>
            </p:cNvPr>
            <p:cNvSpPr txBox="1">
              <a:spLocks noChangeArrowheads="1"/>
            </p:cNvSpPr>
            <p:nvPr/>
          </p:nvSpPr>
          <p:spPr bwMode="auto">
            <a:xfrm>
              <a:off x="3649" y="7287"/>
              <a:ext cx="2621" cy="1563"/>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2400" i="1">
                  <a:latin typeface="Times New Roman" panose="02020603050405020304" pitchFamily="18" charset="0"/>
                </a:rPr>
                <a:t>0           -1           0</a:t>
              </a:r>
            </a:p>
            <a:p>
              <a:pPr algn="just" eaLnBrk="1" hangingPunct="1">
                <a:lnSpc>
                  <a:spcPct val="100000"/>
                </a:lnSpc>
                <a:spcBef>
                  <a:spcPct val="0"/>
                </a:spcBef>
                <a:buClrTx/>
                <a:buSzTx/>
                <a:buFont typeface="Arial" panose="020B0604020202020204" pitchFamily="34" charset="0"/>
                <a:buNone/>
              </a:pPr>
              <a:endParaRPr lang="en-US" altLang="zh-CN" sz="2400" i="1">
                <a:latin typeface="Times New Roman" panose="02020603050405020304" pitchFamily="18" charset="0"/>
              </a:endParaRPr>
            </a:p>
            <a:p>
              <a:pPr algn="just" eaLnBrk="1" hangingPunct="1">
                <a:lnSpc>
                  <a:spcPct val="100000"/>
                </a:lnSpc>
                <a:spcBef>
                  <a:spcPct val="0"/>
                </a:spcBef>
                <a:buClrTx/>
                <a:buSzTx/>
                <a:buFont typeface="Arial" panose="020B0604020202020204" pitchFamily="34" charset="0"/>
                <a:buNone/>
              </a:pPr>
              <a:r>
                <a:rPr lang="en-US" altLang="zh-CN" sz="2400" i="1">
                  <a:latin typeface="Times New Roman" panose="02020603050405020304" pitchFamily="18" charset="0"/>
                </a:rPr>
                <a:t>-1          4            -1</a:t>
              </a:r>
            </a:p>
            <a:p>
              <a:pPr algn="just" eaLnBrk="1" hangingPunct="1">
                <a:lnSpc>
                  <a:spcPct val="100000"/>
                </a:lnSpc>
                <a:spcBef>
                  <a:spcPct val="0"/>
                </a:spcBef>
                <a:buClrTx/>
                <a:buSzTx/>
                <a:buFont typeface="Arial" panose="020B0604020202020204" pitchFamily="34" charset="0"/>
                <a:buNone/>
              </a:pPr>
              <a:endParaRPr lang="en-US" altLang="zh-CN" sz="2400" i="1">
                <a:latin typeface="Times New Roman" panose="02020603050405020304" pitchFamily="18" charset="0"/>
              </a:endParaRPr>
            </a:p>
            <a:p>
              <a:pPr algn="just" eaLnBrk="1" hangingPunct="1">
                <a:lnSpc>
                  <a:spcPct val="100000"/>
                </a:lnSpc>
                <a:spcBef>
                  <a:spcPct val="0"/>
                </a:spcBef>
                <a:buClrTx/>
                <a:buSzTx/>
                <a:buFont typeface="Arial" panose="020B0604020202020204" pitchFamily="34" charset="0"/>
                <a:buNone/>
              </a:pPr>
              <a:r>
                <a:rPr lang="en-US" altLang="zh-CN" sz="2400" i="1">
                  <a:latin typeface="Times New Roman" panose="02020603050405020304" pitchFamily="18" charset="0"/>
                </a:rPr>
                <a:t>0           -1           0</a:t>
              </a:r>
              <a:endParaRPr lang="en-US" altLang="zh-CN" sz="2400">
                <a:latin typeface="Times New Roman" panose="02020603050405020304" pitchFamily="18" charset="0"/>
              </a:endParaRPr>
            </a:p>
          </p:txBody>
        </p:sp>
        <p:sp>
          <p:nvSpPr>
            <p:cNvPr id="184337" name="Line 4">
              <a:extLst>
                <a:ext uri="{FF2B5EF4-FFF2-40B4-BE49-F238E27FC236}">
                  <a16:creationId xmlns:a16="http://schemas.microsoft.com/office/drawing/2014/main" id="{DD74D332-3B81-41FC-A173-42A5CD21C457}"/>
                </a:ext>
              </a:extLst>
            </p:cNvPr>
            <p:cNvSpPr>
              <a:spLocks noChangeShapeType="1"/>
            </p:cNvSpPr>
            <p:nvPr/>
          </p:nvSpPr>
          <p:spPr bwMode="auto">
            <a:xfrm flipH="1">
              <a:off x="4478" y="7273"/>
              <a:ext cx="14" cy="15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8" name="Line 5">
              <a:extLst>
                <a:ext uri="{FF2B5EF4-FFF2-40B4-BE49-F238E27FC236}">
                  <a16:creationId xmlns:a16="http://schemas.microsoft.com/office/drawing/2014/main" id="{7D5657E2-8D47-4970-9E0B-FA63919CF4DC}"/>
                </a:ext>
              </a:extLst>
            </p:cNvPr>
            <p:cNvSpPr>
              <a:spLocks noChangeShapeType="1"/>
            </p:cNvSpPr>
            <p:nvPr/>
          </p:nvSpPr>
          <p:spPr bwMode="auto">
            <a:xfrm flipH="1">
              <a:off x="5374" y="7287"/>
              <a:ext cx="14" cy="15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9" name="Line 6">
              <a:extLst>
                <a:ext uri="{FF2B5EF4-FFF2-40B4-BE49-F238E27FC236}">
                  <a16:creationId xmlns:a16="http://schemas.microsoft.com/office/drawing/2014/main" id="{6B6290B5-78D8-445F-8B30-2584AEE7BAAA}"/>
                </a:ext>
              </a:extLst>
            </p:cNvPr>
            <p:cNvSpPr>
              <a:spLocks noChangeShapeType="1"/>
            </p:cNvSpPr>
            <p:nvPr/>
          </p:nvSpPr>
          <p:spPr bwMode="auto">
            <a:xfrm>
              <a:off x="3663" y="7811"/>
              <a:ext cx="262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40" name="Line 7">
              <a:extLst>
                <a:ext uri="{FF2B5EF4-FFF2-40B4-BE49-F238E27FC236}">
                  <a16:creationId xmlns:a16="http://schemas.microsoft.com/office/drawing/2014/main" id="{7E06F7D2-B752-42C3-B959-59BAFC9D04AB}"/>
                </a:ext>
              </a:extLst>
            </p:cNvPr>
            <p:cNvSpPr>
              <a:spLocks noChangeShapeType="1"/>
            </p:cNvSpPr>
            <p:nvPr/>
          </p:nvSpPr>
          <p:spPr bwMode="auto">
            <a:xfrm>
              <a:off x="3649" y="8359"/>
              <a:ext cx="262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84323" name="Rectangle 8">
            <a:extLst>
              <a:ext uri="{FF2B5EF4-FFF2-40B4-BE49-F238E27FC236}">
                <a16:creationId xmlns:a16="http://schemas.microsoft.com/office/drawing/2014/main" id="{EB814D56-AAA9-4168-B0CE-267DA4A7B1A6}"/>
              </a:ext>
            </a:extLst>
          </p:cNvPr>
          <p:cNvSpPr>
            <a:spLocks noGrp="1" noChangeArrowheads="1"/>
          </p:cNvSpPr>
          <p:nvPr>
            <p:ph type="title"/>
          </p:nvPr>
        </p:nvSpPr>
        <p:spPr>
          <a:xfrm>
            <a:off x="395288" y="685800"/>
            <a:ext cx="8229600" cy="555625"/>
          </a:xfrm>
        </p:spPr>
        <p:txBody>
          <a:bodyPr/>
          <a:lstStyle/>
          <a:p>
            <a:pPr eaLnBrk="1" hangingPunct="1"/>
            <a:r>
              <a:rPr lang="en-US" altLang="zh-CN" sz="3200"/>
              <a:t>Typical Laplacian mask</a:t>
            </a:r>
          </a:p>
        </p:txBody>
      </p:sp>
      <p:grpSp>
        <p:nvGrpSpPr>
          <p:cNvPr id="184324" name="Group 9">
            <a:extLst>
              <a:ext uri="{FF2B5EF4-FFF2-40B4-BE49-F238E27FC236}">
                <a16:creationId xmlns:a16="http://schemas.microsoft.com/office/drawing/2014/main" id="{595CA542-EE97-442F-8391-867A64ADDD84}"/>
              </a:ext>
            </a:extLst>
          </p:cNvPr>
          <p:cNvGrpSpPr>
            <a:grpSpLocks/>
          </p:cNvGrpSpPr>
          <p:nvPr/>
        </p:nvGrpSpPr>
        <p:grpSpPr bwMode="auto">
          <a:xfrm>
            <a:off x="2906713" y="4156075"/>
            <a:ext cx="2808287" cy="2016125"/>
            <a:chOff x="3649" y="7273"/>
            <a:chExt cx="2635" cy="1596"/>
          </a:xfrm>
        </p:grpSpPr>
        <p:sp>
          <p:nvSpPr>
            <p:cNvPr id="184331" name="Text Box 10">
              <a:extLst>
                <a:ext uri="{FF2B5EF4-FFF2-40B4-BE49-F238E27FC236}">
                  <a16:creationId xmlns:a16="http://schemas.microsoft.com/office/drawing/2014/main" id="{BBB23EFD-08D6-4C52-AC3C-F906252BC310}"/>
                </a:ext>
              </a:extLst>
            </p:cNvPr>
            <p:cNvSpPr txBox="1">
              <a:spLocks noChangeArrowheads="1"/>
            </p:cNvSpPr>
            <p:nvPr/>
          </p:nvSpPr>
          <p:spPr bwMode="auto">
            <a:xfrm>
              <a:off x="3649" y="7287"/>
              <a:ext cx="2621" cy="1563"/>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2400" i="1">
                  <a:latin typeface="Times New Roman" panose="02020603050405020304" pitchFamily="18" charset="0"/>
                </a:rPr>
                <a:t>-1          -1           -1 </a:t>
              </a:r>
            </a:p>
            <a:p>
              <a:pPr algn="just" eaLnBrk="1" hangingPunct="1">
                <a:lnSpc>
                  <a:spcPct val="100000"/>
                </a:lnSpc>
                <a:spcBef>
                  <a:spcPct val="0"/>
                </a:spcBef>
                <a:buClrTx/>
                <a:buSzTx/>
                <a:buFont typeface="Arial" panose="020B0604020202020204" pitchFamily="34" charset="0"/>
                <a:buNone/>
              </a:pPr>
              <a:endParaRPr lang="en-US" altLang="zh-CN" sz="2400" i="1">
                <a:latin typeface="Times New Roman" panose="02020603050405020304" pitchFamily="18" charset="0"/>
              </a:endParaRPr>
            </a:p>
            <a:p>
              <a:pPr algn="just" eaLnBrk="1" hangingPunct="1">
                <a:lnSpc>
                  <a:spcPct val="100000"/>
                </a:lnSpc>
                <a:spcBef>
                  <a:spcPct val="0"/>
                </a:spcBef>
                <a:buClrTx/>
                <a:buSzTx/>
                <a:buFont typeface="Arial" panose="020B0604020202020204" pitchFamily="34" charset="0"/>
                <a:buNone/>
              </a:pPr>
              <a:r>
                <a:rPr lang="en-US" altLang="zh-CN" sz="2400" i="1">
                  <a:latin typeface="Times New Roman" panose="02020603050405020304" pitchFamily="18" charset="0"/>
                </a:rPr>
                <a:t>-1          8            -1</a:t>
              </a:r>
            </a:p>
            <a:p>
              <a:pPr algn="just" eaLnBrk="1" hangingPunct="1">
                <a:lnSpc>
                  <a:spcPct val="100000"/>
                </a:lnSpc>
                <a:spcBef>
                  <a:spcPct val="0"/>
                </a:spcBef>
                <a:buClrTx/>
                <a:buSzTx/>
                <a:buFont typeface="Arial" panose="020B0604020202020204" pitchFamily="34" charset="0"/>
                <a:buNone/>
              </a:pPr>
              <a:endParaRPr lang="en-US" altLang="zh-CN" sz="2400" i="1">
                <a:latin typeface="Times New Roman" panose="02020603050405020304" pitchFamily="18" charset="0"/>
              </a:endParaRPr>
            </a:p>
            <a:p>
              <a:pPr algn="just" eaLnBrk="1" hangingPunct="1">
                <a:lnSpc>
                  <a:spcPct val="100000"/>
                </a:lnSpc>
                <a:spcBef>
                  <a:spcPct val="0"/>
                </a:spcBef>
                <a:buClrTx/>
                <a:buSzTx/>
                <a:buFont typeface="Arial" panose="020B0604020202020204" pitchFamily="34" charset="0"/>
                <a:buNone/>
              </a:pPr>
              <a:r>
                <a:rPr lang="en-US" altLang="zh-CN" sz="2400" i="1">
                  <a:latin typeface="Times New Roman" panose="02020603050405020304" pitchFamily="18" charset="0"/>
                </a:rPr>
                <a:t>-1          -1          -1</a:t>
              </a:r>
              <a:endParaRPr lang="en-US" altLang="zh-CN" sz="2400">
                <a:latin typeface="Times New Roman" panose="02020603050405020304" pitchFamily="18" charset="0"/>
              </a:endParaRPr>
            </a:p>
          </p:txBody>
        </p:sp>
        <p:sp>
          <p:nvSpPr>
            <p:cNvPr id="184332" name="Line 11">
              <a:extLst>
                <a:ext uri="{FF2B5EF4-FFF2-40B4-BE49-F238E27FC236}">
                  <a16:creationId xmlns:a16="http://schemas.microsoft.com/office/drawing/2014/main" id="{E892C588-BEC9-44D9-9442-00E567D5047E}"/>
                </a:ext>
              </a:extLst>
            </p:cNvPr>
            <p:cNvSpPr>
              <a:spLocks noChangeShapeType="1"/>
            </p:cNvSpPr>
            <p:nvPr/>
          </p:nvSpPr>
          <p:spPr bwMode="auto">
            <a:xfrm flipH="1">
              <a:off x="4478" y="7273"/>
              <a:ext cx="14" cy="15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3" name="Line 12">
              <a:extLst>
                <a:ext uri="{FF2B5EF4-FFF2-40B4-BE49-F238E27FC236}">
                  <a16:creationId xmlns:a16="http://schemas.microsoft.com/office/drawing/2014/main" id="{7F1EB6AB-34C3-49D6-8FAC-FE43094B5531}"/>
                </a:ext>
              </a:extLst>
            </p:cNvPr>
            <p:cNvSpPr>
              <a:spLocks noChangeShapeType="1"/>
            </p:cNvSpPr>
            <p:nvPr/>
          </p:nvSpPr>
          <p:spPr bwMode="auto">
            <a:xfrm flipH="1">
              <a:off x="5374" y="7287"/>
              <a:ext cx="14" cy="15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4" name="Line 13">
              <a:extLst>
                <a:ext uri="{FF2B5EF4-FFF2-40B4-BE49-F238E27FC236}">
                  <a16:creationId xmlns:a16="http://schemas.microsoft.com/office/drawing/2014/main" id="{323FD5D8-7F8C-441D-B66A-D561B388E216}"/>
                </a:ext>
              </a:extLst>
            </p:cNvPr>
            <p:cNvSpPr>
              <a:spLocks noChangeShapeType="1"/>
            </p:cNvSpPr>
            <p:nvPr/>
          </p:nvSpPr>
          <p:spPr bwMode="auto">
            <a:xfrm>
              <a:off x="3663" y="7811"/>
              <a:ext cx="262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5" name="Line 14">
              <a:extLst>
                <a:ext uri="{FF2B5EF4-FFF2-40B4-BE49-F238E27FC236}">
                  <a16:creationId xmlns:a16="http://schemas.microsoft.com/office/drawing/2014/main" id="{80F1A189-228A-4241-BF31-1B968F318350}"/>
                </a:ext>
              </a:extLst>
            </p:cNvPr>
            <p:cNvSpPr>
              <a:spLocks noChangeShapeType="1"/>
            </p:cNvSpPr>
            <p:nvPr/>
          </p:nvSpPr>
          <p:spPr bwMode="auto">
            <a:xfrm>
              <a:off x="3649" y="8359"/>
              <a:ext cx="262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84325" name="Group 15">
            <a:extLst>
              <a:ext uri="{FF2B5EF4-FFF2-40B4-BE49-F238E27FC236}">
                <a16:creationId xmlns:a16="http://schemas.microsoft.com/office/drawing/2014/main" id="{B0FE7FF4-25C2-46FE-9BF7-272E848A3839}"/>
              </a:ext>
            </a:extLst>
          </p:cNvPr>
          <p:cNvGrpSpPr>
            <a:grpSpLocks/>
          </p:cNvGrpSpPr>
          <p:nvPr/>
        </p:nvGrpSpPr>
        <p:grpSpPr bwMode="auto">
          <a:xfrm>
            <a:off x="877888" y="1752600"/>
            <a:ext cx="2614612" cy="2147888"/>
            <a:chOff x="3649" y="7273"/>
            <a:chExt cx="2635" cy="1596"/>
          </a:xfrm>
        </p:grpSpPr>
        <p:sp>
          <p:nvSpPr>
            <p:cNvPr id="184326" name="Text Box 16">
              <a:extLst>
                <a:ext uri="{FF2B5EF4-FFF2-40B4-BE49-F238E27FC236}">
                  <a16:creationId xmlns:a16="http://schemas.microsoft.com/office/drawing/2014/main" id="{B80103AA-0F11-4328-9843-FA48D28B5C1F}"/>
                </a:ext>
              </a:extLst>
            </p:cNvPr>
            <p:cNvSpPr txBox="1">
              <a:spLocks noChangeArrowheads="1"/>
            </p:cNvSpPr>
            <p:nvPr/>
          </p:nvSpPr>
          <p:spPr bwMode="auto">
            <a:xfrm>
              <a:off x="3649" y="7287"/>
              <a:ext cx="2621" cy="1563"/>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2400" i="1">
                  <a:latin typeface="Times New Roman" panose="02020603050405020304" pitchFamily="18" charset="0"/>
                </a:rPr>
                <a:t>1          -2          1</a:t>
              </a:r>
            </a:p>
            <a:p>
              <a:pPr algn="just" eaLnBrk="1" hangingPunct="1">
                <a:lnSpc>
                  <a:spcPct val="100000"/>
                </a:lnSpc>
                <a:spcBef>
                  <a:spcPct val="0"/>
                </a:spcBef>
                <a:buClrTx/>
                <a:buSzTx/>
                <a:buFont typeface="Arial" panose="020B0604020202020204" pitchFamily="34" charset="0"/>
                <a:buNone/>
              </a:pPr>
              <a:endParaRPr lang="en-US" altLang="zh-CN" sz="2400" i="1">
                <a:latin typeface="Times New Roman" panose="02020603050405020304" pitchFamily="18" charset="0"/>
              </a:endParaRPr>
            </a:p>
            <a:p>
              <a:pPr algn="just" eaLnBrk="1" hangingPunct="1">
                <a:lnSpc>
                  <a:spcPct val="100000"/>
                </a:lnSpc>
                <a:spcBef>
                  <a:spcPct val="0"/>
                </a:spcBef>
                <a:buClrTx/>
                <a:buSzTx/>
                <a:buFont typeface="Arial" panose="020B0604020202020204" pitchFamily="34" charset="0"/>
                <a:buNone/>
              </a:pPr>
              <a:r>
                <a:rPr lang="en-US" altLang="zh-CN" sz="2400" i="1">
                  <a:latin typeface="Times New Roman" panose="02020603050405020304" pitchFamily="18" charset="0"/>
                </a:rPr>
                <a:t>-2         4          -2</a:t>
              </a:r>
            </a:p>
            <a:p>
              <a:pPr algn="just" eaLnBrk="1" hangingPunct="1">
                <a:lnSpc>
                  <a:spcPct val="100000"/>
                </a:lnSpc>
                <a:spcBef>
                  <a:spcPct val="0"/>
                </a:spcBef>
                <a:buClrTx/>
                <a:buSzTx/>
                <a:buFont typeface="Arial" panose="020B0604020202020204" pitchFamily="34" charset="0"/>
                <a:buNone/>
              </a:pPr>
              <a:endParaRPr lang="en-US" altLang="zh-CN" sz="2400" i="1">
                <a:latin typeface="Times New Roman" panose="02020603050405020304" pitchFamily="18" charset="0"/>
              </a:endParaRPr>
            </a:p>
            <a:p>
              <a:pPr algn="just" eaLnBrk="1" hangingPunct="1">
                <a:lnSpc>
                  <a:spcPct val="100000"/>
                </a:lnSpc>
                <a:spcBef>
                  <a:spcPct val="0"/>
                </a:spcBef>
                <a:buClrTx/>
                <a:buSzTx/>
                <a:buFont typeface="Arial" panose="020B0604020202020204" pitchFamily="34" charset="0"/>
                <a:buNone/>
              </a:pPr>
              <a:r>
                <a:rPr lang="en-US" altLang="zh-CN" sz="2400" i="1">
                  <a:latin typeface="Times New Roman" panose="02020603050405020304" pitchFamily="18" charset="0"/>
                </a:rPr>
                <a:t>1          -2           1</a:t>
              </a:r>
              <a:endParaRPr lang="en-US" altLang="zh-CN" sz="2400">
                <a:latin typeface="Times New Roman" panose="02020603050405020304" pitchFamily="18" charset="0"/>
              </a:endParaRPr>
            </a:p>
          </p:txBody>
        </p:sp>
        <p:sp>
          <p:nvSpPr>
            <p:cNvPr id="184327" name="Line 17">
              <a:extLst>
                <a:ext uri="{FF2B5EF4-FFF2-40B4-BE49-F238E27FC236}">
                  <a16:creationId xmlns:a16="http://schemas.microsoft.com/office/drawing/2014/main" id="{18277102-E4D6-45C8-817C-6C646FBE0065}"/>
                </a:ext>
              </a:extLst>
            </p:cNvPr>
            <p:cNvSpPr>
              <a:spLocks noChangeShapeType="1"/>
            </p:cNvSpPr>
            <p:nvPr/>
          </p:nvSpPr>
          <p:spPr bwMode="auto">
            <a:xfrm flipH="1">
              <a:off x="4478" y="7273"/>
              <a:ext cx="14" cy="15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28" name="Line 18">
              <a:extLst>
                <a:ext uri="{FF2B5EF4-FFF2-40B4-BE49-F238E27FC236}">
                  <a16:creationId xmlns:a16="http://schemas.microsoft.com/office/drawing/2014/main" id="{53C02EE4-557F-4F00-A2EF-DB641BDE8E1F}"/>
                </a:ext>
              </a:extLst>
            </p:cNvPr>
            <p:cNvSpPr>
              <a:spLocks noChangeShapeType="1"/>
            </p:cNvSpPr>
            <p:nvPr/>
          </p:nvSpPr>
          <p:spPr bwMode="auto">
            <a:xfrm flipH="1">
              <a:off x="5374" y="7287"/>
              <a:ext cx="14" cy="15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29" name="Line 19">
              <a:extLst>
                <a:ext uri="{FF2B5EF4-FFF2-40B4-BE49-F238E27FC236}">
                  <a16:creationId xmlns:a16="http://schemas.microsoft.com/office/drawing/2014/main" id="{77573A50-9A3D-4D3F-80FF-C2755DF5EBF4}"/>
                </a:ext>
              </a:extLst>
            </p:cNvPr>
            <p:cNvSpPr>
              <a:spLocks noChangeShapeType="1"/>
            </p:cNvSpPr>
            <p:nvPr/>
          </p:nvSpPr>
          <p:spPr bwMode="auto">
            <a:xfrm>
              <a:off x="3663" y="7811"/>
              <a:ext cx="262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0" name="Line 20">
              <a:extLst>
                <a:ext uri="{FF2B5EF4-FFF2-40B4-BE49-F238E27FC236}">
                  <a16:creationId xmlns:a16="http://schemas.microsoft.com/office/drawing/2014/main" id="{BDA372DC-6F5D-47EF-B257-7A7BF9DC8957}"/>
                </a:ext>
              </a:extLst>
            </p:cNvPr>
            <p:cNvSpPr>
              <a:spLocks noChangeShapeType="1"/>
            </p:cNvSpPr>
            <p:nvPr/>
          </p:nvSpPr>
          <p:spPr bwMode="auto">
            <a:xfrm>
              <a:off x="3649" y="8359"/>
              <a:ext cx="262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7B656B47-76DA-4806-B533-494F4619CF67}"/>
              </a:ext>
            </a:extLst>
          </p:cNvPr>
          <p:cNvSpPr>
            <a:spLocks noGrp="1" noChangeArrowheads="1"/>
          </p:cNvSpPr>
          <p:nvPr>
            <p:ph type="title"/>
          </p:nvPr>
        </p:nvSpPr>
        <p:spPr/>
        <p:txBody>
          <a:bodyPr/>
          <a:lstStyle/>
          <a:p>
            <a:pPr eaLnBrk="1" hangingPunct="1"/>
            <a:r>
              <a:rPr lang="en-US" altLang="zh-CN"/>
              <a:t>example</a:t>
            </a:r>
          </a:p>
        </p:txBody>
      </p:sp>
      <p:pic>
        <p:nvPicPr>
          <p:cNvPr id="185347" name="Picture 4">
            <a:extLst>
              <a:ext uri="{FF2B5EF4-FFF2-40B4-BE49-F238E27FC236}">
                <a16:creationId xmlns:a16="http://schemas.microsoft.com/office/drawing/2014/main" id="{3DE4F8D4-0B65-456D-98D8-45A59C31C9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905000"/>
            <a:ext cx="312261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48" name="Picture 6">
            <a:extLst>
              <a:ext uri="{FF2B5EF4-FFF2-40B4-BE49-F238E27FC236}">
                <a16:creationId xmlns:a16="http://schemas.microsoft.com/office/drawing/2014/main" id="{B79A05D6-5CFD-4C1D-B0F9-94B741030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905000"/>
            <a:ext cx="3113088"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3">
            <a:extLst>
              <a:ext uri="{FF2B5EF4-FFF2-40B4-BE49-F238E27FC236}">
                <a16:creationId xmlns:a16="http://schemas.microsoft.com/office/drawing/2014/main" id="{C2E9376E-64D3-46E0-839E-7DD73256BB41}"/>
              </a:ext>
            </a:extLst>
          </p:cNvPr>
          <p:cNvSpPr>
            <a:spLocks noGrp="1" noChangeArrowheads="1"/>
          </p:cNvSpPr>
          <p:nvPr>
            <p:ph type="subTitle" idx="1"/>
          </p:nvPr>
        </p:nvSpPr>
        <p:spPr>
          <a:xfrm>
            <a:off x="539750" y="836613"/>
            <a:ext cx="8064500" cy="5057775"/>
          </a:xfrm>
        </p:spPr>
        <p:txBody>
          <a:bodyPr/>
          <a:lstStyle/>
          <a:p>
            <a:pPr algn="l">
              <a:buClr>
                <a:srgbClr val="CC3300"/>
              </a:buClr>
              <a:buFont typeface="Wingdings" panose="05000000000000000000" pitchFamily="2" charset="2"/>
              <a:buChar char="n"/>
            </a:pPr>
            <a:r>
              <a:rPr lang="zh-CN" altLang="en-US" b="1">
                <a:latin typeface="楷体_GB2312"/>
                <a:ea typeface="楷体_GB2312"/>
                <a:cs typeface="楷体_GB2312"/>
              </a:rPr>
              <a:t>二阶方向导数的推广形式：</a:t>
            </a:r>
          </a:p>
          <a:p>
            <a:pPr algn="l">
              <a:buClr>
                <a:srgbClr val="CC3300"/>
              </a:buClr>
              <a:buFont typeface="Wingdings" panose="05000000000000000000" pitchFamily="2" charset="2"/>
              <a:buChar char="l"/>
            </a:pPr>
            <a:r>
              <a:rPr lang="zh-CN" altLang="en-US" b="1">
                <a:latin typeface="楷体_GB2312"/>
                <a:ea typeface="楷体_GB2312"/>
                <a:cs typeface="楷体_GB2312"/>
              </a:rPr>
              <a:t>一张图像曲面</a:t>
            </a:r>
            <a:r>
              <a:rPr lang="en-US" altLang="zh-CN" b="1">
                <a:latin typeface="楷体_GB2312"/>
                <a:ea typeface="楷体_GB2312"/>
                <a:cs typeface="楷体_GB2312"/>
              </a:rPr>
              <a:t>f(x,y),</a:t>
            </a:r>
            <a:r>
              <a:rPr lang="zh-CN" altLang="en-US" b="1">
                <a:latin typeface="楷体_GB2312"/>
                <a:ea typeface="楷体_GB2312"/>
                <a:cs typeface="楷体_GB2312"/>
              </a:rPr>
              <a:t>其</a:t>
            </a:r>
            <a:r>
              <a:rPr lang="el-GR" altLang="zh-CN" b="1">
                <a:latin typeface="楷体_GB2312"/>
                <a:ea typeface="楷体_GB2312"/>
                <a:cs typeface="楷体_GB2312"/>
              </a:rPr>
              <a:t>θ</a:t>
            </a:r>
            <a:r>
              <a:rPr lang="zh-CN" altLang="el-GR" b="1">
                <a:latin typeface="楷体_GB2312"/>
                <a:ea typeface="楷体_GB2312"/>
                <a:cs typeface="楷体_GB2312"/>
              </a:rPr>
              <a:t>方向（与</a:t>
            </a:r>
            <a:r>
              <a:rPr lang="el-GR" altLang="zh-CN" b="1">
                <a:latin typeface="楷体_GB2312"/>
                <a:ea typeface="楷体_GB2312"/>
                <a:cs typeface="楷体_GB2312"/>
              </a:rPr>
              <a:t>y</a:t>
            </a:r>
            <a:r>
              <a:rPr lang="zh-CN" altLang="el-GR" b="1">
                <a:latin typeface="楷体_GB2312"/>
                <a:ea typeface="楷体_GB2312"/>
                <a:cs typeface="楷体_GB2312"/>
              </a:rPr>
              <a:t>轴夹角）的方向导数在</a:t>
            </a:r>
            <a:r>
              <a:rPr lang="en-US" altLang="zh-CN" b="1">
                <a:latin typeface="楷体_GB2312"/>
                <a:ea typeface="楷体_GB2312"/>
                <a:cs typeface="楷体_GB2312"/>
              </a:rPr>
              <a:t>f(x,y)</a:t>
            </a:r>
            <a:r>
              <a:rPr lang="zh-CN" altLang="en-US" b="1">
                <a:latin typeface="楷体_GB2312"/>
                <a:ea typeface="楷体_GB2312"/>
                <a:cs typeface="楷体_GB2312"/>
              </a:rPr>
              <a:t>点的值为</a:t>
            </a:r>
          </a:p>
          <a:p>
            <a:pPr algn="l">
              <a:buClr>
                <a:srgbClr val="CC3300"/>
              </a:buClr>
              <a:buFont typeface="Wingdings" panose="05000000000000000000" pitchFamily="2" charset="2"/>
              <a:buChar char="l"/>
            </a:pPr>
            <a:endParaRPr lang="zh-CN" altLang="en-US" b="1">
              <a:latin typeface="楷体_GB2312"/>
              <a:ea typeface="楷体_GB2312"/>
              <a:cs typeface="楷体_GB2312"/>
            </a:endParaRPr>
          </a:p>
          <a:p>
            <a:pPr algn="l">
              <a:buClr>
                <a:srgbClr val="CC3300"/>
              </a:buClr>
              <a:buFont typeface="Wingdings" panose="05000000000000000000" pitchFamily="2" charset="2"/>
              <a:buChar char="l"/>
            </a:pPr>
            <a:endParaRPr lang="zh-CN" altLang="en-US" b="1">
              <a:latin typeface="楷体_GB2312"/>
              <a:ea typeface="楷体_GB2312"/>
              <a:cs typeface="楷体_GB2312"/>
            </a:endParaRPr>
          </a:p>
          <a:p>
            <a:pPr algn="l">
              <a:buClr>
                <a:srgbClr val="CC3300"/>
              </a:buClr>
              <a:buFont typeface="Wingdings" panose="05000000000000000000" pitchFamily="2" charset="2"/>
              <a:buChar char="l"/>
            </a:pPr>
            <a:r>
              <a:rPr lang="zh-CN" altLang="en-US" b="1">
                <a:latin typeface="楷体_GB2312"/>
                <a:ea typeface="楷体_GB2312"/>
                <a:cs typeface="楷体_GB2312"/>
              </a:rPr>
              <a:t>二阶方向导数为</a:t>
            </a:r>
          </a:p>
          <a:p>
            <a:pPr algn="l">
              <a:buClr>
                <a:srgbClr val="CC3300"/>
              </a:buClr>
              <a:buFont typeface="Wingdings" panose="05000000000000000000" pitchFamily="2" charset="2"/>
              <a:buChar char="l"/>
            </a:pPr>
            <a:endParaRPr lang="zh-CN" altLang="en-US" b="1">
              <a:latin typeface="楷体_GB2312"/>
              <a:ea typeface="楷体_GB2312"/>
              <a:cs typeface="楷体_GB2312"/>
            </a:endParaRPr>
          </a:p>
          <a:p>
            <a:pPr algn="l">
              <a:buClr>
                <a:srgbClr val="CC3300"/>
              </a:buClr>
              <a:buFont typeface="Wingdings" panose="05000000000000000000" pitchFamily="2" charset="2"/>
              <a:buChar char="l"/>
            </a:pPr>
            <a:endParaRPr lang="zh-CN" altLang="en-US" b="1">
              <a:latin typeface="楷体_GB2312"/>
              <a:ea typeface="楷体_GB2312"/>
              <a:cs typeface="楷体_GB2312"/>
            </a:endParaRPr>
          </a:p>
          <a:p>
            <a:pPr algn="l">
              <a:buClr>
                <a:srgbClr val="CC3300"/>
              </a:buClr>
              <a:buFont typeface="Wingdings" panose="05000000000000000000" pitchFamily="2" charset="2"/>
              <a:buChar char="l"/>
            </a:pPr>
            <a:r>
              <a:rPr lang="zh-CN" altLang="en-US" b="1">
                <a:latin typeface="楷体_GB2312"/>
                <a:ea typeface="楷体_GB2312"/>
                <a:cs typeface="楷体_GB2312"/>
              </a:rPr>
              <a:t>一般二阶方向导数不常见，因为很容易受到噪声影响，故使用之前必须经过特别有效的滤波处理。</a:t>
            </a:r>
            <a:endParaRPr lang="el-GR" altLang="zh-CN" b="1">
              <a:latin typeface="楷体_GB2312"/>
              <a:ea typeface="楷体_GB2312"/>
              <a:cs typeface="楷体_GB2312"/>
            </a:endParaRPr>
          </a:p>
        </p:txBody>
      </p:sp>
      <p:graphicFrame>
        <p:nvGraphicFramePr>
          <p:cNvPr id="186371" name="Object 2">
            <a:extLst>
              <a:ext uri="{FF2B5EF4-FFF2-40B4-BE49-F238E27FC236}">
                <a16:creationId xmlns:a16="http://schemas.microsoft.com/office/drawing/2014/main" id="{B7EED204-31C6-4634-87AA-9F34A92E3E51}"/>
              </a:ext>
            </a:extLst>
          </p:cNvPr>
          <p:cNvGraphicFramePr>
            <a:graphicFrameLocks/>
          </p:cNvGraphicFramePr>
          <p:nvPr/>
        </p:nvGraphicFramePr>
        <p:xfrm>
          <a:off x="1908175" y="2052638"/>
          <a:ext cx="4656138" cy="946150"/>
        </p:xfrm>
        <a:graphic>
          <a:graphicData uri="http://schemas.openxmlformats.org/presentationml/2006/ole">
            <mc:AlternateContent xmlns:mc="http://schemas.openxmlformats.org/markup-compatibility/2006">
              <mc:Choice xmlns:v="urn:schemas-microsoft-com:vml" Requires="v">
                <p:oleObj spid="_x0000_s186535" r:id="rId3" imgW="2247900" imgH="419100" progId="Equation.DSMT4">
                  <p:embed/>
                </p:oleObj>
              </mc:Choice>
              <mc:Fallback>
                <p:oleObj r:id="rId3" imgW="2247900" imgH="419100"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2052638"/>
                        <a:ext cx="46561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6372" name="Object 3">
            <a:extLst>
              <a:ext uri="{FF2B5EF4-FFF2-40B4-BE49-F238E27FC236}">
                <a16:creationId xmlns:a16="http://schemas.microsoft.com/office/drawing/2014/main" id="{568D19AB-0CA1-43D9-9EAC-2A098A89B9BC}"/>
              </a:ext>
            </a:extLst>
          </p:cNvPr>
          <p:cNvGraphicFramePr>
            <a:graphicFrameLocks/>
          </p:cNvGraphicFramePr>
          <p:nvPr/>
        </p:nvGraphicFramePr>
        <p:xfrm>
          <a:off x="514350" y="3403600"/>
          <a:ext cx="8548688" cy="1003300"/>
        </p:xfrm>
        <a:graphic>
          <a:graphicData uri="http://schemas.openxmlformats.org/presentationml/2006/ole">
            <mc:AlternateContent xmlns:mc="http://schemas.openxmlformats.org/markup-compatibility/2006">
              <mc:Choice xmlns:v="urn:schemas-microsoft-com:vml" Requires="v">
                <p:oleObj spid="_x0000_s186536" r:id="rId5" imgW="4125709" imgH="444307" progId="Equation.DSMT4">
                  <p:embed/>
                </p:oleObj>
              </mc:Choice>
              <mc:Fallback>
                <p:oleObj r:id="rId5" imgW="4125709" imgH="444307"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50" y="3403600"/>
                        <a:ext cx="8548688"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 Box 3">
            <a:extLst>
              <a:ext uri="{FF2B5EF4-FFF2-40B4-BE49-F238E27FC236}">
                <a16:creationId xmlns:a16="http://schemas.microsoft.com/office/drawing/2014/main" id="{D8E778BF-4CAB-4915-8326-46410DD1450D}"/>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3.5.3 </a:t>
            </a:r>
            <a:r>
              <a:rPr lang="zh-CN" altLang="en-US" sz="4000" b="1" kern="0" dirty="0">
                <a:solidFill>
                  <a:srgbClr val="000099"/>
                </a:solidFill>
              </a:rPr>
              <a:t>二阶边缘检测</a:t>
            </a:r>
          </a:p>
        </p:txBody>
      </p:sp>
      <p:pic>
        <p:nvPicPr>
          <p:cNvPr id="186374" name="Picture 12" descr="underline_base">
            <a:extLst>
              <a:ext uri="{FF2B5EF4-FFF2-40B4-BE49-F238E27FC236}">
                <a16:creationId xmlns:a16="http://schemas.microsoft.com/office/drawing/2014/main" id="{4C468E2D-7DDF-4787-8C73-B3F0986F9113}"/>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ext Box 1027">
            <a:extLst>
              <a:ext uri="{FF2B5EF4-FFF2-40B4-BE49-F238E27FC236}">
                <a16:creationId xmlns:a16="http://schemas.microsoft.com/office/drawing/2014/main" id="{6BA8962A-7D4A-43D0-927B-CA631A86F852}"/>
              </a:ext>
            </a:extLst>
          </p:cNvPr>
          <p:cNvSpPr txBox="1">
            <a:spLocks noChangeArrowheads="1"/>
          </p:cNvSpPr>
          <p:nvPr/>
        </p:nvSpPr>
        <p:spPr bwMode="auto">
          <a:xfrm>
            <a:off x="169863" y="712788"/>
            <a:ext cx="8893175" cy="5673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
                <a:srgbClr val="CC3300"/>
              </a:buClr>
              <a:buSzTx/>
              <a:buFont typeface="Wingdings" panose="05000000000000000000" pitchFamily="2" charset="2"/>
              <a:buNone/>
            </a:pPr>
            <a:r>
              <a:rPr lang="el-GR" altLang="zh-CN" sz="3200" b="1" dirty="0">
                <a:latin typeface="楷体_GB2312"/>
                <a:ea typeface="楷体_GB2312"/>
                <a:cs typeface="楷体_GB2312"/>
              </a:rPr>
              <a:t>Canny</a:t>
            </a:r>
            <a:r>
              <a:rPr lang="zh-CN" altLang="el-GR" sz="3200" b="1" dirty="0">
                <a:latin typeface="楷体_GB2312"/>
                <a:ea typeface="楷体_GB2312"/>
                <a:cs typeface="楷体_GB2312"/>
              </a:rPr>
              <a:t>边缘检测算法：</a:t>
            </a:r>
            <a:endParaRPr lang="zh-CN" altLang="en-US" sz="3200" b="1" dirty="0">
              <a:latin typeface="楷体_GB2312"/>
              <a:ea typeface="楷体_GB2312"/>
              <a:cs typeface="楷体_GB2312"/>
            </a:endParaRPr>
          </a:p>
          <a:p>
            <a:pPr algn="just" eaLnBrk="1" hangingPunct="1">
              <a:lnSpc>
                <a:spcPct val="150000"/>
              </a:lnSpc>
              <a:spcBef>
                <a:spcPct val="0"/>
              </a:spcBef>
              <a:buClr>
                <a:srgbClr val="CC3300"/>
              </a:buClr>
              <a:buSzTx/>
              <a:buFont typeface="Wingdings" panose="05000000000000000000" pitchFamily="2" charset="2"/>
              <a:buChar char="Ø"/>
            </a:pPr>
            <a:r>
              <a:rPr lang="zh-CN" altLang="el-GR" sz="3200" b="1" dirty="0">
                <a:ea typeface="楷体_GB2312"/>
                <a:cs typeface="楷体_GB2312"/>
              </a:rPr>
              <a:t>用高斯平滑滤波器</a:t>
            </a:r>
            <a:r>
              <a:rPr lang="zh-CN" altLang="el-GR" sz="3200" b="1" dirty="0">
                <a:solidFill>
                  <a:srgbClr val="0033CC"/>
                </a:solidFill>
                <a:ea typeface="楷体_GB2312"/>
                <a:cs typeface="楷体_GB2312"/>
              </a:rPr>
              <a:t>平滑图像</a:t>
            </a:r>
            <a:endParaRPr lang="zh-CN" altLang="en-US" sz="3200" b="1" dirty="0">
              <a:solidFill>
                <a:srgbClr val="0033CC"/>
              </a:solidFill>
              <a:ea typeface="楷体_GB2312"/>
              <a:cs typeface="楷体_GB2312"/>
            </a:endParaRPr>
          </a:p>
          <a:p>
            <a:pPr algn="just" eaLnBrk="1" hangingPunct="1">
              <a:lnSpc>
                <a:spcPct val="150000"/>
              </a:lnSpc>
              <a:spcBef>
                <a:spcPct val="0"/>
              </a:spcBef>
              <a:buClr>
                <a:srgbClr val="CC3300"/>
              </a:buClr>
              <a:buSzTx/>
              <a:buFont typeface="Wingdings" panose="05000000000000000000" pitchFamily="2" charset="2"/>
              <a:buChar char="Ø"/>
            </a:pPr>
            <a:r>
              <a:rPr lang="zh-CN" altLang="el-GR" sz="3200" b="1" dirty="0">
                <a:ea typeface="楷体_GB2312"/>
                <a:cs typeface="楷体_GB2312"/>
              </a:rPr>
              <a:t>用一阶偏导数的有限差分来计算图像的</a:t>
            </a:r>
            <a:r>
              <a:rPr lang="zh-CN" altLang="el-GR" sz="3200" b="1" dirty="0">
                <a:solidFill>
                  <a:srgbClr val="0033CC"/>
                </a:solidFill>
                <a:ea typeface="楷体_GB2312"/>
                <a:cs typeface="楷体_GB2312"/>
              </a:rPr>
              <a:t>梯度的幅度和方向</a:t>
            </a:r>
            <a:endParaRPr lang="zh-CN" altLang="en-US" sz="3200" b="1" dirty="0">
              <a:solidFill>
                <a:srgbClr val="0033CC"/>
              </a:solidFill>
              <a:ea typeface="楷体_GB2312"/>
              <a:cs typeface="楷体_GB2312"/>
            </a:endParaRPr>
          </a:p>
          <a:p>
            <a:pPr algn="just" eaLnBrk="1" hangingPunct="1">
              <a:lnSpc>
                <a:spcPct val="150000"/>
              </a:lnSpc>
              <a:spcBef>
                <a:spcPct val="0"/>
              </a:spcBef>
              <a:buClr>
                <a:srgbClr val="CC3300"/>
              </a:buClr>
              <a:buSzTx/>
              <a:buFont typeface="Wingdings" panose="05000000000000000000" pitchFamily="2" charset="2"/>
              <a:buChar char="Ø"/>
            </a:pPr>
            <a:r>
              <a:rPr lang="zh-CN" altLang="el-GR" sz="3200" b="1" dirty="0">
                <a:ea typeface="楷体_GB2312"/>
                <a:cs typeface="楷体_GB2312"/>
              </a:rPr>
              <a:t>对梯度幅度值进行</a:t>
            </a:r>
            <a:r>
              <a:rPr lang="zh-CN" altLang="el-GR" sz="3200" b="1" dirty="0">
                <a:solidFill>
                  <a:srgbClr val="0033CC"/>
                </a:solidFill>
                <a:ea typeface="楷体_GB2312"/>
                <a:cs typeface="楷体_GB2312"/>
              </a:rPr>
              <a:t>非极大值抑制</a:t>
            </a:r>
            <a:r>
              <a:rPr lang="zh-CN" altLang="el-GR" sz="3200" b="1" dirty="0">
                <a:ea typeface="楷体_GB2312"/>
                <a:cs typeface="楷体_GB2312"/>
              </a:rPr>
              <a:t>（</a:t>
            </a:r>
            <a:r>
              <a:rPr lang="el-GR" altLang="zh-CN" sz="3200" b="1" dirty="0">
                <a:ea typeface="楷体_GB2312"/>
                <a:cs typeface="楷体_GB2312"/>
              </a:rPr>
              <a:t>NMS</a:t>
            </a:r>
            <a:r>
              <a:rPr lang="zh-CN" altLang="el-GR" sz="3200" b="1" dirty="0">
                <a:ea typeface="楷体_GB2312"/>
                <a:cs typeface="楷体_GB2312"/>
              </a:rPr>
              <a:t>）</a:t>
            </a:r>
            <a:endParaRPr lang="zh-CN" altLang="en-US" sz="3200" b="1" dirty="0">
              <a:ea typeface="楷体_GB2312"/>
              <a:cs typeface="楷体_GB2312"/>
            </a:endParaRPr>
          </a:p>
          <a:p>
            <a:pPr algn="just" eaLnBrk="1" hangingPunct="1">
              <a:lnSpc>
                <a:spcPct val="150000"/>
              </a:lnSpc>
              <a:spcBef>
                <a:spcPct val="0"/>
              </a:spcBef>
              <a:buClr>
                <a:srgbClr val="CC3300"/>
              </a:buClr>
              <a:buSzTx/>
              <a:buFont typeface="Wingdings" panose="05000000000000000000" pitchFamily="2" charset="2"/>
              <a:buChar char="Ø"/>
            </a:pPr>
            <a:r>
              <a:rPr lang="zh-CN" altLang="el-GR" sz="3200" b="1" dirty="0">
                <a:ea typeface="楷体_GB2312"/>
                <a:cs typeface="楷体_GB2312"/>
              </a:rPr>
              <a:t>用双阈值算法</a:t>
            </a:r>
            <a:r>
              <a:rPr lang="zh-CN" altLang="el-GR" sz="3200" b="1" dirty="0">
                <a:solidFill>
                  <a:srgbClr val="0033CC"/>
                </a:solidFill>
                <a:ea typeface="楷体_GB2312"/>
                <a:cs typeface="楷体_GB2312"/>
              </a:rPr>
              <a:t>检测和连接边缘</a:t>
            </a:r>
            <a:endParaRPr lang="zh-CN" altLang="en-US" sz="3200" b="1" dirty="0">
              <a:solidFill>
                <a:srgbClr val="0033CC"/>
              </a:solidFill>
              <a:ea typeface="楷体_GB2312"/>
              <a:cs typeface="楷体_GB2312"/>
            </a:endParaRPr>
          </a:p>
          <a:p>
            <a:pPr algn="just" eaLnBrk="1" hangingPunct="1">
              <a:lnSpc>
                <a:spcPct val="150000"/>
              </a:lnSpc>
              <a:spcBef>
                <a:spcPct val="0"/>
              </a:spcBef>
              <a:buClr>
                <a:srgbClr val="CC3300"/>
              </a:buClr>
              <a:buSzTx/>
              <a:buFont typeface="Wingdings" panose="05000000000000000000" pitchFamily="2" charset="2"/>
              <a:buChar char="Ø"/>
            </a:pPr>
            <a:r>
              <a:rPr lang="en-US" altLang="zh-CN" sz="3200" b="1" dirty="0" err="1">
                <a:solidFill>
                  <a:srgbClr val="CC3300"/>
                </a:solidFill>
                <a:ea typeface="楷体_GB2312"/>
                <a:cs typeface="楷体_GB2312"/>
              </a:rPr>
              <a:t>Matlab</a:t>
            </a:r>
            <a:r>
              <a:rPr lang="en-US" altLang="zh-CN" sz="3200" b="1" dirty="0">
                <a:solidFill>
                  <a:srgbClr val="CC3300"/>
                </a:solidFill>
                <a:ea typeface="楷体_GB2312"/>
                <a:cs typeface="楷体_GB2312"/>
              </a:rPr>
              <a:t>:</a:t>
            </a:r>
            <a:r>
              <a:rPr lang="el-GR" altLang="zh-CN" sz="2400" b="1" dirty="0">
                <a:solidFill>
                  <a:srgbClr val="0033CC"/>
                </a:solidFill>
                <a:ea typeface="楷体_GB2312"/>
                <a:cs typeface="楷体_GB2312"/>
              </a:rPr>
              <a:t>BW = EDGE(I，</a:t>
            </a:r>
            <a:r>
              <a:rPr lang="zh-CN" altLang="en-US" sz="2400" b="1" dirty="0">
                <a:solidFill>
                  <a:srgbClr val="0033CC"/>
                </a:solidFill>
                <a:ea typeface="楷体_GB2312"/>
                <a:cs typeface="楷体_GB2312"/>
              </a:rPr>
              <a:t>’</a:t>
            </a:r>
            <a:r>
              <a:rPr lang="el-GR" altLang="zh-CN" sz="2400" b="1" dirty="0">
                <a:solidFill>
                  <a:srgbClr val="0033CC"/>
                </a:solidFill>
                <a:ea typeface="楷体_GB2312"/>
                <a:cs typeface="楷体_GB2312"/>
              </a:rPr>
              <a:t>canny</a:t>
            </a:r>
            <a:r>
              <a:rPr lang="en-US" altLang="zh-CN" sz="2400" b="1" dirty="0">
                <a:solidFill>
                  <a:srgbClr val="0033CC"/>
                </a:solidFill>
                <a:ea typeface="楷体_GB2312"/>
                <a:cs typeface="楷体_GB2312"/>
              </a:rPr>
              <a:t>’</a:t>
            </a:r>
            <a:r>
              <a:rPr lang="el-GR" altLang="zh-CN" sz="2400" b="1" dirty="0">
                <a:solidFill>
                  <a:srgbClr val="0033CC"/>
                </a:solidFill>
                <a:ea typeface="楷体_GB2312"/>
                <a:cs typeface="楷体_GB2312"/>
              </a:rPr>
              <a:t>，THRESH，SIGMA）</a:t>
            </a:r>
            <a:endParaRPr lang="en-US" altLang="zh-CN" sz="2400" b="1" dirty="0">
              <a:solidFill>
                <a:srgbClr val="0033CC"/>
              </a:solidFill>
              <a:ea typeface="楷体_GB2312"/>
              <a:cs typeface="楷体_GB2312"/>
            </a:endParaRPr>
          </a:p>
          <a:p>
            <a:pPr algn="just" eaLnBrk="1" hangingPunct="1">
              <a:lnSpc>
                <a:spcPct val="150000"/>
              </a:lnSpc>
              <a:spcBef>
                <a:spcPct val="0"/>
              </a:spcBef>
              <a:buClr>
                <a:srgbClr val="CC3300"/>
              </a:buClr>
              <a:buSzTx/>
              <a:buFont typeface="Wingdings" panose="05000000000000000000" pitchFamily="2" charset="2"/>
              <a:buChar char="Ø"/>
            </a:pPr>
            <a:r>
              <a:rPr lang="en-US" altLang="zh-CN" sz="3200" b="1" dirty="0">
                <a:solidFill>
                  <a:srgbClr val="CC3300"/>
                </a:solidFill>
              </a:rPr>
              <a:t>OpenCV:</a:t>
            </a:r>
            <a:endParaRPr lang="el-GR" altLang="zh-CN" sz="3200" b="1" dirty="0">
              <a:solidFill>
                <a:srgbClr val="CC3300"/>
              </a:solidFill>
            </a:endParaRPr>
          </a:p>
        </p:txBody>
      </p:sp>
      <p:sp>
        <p:nvSpPr>
          <p:cNvPr id="7" name="Text Box 3">
            <a:extLst>
              <a:ext uri="{FF2B5EF4-FFF2-40B4-BE49-F238E27FC236}">
                <a16:creationId xmlns:a16="http://schemas.microsoft.com/office/drawing/2014/main" id="{5EADDA4E-2A94-4B05-AF2B-F3A96DA8E20A}"/>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3.5.3 </a:t>
            </a:r>
            <a:r>
              <a:rPr lang="zh-CN" altLang="en-US" sz="4000" b="1" kern="0" dirty="0">
                <a:solidFill>
                  <a:srgbClr val="000099"/>
                </a:solidFill>
              </a:rPr>
              <a:t>二阶边缘检测</a:t>
            </a:r>
          </a:p>
        </p:txBody>
      </p:sp>
      <p:pic>
        <p:nvPicPr>
          <p:cNvPr id="187396" name="Picture 12" descr="underline_base">
            <a:extLst>
              <a:ext uri="{FF2B5EF4-FFF2-40B4-BE49-F238E27FC236}">
                <a16:creationId xmlns:a16="http://schemas.microsoft.com/office/drawing/2014/main" id="{315823F0-DE26-4EC6-8B57-54288254019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DAEAAE99-BD33-4EEC-9E2E-321F2B3E7B1B}"/>
              </a:ext>
            </a:extLst>
          </p:cNvPr>
          <p:cNvSpPr/>
          <p:nvPr/>
        </p:nvSpPr>
        <p:spPr>
          <a:xfrm>
            <a:off x="2147663" y="5729713"/>
            <a:ext cx="7030123" cy="830997"/>
          </a:xfrm>
          <a:prstGeom prst="rect">
            <a:avLst/>
          </a:prstGeom>
        </p:spPr>
        <p:txBody>
          <a:bodyPr wrap="square">
            <a:spAutoFit/>
          </a:bodyPr>
          <a:lstStyle/>
          <a:p>
            <a:r>
              <a:rPr lang="en-US" altLang="zh-CN" b="1" dirty="0" err="1">
                <a:solidFill>
                  <a:srgbClr val="0033CC"/>
                </a:solidFill>
              </a:rPr>
              <a:t>cvCanny</a:t>
            </a:r>
            <a:r>
              <a:rPr lang="en-US" altLang="zh-CN" b="1" dirty="0">
                <a:solidFill>
                  <a:srgbClr val="0033CC"/>
                </a:solidFill>
              </a:rPr>
              <a:t>(</a:t>
            </a:r>
            <a:r>
              <a:rPr lang="en-US" altLang="zh-CN" b="1" dirty="0" err="1">
                <a:solidFill>
                  <a:srgbClr val="0033CC"/>
                </a:solidFill>
              </a:rPr>
              <a:t>OriginalImage,CannyImage,Threshold,Threshold</a:t>
            </a:r>
            <a:r>
              <a:rPr lang="en-US" altLang="zh-CN" b="1" dirty="0">
                <a:solidFill>
                  <a:srgbClr val="0033CC"/>
                </a:solidFill>
              </a:rPr>
              <a:t>*3,3);</a:t>
            </a:r>
            <a:endParaRPr lang="zh-CN" altLang="en-US" b="1" dirty="0">
              <a:solidFill>
                <a:srgbClr val="0033CC"/>
              </a:solidFill>
            </a:endParaRPr>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ext Box 3">
            <a:extLst>
              <a:ext uri="{FF2B5EF4-FFF2-40B4-BE49-F238E27FC236}">
                <a16:creationId xmlns:a16="http://schemas.microsoft.com/office/drawing/2014/main" id="{9A2E55E4-0AAE-4F88-A154-C157047ECD5B}"/>
              </a:ext>
            </a:extLst>
          </p:cNvPr>
          <p:cNvSpPr txBox="1">
            <a:spLocks noChangeArrowheads="1"/>
          </p:cNvSpPr>
          <p:nvPr/>
        </p:nvSpPr>
        <p:spPr bwMode="auto">
          <a:xfrm>
            <a:off x="323850" y="908050"/>
            <a:ext cx="8351838"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
                <a:srgbClr val="CC3300"/>
              </a:buClr>
              <a:buSzTx/>
              <a:buFont typeface="Wingdings" panose="05000000000000000000" pitchFamily="2" charset="2"/>
              <a:buNone/>
            </a:pPr>
            <a:r>
              <a:rPr lang="el-GR" altLang="zh-CN" sz="3200" b="1" dirty="0">
                <a:latin typeface="楷体_GB2312"/>
                <a:ea typeface="楷体_GB2312"/>
                <a:cs typeface="楷体_GB2312"/>
              </a:rPr>
              <a:t>Canny</a:t>
            </a:r>
            <a:r>
              <a:rPr lang="zh-CN" altLang="el-GR" sz="3200" b="1" dirty="0">
                <a:latin typeface="楷体_GB2312"/>
                <a:ea typeface="楷体_GB2312"/>
                <a:cs typeface="楷体_GB2312"/>
              </a:rPr>
              <a:t>边缘检测算法：</a:t>
            </a:r>
            <a:endParaRPr lang="zh-CN" altLang="en-US" sz="32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r>
              <a:rPr lang="el-GR" altLang="zh-CN" sz="2400" b="1" dirty="0">
                <a:latin typeface="楷体_GB2312"/>
                <a:ea typeface="楷体_GB2312"/>
                <a:cs typeface="楷体_GB2312"/>
              </a:rPr>
              <a:t>I[i</a:t>
            </a:r>
            <a:r>
              <a:rPr lang="en-US" altLang="zh-CN" sz="2400" b="1" dirty="0">
                <a:latin typeface="楷体_GB2312"/>
                <a:ea typeface="楷体_GB2312"/>
                <a:cs typeface="楷体_GB2312"/>
              </a:rPr>
              <a:t>,j]</a:t>
            </a:r>
            <a:r>
              <a:rPr lang="zh-CN" altLang="en-US" sz="2400" b="1" dirty="0">
                <a:latin typeface="楷体_GB2312"/>
                <a:ea typeface="楷体_GB2312"/>
                <a:cs typeface="楷体_GB2312"/>
              </a:rPr>
              <a:t>表示图像，使用可分离滤波方法求取图像与高斯平滑滤波器的卷积，得到平滑后的结果：</a:t>
            </a:r>
            <a:endParaRPr lang="en-US" altLang="zh-CN"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endParaRPr lang="zh-CN" altLang="en-US"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endParaRPr lang="zh-CN" altLang="en-US" sz="2400" b="1" dirty="0">
              <a:latin typeface="楷体_GB2312"/>
              <a:ea typeface="楷体_GB2312"/>
              <a:cs typeface="楷体_GB2312"/>
            </a:endParaRPr>
          </a:p>
        </p:txBody>
      </p:sp>
      <p:graphicFrame>
        <p:nvGraphicFramePr>
          <p:cNvPr id="188420" name="Object 3">
            <a:extLst>
              <a:ext uri="{FF2B5EF4-FFF2-40B4-BE49-F238E27FC236}">
                <a16:creationId xmlns:a16="http://schemas.microsoft.com/office/drawing/2014/main" id="{F3806E0B-5664-4789-8C18-A71110B8C6A1}"/>
              </a:ext>
            </a:extLst>
          </p:cNvPr>
          <p:cNvGraphicFramePr>
            <a:graphicFrameLocks/>
          </p:cNvGraphicFramePr>
          <p:nvPr/>
        </p:nvGraphicFramePr>
        <p:xfrm>
          <a:off x="2589213" y="2260600"/>
          <a:ext cx="3529012" cy="487363"/>
        </p:xfrm>
        <a:graphic>
          <a:graphicData uri="http://schemas.openxmlformats.org/presentationml/2006/ole">
            <mc:AlternateContent xmlns:mc="http://schemas.openxmlformats.org/markup-compatibility/2006">
              <mc:Choice xmlns:v="urn:schemas-microsoft-com:vml" Requires="v">
                <p:oleObj spid="_x0000_s188545" r:id="rId3" imgW="1598812" imgH="203024" progId="Equation.DSMT4">
                  <p:embed/>
                </p:oleObj>
              </mc:Choice>
              <mc:Fallback>
                <p:oleObj r:id="rId3" imgW="1598812" imgH="203024" progId="Equation.DSMT4">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9213" y="2260600"/>
                        <a:ext cx="3529012" cy="487363"/>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3">
            <a:extLst>
              <a:ext uri="{FF2B5EF4-FFF2-40B4-BE49-F238E27FC236}">
                <a16:creationId xmlns:a16="http://schemas.microsoft.com/office/drawing/2014/main" id="{E425AF8B-E147-4A5B-A804-6CE4DA7AAA22}"/>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3.5.3 </a:t>
            </a:r>
            <a:r>
              <a:rPr lang="zh-CN" altLang="en-US" sz="4000" b="1" kern="0" dirty="0">
                <a:solidFill>
                  <a:srgbClr val="000099"/>
                </a:solidFill>
              </a:rPr>
              <a:t>二阶边缘检测</a:t>
            </a:r>
          </a:p>
        </p:txBody>
      </p:sp>
      <p:pic>
        <p:nvPicPr>
          <p:cNvPr id="188422" name="Picture 12" descr="underline_base">
            <a:extLst>
              <a:ext uri="{FF2B5EF4-FFF2-40B4-BE49-F238E27FC236}">
                <a16:creationId xmlns:a16="http://schemas.microsoft.com/office/drawing/2014/main" id="{1B04C82B-BD31-456E-AA93-E5D4DE06E52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B793496F-3B59-4D22-BD1F-78BFBE515D2B}"/>
              </a:ext>
            </a:extLst>
          </p:cNvPr>
          <p:cNvPicPr>
            <a:picLocks noChangeAspect="1"/>
          </p:cNvPicPr>
          <p:nvPr/>
        </p:nvPicPr>
        <p:blipFill>
          <a:blip r:embed="rId6"/>
          <a:stretch>
            <a:fillRect/>
          </a:stretch>
        </p:blipFill>
        <p:spPr>
          <a:xfrm>
            <a:off x="986631" y="3429000"/>
            <a:ext cx="2438400" cy="2438400"/>
          </a:xfrm>
          <a:prstGeom prst="rect">
            <a:avLst/>
          </a:prstGeom>
        </p:spPr>
      </p:pic>
      <p:pic>
        <p:nvPicPr>
          <p:cNvPr id="3" name="图片 2">
            <a:extLst>
              <a:ext uri="{FF2B5EF4-FFF2-40B4-BE49-F238E27FC236}">
                <a16:creationId xmlns:a16="http://schemas.microsoft.com/office/drawing/2014/main" id="{6E271DE8-DE5A-4C1E-A9B8-5099F690BABB}"/>
              </a:ext>
            </a:extLst>
          </p:cNvPr>
          <p:cNvPicPr>
            <a:picLocks noChangeAspect="1"/>
          </p:cNvPicPr>
          <p:nvPr/>
        </p:nvPicPr>
        <p:blipFill>
          <a:blip r:embed="rId7"/>
          <a:stretch>
            <a:fillRect/>
          </a:stretch>
        </p:blipFill>
        <p:spPr>
          <a:xfrm>
            <a:off x="4499769" y="3429000"/>
            <a:ext cx="2438400" cy="2438400"/>
          </a:xfrm>
          <a:prstGeom prst="rect">
            <a:avLst/>
          </a:prstGeom>
        </p:spPr>
      </p:pic>
      <p:sp>
        <p:nvSpPr>
          <p:cNvPr id="4" name="矩形 3">
            <a:extLst>
              <a:ext uri="{FF2B5EF4-FFF2-40B4-BE49-F238E27FC236}">
                <a16:creationId xmlns:a16="http://schemas.microsoft.com/office/drawing/2014/main" id="{6F187DE5-0100-47B8-9C79-5281A1CDD8FE}"/>
              </a:ext>
            </a:extLst>
          </p:cNvPr>
          <p:cNvSpPr/>
          <p:nvPr/>
        </p:nvSpPr>
        <p:spPr>
          <a:xfrm>
            <a:off x="1876306" y="6089650"/>
            <a:ext cx="800219" cy="461665"/>
          </a:xfrm>
          <a:prstGeom prst="rect">
            <a:avLst/>
          </a:prstGeom>
        </p:spPr>
        <p:txBody>
          <a:bodyPr wrap="none">
            <a:spAutoFit/>
          </a:bodyPr>
          <a:lstStyle/>
          <a:p>
            <a:r>
              <a:rPr lang="zh-CN" altLang="en-US" b="1" dirty="0">
                <a:latin typeface="楷体_GB2312"/>
                <a:ea typeface="楷体_GB2312"/>
                <a:cs typeface="楷体_GB2312"/>
              </a:rPr>
              <a:t>原图</a:t>
            </a:r>
            <a:endParaRPr lang="zh-CN" altLang="en-US" dirty="0"/>
          </a:p>
        </p:txBody>
      </p:sp>
      <p:sp>
        <p:nvSpPr>
          <p:cNvPr id="10" name="矩形 9">
            <a:extLst>
              <a:ext uri="{FF2B5EF4-FFF2-40B4-BE49-F238E27FC236}">
                <a16:creationId xmlns:a16="http://schemas.microsoft.com/office/drawing/2014/main" id="{EEC0FCA6-7132-4B9D-9B86-0664831B1AFD}"/>
              </a:ext>
            </a:extLst>
          </p:cNvPr>
          <p:cNvSpPr/>
          <p:nvPr/>
        </p:nvSpPr>
        <p:spPr>
          <a:xfrm>
            <a:off x="4995863" y="6089650"/>
            <a:ext cx="1723549" cy="461665"/>
          </a:xfrm>
          <a:prstGeom prst="rect">
            <a:avLst/>
          </a:prstGeom>
        </p:spPr>
        <p:txBody>
          <a:bodyPr wrap="none">
            <a:spAutoFit/>
          </a:bodyPr>
          <a:lstStyle/>
          <a:p>
            <a:r>
              <a:rPr lang="zh-CN" altLang="en-US" b="1" dirty="0">
                <a:latin typeface="楷体_GB2312"/>
                <a:ea typeface="楷体_GB2312"/>
                <a:cs typeface="楷体_GB2312"/>
              </a:rPr>
              <a:t>平滑后图像</a:t>
            </a:r>
            <a:endParaRPr lang="zh-CN" altLang="en-US" dirty="0"/>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ext Box 3">
            <a:extLst>
              <a:ext uri="{FF2B5EF4-FFF2-40B4-BE49-F238E27FC236}">
                <a16:creationId xmlns:a16="http://schemas.microsoft.com/office/drawing/2014/main" id="{9A2E55E4-0AAE-4F88-A154-C157047ECD5B}"/>
              </a:ext>
            </a:extLst>
          </p:cNvPr>
          <p:cNvSpPr txBox="1">
            <a:spLocks noChangeArrowheads="1"/>
          </p:cNvSpPr>
          <p:nvPr/>
        </p:nvSpPr>
        <p:spPr bwMode="auto">
          <a:xfrm>
            <a:off x="323850" y="908050"/>
            <a:ext cx="8351838"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
                <a:srgbClr val="CC3300"/>
              </a:buClr>
              <a:buSzTx/>
              <a:buFont typeface="Wingdings" panose="05000000000000000000" pitchFamily="2" charset="2"/>
              <a:buNone/>
            </a:pPr>
            <a:r>
              <a:rPr lang="el-GR" altLang="zh-CN" sz="3200" b="1">
                <a:latin typeface="楷体_GB2312"/>
                <a:ea typeface="楷体_GB2312"/>
                <a:cs typeface="楷体_GB2312"/>
              </a:rPr>
              <a:t>Canny</a:t>
            </a:r>
            <a:r>
              <a:rPr lang="zh-CN" altLang="el-GR" sz="3200" b="1">
                <a:latin typeface="楷体_GB2312"/>
                <a:ea typeface="楷体_GB2312"/>
                <a:cs typeface="楷体_GB2312"/>
              </a:rPr>
              <a:t>边缘检测算法：</a:t>
            </a:r>
            <a:endParaRPr lang="zh-CN" altLang="en-US" sz="3200" b="1">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r>
              <a:rPr lang="el-GR" altLang="zh-CN" sz="2400" b="1">
                <a:latin typeface="楷体_GB2312"/>
                <a:ea typeface="楷体_GB2312"/>
                <a:cs typeface="楷体_GB2312"/>
              </a:rPr>
              <a:t>I[i</a:t>
            </a:r>
            <a:r>
              <a:rPr lang="en-US" altLang="zh-CN" sz="2400" b="1">
                <a:latin typeface="楷体_GB2312"/>
                <a:ea typeface="楷体_GB2312"/>
                <a:cs typeface="楷体_GB2312"/>
              </a:rPr>
              <a:t>,j]</a:t>
            </a:r>
            <a:r>
              <a:rPr lang="zh-CN" altLang="en-US" sz="2400" b="1">
                <a:latin typeface="楷体_GB2312"/>
                <a:ea typeface="楷体_GB2312"/>
                <a:cs typeface="楷体_GB2312"/>
              </a:rPr>
              <a:t>表示图像，使用可分离滤波方法求取图像与高斯平滑滤波器的卷积，得到平滑后的结果：</a:t>
            </a:r>
            <a:endParaRPr lang="en-US" altLang="zh-CN" sz="2400" b="1">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endParaRPr lang="zh-CN" altLang="en-US" sz="2400" b="1">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endParaRPr lang="zh-CN" altLang="en-US" sz="2400" b="1">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r>
              <a:rPr lang="zh-CN" altLang="en-US" sz="2400" b="1">
                <a:latin typeface="楷体_GB2312"/>
                <a:ea typeface="楷体_GB2312"/>
                <a:cs typeface="楷体_GB2312"/>
              </a:rPr>
              <a:t>平滑后的图像阵列</a:t>
            </a:r>
            <a:r>
              <a:rPr lang="en-US" altLang="zh-CN" sz="2400" b="1">
                <a:latin typeface="楷体_GB2312"/>
                <a:ea typeface="楷体_GB2312"/>
                <a:cs typeface="楷体_GB2312"/>
              </a:rPr>
              <a:t>S[i,j]</a:t>
            </a:r>
            <a:r>
              <a:rPr lang="zh-CN" altLang="en-US" sz="2400" b="1">
                <a:latin typeface="楷体_GB2312"/>
                <a:ea typeface="楷体_GB2312"/>
                <a:cs typeface="楷体_GB2312"/>
              </a:rPr>
              <a:t>的梯度可以用</a:t>
            </a:r>
            <a:r>
              <a:rPr lang="en-US" altLang="zh-CN" sz="2400" b="1">
                <a:latin typeface="楷体_GB2312"/>
                <a:ea typeface="楷体_GB2312"/>
                <a:cs typeface="楷体_GB2312"/>
              </a:rPr>
              <a:t>2×2</a:t>
            </a:r>
            <a:r>
              <a:rPr lang="zh-CN" altLang="en-US" sz="2400" b="1">
                <a:latin typeface="楷体_GB2312"/>
                <a:ea typeface="楷体_GB2312"/>
                <a:cs typeface="楷体_GB2312"/>
              </a:rPr>
              <a:t>的一阶有限差分近似计算，</a:t>
            </a:r>
            <a:r>
              <a:rPr lang="en-US" altLang="zh-CN" sz="2400" b="1">
                <a:solidFill>
                  <a:srgbClr val="000099"/>
                </a:solidFill>
                <a:latin typeface="楷体_GB2312"/>
                <a:ea typeface="楷体_GB2312"/>
                <a:cs typeface="楷体_GB2312"/>
              </a:rPr>
              <a:t>x</a:t>
            </a:r>
            <a:r>
              <a:rPr lang="zh-CN" altLang="en-US" sz="2400" b="1">
                <a:solidFill>
                  <a:srgbClr val="000099"/>
                </a:solidFill>
                <a:latin typeface="楷体_GB2312"/>
                <a:ea typeface="楷体_GB2312"/>
                <a:cs typeface="楷体_GB2312"/>
              </a:rPr>
              <a:t>和</a:t>
            </a:r>
            <a:r>
              <a:rPr lang="en-US" altLang="zh-CN" sz="2400" b="1">
                <a:solidFill>
                  <a:srgbClr val="000099"/>
                </a:solidFill>
                <a:latin typeface="楷体_GB2312"/>
                <a:ea typeface="楷体_GB2312"/>
                <a:cs typeface="楷体_GB2312"/>
              </a:rPr>
              <a:t>y</a:t>
            </a:r>
            <a:r>
              <a:rPr lang="zh-CN" altLang="en-US" sz="2400" b="1">
                <a:solidFill>
                  <a:srgbClr val="000099"/>
                </a:solidFill>
                <a:latin typeface="楷体_GB2312"/>
                <a:ea typeface="楷体_GB2312"/>
                <a:cs typeface="楷体_GB2312"/>
              </a:rPr>
              <a:t>方向的偏导数</a:t>
            </a:r>
            <a:r>
              <a:rPr lang="en-US" altLang="zh-CN" sz="2400" b="1">
                <a:latin typeface="楷体_GB2312"/>
                <a:ea typeface="楷体_GB2312"/>
                <a:cs typeface="楷体_GB2312"/>
              </a:rPr>
              <a:t>P[i,j]</a:t>
            </a:r>
            <a:r>
              <a:rPr lang="zh-CN" altLang="en-US" sz="2400" b="1">
                <a:latin typeface="楷体_GB2312"/>
                <a:ea typeface="楷体_GB2312"/>
                <a:cs typeface="楷体_GB2312"/>
              </a:rPr>
              <a:t>与</a:t>
            </a:r>
            <a:r>
              <a:rPr lang="en-US" altLang="zh-CN" sz="2400" b="1">
                <a:latin typeface="楷体_GB2312"/>
                <a:ea typeface="楷体_GB2312"/>
                <a:cs typeface="楷体_GB2312"/>
              </a:rPr>
              <a:t>Q[i,j]:</a:t>
            </a:r>
          </a:p>
          <a:p>
            <a:pPr algn="just" eaLnBrk="1" hangingPunct="1">
              <a:lnSpc>
                <a:spcPct val="100000"/>
              </a:lnSpc>
              <a:spcBef>
                <a:spcPct val="0"/>
              </a:spcBef>
              <a:buClr>
                <a:srgbClr val="CC3300"/>
              </a:buClr>
              <a:buSzTx/>
              <a:buFont typeface="Wingdings" panose="05000000000000000000" pitchFamily="2" charset="2"/>
              <a:buNone/>
            </a:pPr>
            <a:endParaRPr lang="en-US" altLang="zh-CN" sz="2400" b="1">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None/>
            </a:pPr>
            <a:endParaRPr lang="en-US" altLang="zh-CN" sz="2400" b="1">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None/>
            </a:pPr>
            <a:endParaRPr lang="en-US" altLang="zh-CN" sz="2400" b="1">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None/>
            </a:pPr>
            <a:r>
              <a:rPr lang="en-US" altLang="zh-CN" sz="2400" b="1">
                <a:latin typeface="楷体_GB2312"/>
                <a:ea typeface="楷体_GB2312"/>
                <a:cs typeface="楷体_GB2312"/>
              </a:rPr>
              <a:t>P[i,j]</a:t>
            </a:r>
            <a:r>
              <a:rPr lang="zh-CN" altLang="en-US" sz="2400" b="1">
                <a:latin typeface="楷体_GB2312"/>
                <a:ea typeface="楷体_GB2312"/>
                <a:cs typeface="楷体_GB2312"/>
              </a:rPr>
              <a:t>与</a:t>
            </a:r>
            <a:r>
              <a:rPr lang="en-US" altLang="zh-CN" sz="2400" b="1">
                <a:latin typeface="楷体_GB2312"/>
                <a:ea typeface="楷体_GB2312"/>
                <a:cs typeface="楷体_GB2312"/>
              </a:rPr>
              <a:t>Q[i,j]</a:t>
            </a:r>
            <a:r>
              <a:rPr lang="zh-CN" altLang="en-US" sz="2400" b="1">
                <a:latin typeface="楷体_GB2312"/>
                <a:ea typeface="楷体_GB2312"/>
                <a:cs typeface="楷体_GB2312"/>
              </a:rPr>
              <a:t>是</a:t>
            </a:r>
            <a:r>
              <a:rPr lang="en-US" altLang="zh-CN" sz="2400" b="1">
                <a:latin typeface="楷体_GB2312"/>
                <a:ea typeface="楷体_GB2312"/>
                <a:cs typeface="楷体_GB2312"/>
              </a:rPr>
              <a:t>2×2</a:t>
            </a:r>
            <a:r>
              <a:rPr lang="zh-CN" altLang="en-US" sz="2400" b="1">
                <a:latin typeface="楷体_GB2312"/>
                <a:ea typeface="楷体_GB2312"/>
                <a:cs typeface="楷体_GB2312"/>
              </a:rPr>
              <a:t>正方形内求得的有限差分的均值</a:t>
            </a:r>
          </a:p>
        </p:txBody>
      </p:sp>
      <p:graphicFrame>
        <p:nvGraphicFramePr>
          <p:cNvPr id="188419" name="Object 2">
            <a:extLst>
              <a:ext uri="{FF2B5EF4-FFF2-40B4-BE49-F238E27FC236}">
                <a16:creationId xmlns:a16="http://schemas.microsoft.com/office/drawing/2014/main" id="{F85C221C-23C6-4A03-8794-E3AC0DA0D9B8}"/>
              </a:ext>
            </a:extLst>
          </p:cNvPr>
          <p:cNvGraphicFramePr>
            <a:graphicFrameLocks/>
          </p:cNvGraphicFramePr>
          <p:nvPr/>
        </p:nvGraphicFramePr>
        <p:xfrm>
          <a:off x="512763" y="3700463"/>
          <a:ext cx="7923212" cy="1033462"/>
        </p:xfrm>
        <a:graphic>
          <a:graphicData uri="http://schemas.openxmlformats.org/presentationml/2006/ole">
            <mc:AlternateContent xmlns:mc="http://schemas.openxmlformats.org/markup-compatibility/2006">
              <mc:Choice xmlns:v="urn:schemas-microsoft-com:vml" Requires="v">
                <p:oleObj spid="_x0000_s240718" r:id="rId3" imgW="3592541" imgH="431613" progId="Equation.DSMT4">
                  <p:embed/>
                </p:oleObj>
              </mc:Choice>
              <mc:Fallback>
                <p:oleObj r:id="rId3" imgW="3592541" imgH="431613" progId="Equation.DSMT4">
                  <p:embed/>
                  <p:pic>
                    <p:nvPicPr>
                      <p:cNvPr id="188419" name="Object 2">
                        <a:extLst>
                          <a:ext uri="{FF2B5EF4-FFF2-40B4-BE49-F238E27FC236}">
                            <a16:creationId xmlns:a16="http://schemas.microsoft.com/office/drawing/2014/main" id="{F85C221C-23C6-4A03-8794-E3AC0DA0D9B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763" y="3700463"/>
                        <a:ext cx="7923212" cy="1033462"/>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8420" name="Object 3">
            <a:extLst>
              <a:ext uri="{FF2B5EF4-FFF2-40B4-BE49-F238E27FC236}">
                <a16:creationId xmlns:a16="http://schemas.microsoft.com/office/drawing/2014/main" id="{F3806E0B-5664-4789-8C18-A71110B8C6A1}"/>
              </a:ext>
            </a:extLst>
          </p:cNvPr>
          <p:cNvGraphicFramePr>
            <a:graphicFrameLocks/>
          </p:cNvGraphicFramePr>
          <p:nvPr/>
        </p:nvGraphicFramePr>
        <p:xfrm>
          <a:off x="2589213" y="2260600"/>
          <a:ext cx="3529012" cy="487363"/>
        </p:xfrm>
        <a:graphic>
          <a:graphicData uri="http://schemas.openxmlformats.org/presentationml/2006/ole">
            <mc:AlternateContent xmlns:mc="http://schemas.openxmlformats.org/markup-compatibility/2006">
              <mc:Choice xmlns:v="urn:schemas-microsoft-com:vml" Requires="v">
                <p:oleObj spid="_x0000_s240719" r:id="rId5" imgW="1598812" imgH="203024" progId="Equation.DSMT4">
                  <p:embed/>
                </p:oleObj>
              </mc:Choice>
              <mc:Fallback>
                <p:oleObj r:id="rId5" imgW="1598812" imgH="203024" progId="Equation.DSMT4">
                  <p:embed/>
                  <p:pic>
                    <p:nvPicPr>
                      <p:cNvPr id="188420" name="Object 3">
                        <a:extLst>
                          <a:ext uri="{FF2B5EF4-FFF2-40B4-BE49-F238E27FC236}">
                            <a16:creationId xmlns:a16="http://schemas.microsoft.com/office/drawing/2014/main" id="{F3806E0B-5664-4789-8C18-A71110B8C6A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9213" y="2260600"/>
                        <a:ext cx="3529012" cy="487363"/>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3">
            <a:extLst>
              <a:ext uri="{FF2B5EF4-FFF2-40B4-BE49-F238E27FC236}">
                <a16:creationId xmlns:a16="http://schemas.microsoft.com/office/drawing/2014/main" id="{E425AF8B-E147-4A5B-A804-6CE4DA7AAA22}"/>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3.5.3 </a:t>
            </a:r>
            <a:r>
              <a:rPr lang="zh-CN" altLang="en-US" sz="4000" b="1" kern="0" dirty="0">
                <a:solidFill>
                  <a:srgbClr val="000099"/>
                </a:solidFill>
              </a:rPr>
              <a:t>二阶边缘检测</a:t>
            </a:r>
          </a:p>
        </p:txBody>
      </p:sp>
      <p:pic>
        <p:nvPicPr>
          <p:cNvPr id="188422" name="Picture 12" descr="underline_base">
            <a:extLst>
              <a:ext uri="{FF2B5EF4-FFF2-40B4-BE49-F238E27FC236}">
                <a16:creationId xmlns:a16="http://schemas.microsoft.com/office/drawing/2014/main" id="{1B04C82B-BD31-456E-AA93-E5D4DE06E523}"/>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3634236"/>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ext Box 3">
            <a:extLst>
              <a:ext uri="{FF2B5EF4-FFF2-40B4-BE49-F238E27FC236}">
                <a16:creationId xmlns:a16="http://schemas.microsoft.com/office/drawing/2014/main" id="{10E927E4-B458-4086-9636-5D621941A036}"/>
              </a:ext>
            </a:extLst>
          </p:cNvPr>
          <p:cNvSpPr txBox="1">
            <a:spLocks noChangeArrowheads="1"/>
          </p:cNvSpPr>
          <p:nvPr/>
        </p:nvSpPr>
        <p:spPr bwMode="auto">
          <a:xfrm>
            <a:off x="323850" y="908050"/>
            <a:ext cx="4463303"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
                <a:srgbClr val="CC3300"/>
              </a:buClr>
              <a:buSzTx/>
              <a:buFont typeface="Wingdings" panose="05000000000000000000" pitchFamily="2" charset="2"/>
              <a:buNone/>
            </a:pPr>
            <a:r>
              <a:rPr lang="el-GR" altLang="zh-CN" sz="3200" b="1" dirty="0">
                <a:latin typeface="楷体_GB2312"/>
                <a:ea typeface="楷体_GB2312"/>
                <a:cs typeface="楷体_GB2312"/>
              </a:rPr>
              <a:t>Canny</a:t>
            </a:r>
            <a:r>
              <a:rPr lang="zh-CN" altLang="el-GR" sz="3200" b="1" dirty="0">
                <a:latin typeface="楷体_GB2312"/>
                <a:ea typeface="楷体_GB2312"/>
                <a:cs typeface="楷体_GB2312"/>
              </a:rPr>
              <a:t>边缘检测算法：</a:t>
            </a:r>
            <a:endParaRPr lang="zh-CN" altLang="en-US" sz="32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r>
              <a:rPr lang="zh-CN" altLang="en-US" sz="2400" b="1" dirty="0">
                <a:latin typeface="楷体_GB2312"/>
                <a:ea typeface="楷体_GB2312"/>
                <a:cs typeface="楷体_GB2312"/>
              </a:rPr>
              <a:t> 梯度幅度值和方向角分别是：</a:t>
            </a:r>
          </a:p>
          <a:p>
            <a:pPr algn="just" eaLnBrk="1" hangingPunct="1">
              <a:lnSpc>
                <a:spcPct val="100000"/>
              </a:lnSpc>
              <a:spcBef>
                <a:spcPct val="0"/>
              </a:spcBef>
              <a:buClr>
                <a:srgbClr val="CC3300"/>
              </a:buClr>
              <a:buSzTx/>
              <a:buFont typeface="Wingdings" panose="05000000000000000000" pitchFamily="2" charset="2"/>
              <a:buChar char="n"/>
            </a:pPr>
            <a:endParaRPr lang="zh-CN" altLang="en-US"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endParaRPr lang="zh-CN" altLang="en-US"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endParaRPr lang="zh-CN" altLang="en-US"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None/>
            </a:pPr>
            <a:endParaRPr lang="en-US" altLang="zh-CN" sz="2400" b="1" dirty="0">
              <a:latin typeface="楷体_GB2312"/>
              <a:ea typeface="楷体_GB2312"/>
              <a:cs typeface="楷体_GB2312"/>
            </a:endParaRPr>
          </a:p>
        </p:txBody>
      </p:sp>
      <p:graphicFrame>
        <p:nvGraphicFramePr>
          <p:cNvPr id="189443" name="Object 2">
            <a:extLst>
              <a:ext uri="{FF2B5EF4-FFF2-40B4-BE49-F238E27FC236}">
                <a16:creationId xmlns:a16="http://schemas.microsoft.com/office/drawing/2014/main" id="{C14869C4-5848-4EA8-95E9-E6DEBCD1E4BD}"/>
              </a:ext>
            </a:extLst>
          </p:cNvPr>
          <p:cNvGraphicFramePr>
            <a:graphicFrameLocks/>
          </p:cNvGraphicFramePr>
          <p:nvPr/>
        </p:nvGraphicFramePr>
        <p:xfrm>
          <a:off x="304800" y="2286000"/>
          <a:ext cx="3883025" cy="1111250"/>
        </p:xfrm>
        <a:graphic>
          <a:graphicData uri="http://schemas.openxmlformats.org/presentationml/2006/ole">
            <mc:AlternateContent xmlns:mc="http://schemas.openxmlformats.org/markup-compatibility/2006">
              <mc:Choice xmlns:v="urn:schemas-microsoft-com:vml" Requires="v">
                <p:oleObj spid="_x0000_s189575" r:id="rId4" imgW="1930400" imgH="508000" progId="Equation.DSMT4">
                  <p:embed/>
                </p:oleObj>
              </mc:Choice>
              <mc:Fallback>
                <p:oleObj r:id="rId4" imgW="1930400" imgH="508000" progId="Equation.DSMT4">
                  <p:embed/>
                  <p:pic>
                    <p:nvPicPr>
                      <p:cNvPr id="0" name="Object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286000"/>
                        <a:ext cx="3883025" cy="1111250"/>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9445" name="Rectangle 53">
            <a:extLst>
              <a:ext uri="{FF2B5EF4-FFF2-40B4-BE49-F238E27FC236}">
                <a16:creationId xmlns:a16="http://schemas.microsoft.com/office/drawing/2014/main" id="{B2A6794B-D1E4-4B8A-9393-FA718E9B5742}"/>
              </a:ext>
            </a:extLst>
          </p:cNvPr>
          <p:cNvSpPr>
            <a:spLocks noChangeArrowheads="1"/>
          </p:cNvSpPr>
          <p:nvPr/>
        </p:nvSpPr>
        <p:spPr bwMode="auto">
          <a:xfrm>
            <a:off x="457200" y="4038600"/>
            <a:ext cx="3200400"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b="1" dirty="0">
                <a:latin typeface="楷体_GB2312"/>
                <a:ea typeface="楷体_GB2312"/>
                <a:cs typeface="楷体_GB2312"/>
              </a:rPr>
              <a:t>其中反正切函数中有两个参数，其表示一个角度，此角度的取值范围是整个圆周范围</a:t>
            </a:r>
            <a:r>
              <a:rPr lang="zh-CN" altLang="en-US" sz="3200" b="1" dirty="0">
                <a:latin typeface="楷体_GB2312"/>
                <a:ea typeface="楷体_GB2312"/>
                <a:cs typeface="楷体_GB2312"/>
              </a:rPr>
              <a:t>。</a:t>
            </a:r>
          </a:p>
        </p:txBody>
      </p:sp>
      <p:sp>
        <p:nvSpPr>
          <p:cNvPr id="56" name="Text Box 3">
            <a:extLst>
              <a:ext uri="{FF2B5EF4-FFF2-40B4-BE49-F238E27FC236}">
                <a16:creationId xmlns:a16="http://schemas.microsoft.com/office/drawing/2014/main" id="{DB2FFD6A-F306-45D7-BAFD-EC0751B2E204}"/>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3.5.3 </a:t>
            </a:r>
            <a:r>
              <a:rPr lang="zh-CN" altLang="en-US" sz="4000" b="1" kern="0" dirty="0">
                <a:solidFill>
                  <a:srgbClr val="000099"/>
                </a:solidFill>
              </a:rPr>
              <a:t>二阶边缘检测</a:t>
            </a:r>
          </a:p>
        </p:txBody>
      </p:sp>
      <p:pic>
        <p:nvPicPr>
          <p:cNvPr id="189447" name="Picture 12" descr="underline_base">
            <a:extLst>
              <a:ext uri="{FF2B5EF4-FFF2-40B4-BE49-F238E27FC236}">
                <a16:creationId xmlns:a16="http://schemas.microsoft.com/office/drawing/2014/main" id="{7C6599BE-FEE0-40A9-9C10-7316D79C319A}"/>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A1CDDA2E-0F3B-4851-8153-5E2E507392C5}"/>
              </a:ext>
            </a:extLst>
          </p:cNvPr>
          <p:cNvSpPr/>
          <p:nvPr/>
        </p:nvSpPr>
        <p:spPr>
          <a:xfrm>
            <a:off x="5450285" y="963613"/>
            <a:ext cx="3262432" cy="461665"/>
          </a:xfrm>
          <a:prstGeom prst="rect">
            <a:avLst/>
          </a:prstGeom>
        </p:spPr>
        <p:txBody>
          <a:bodyPr wrap="none">
            <a:spAutoFit/>
          </a:bodyPr>
          <a:lstStyle/>
          <a:p>
            <a:r>
              <a:rPr lang="zh-CN" altLang="en-US" b="1" dirty="0">
                <a:latin typeface="楷体_GB2312"/>
                <a:ea typeface="楷体_GB2312"/>
                <a:cs typeface="楷体_GB2312"/>
              </a:rPr>
              <a:t>两个图像等空间数组：</a:t>
            </a:r>
            <a:endParaRPr lang="zh-CN" altLang="en-US" dirty="0"/>
          </a:p>
        </p:txBody>
      </p:sp>
      <p:sp>
        <p:nvSpPr>
          <p:cNvPr id="4" name="矩形 3">
            <a:extLst>
              <a:ext uri="{FF2B5EF4-FFF2-40B4-BE49-F238E27FC236}">
                <a16:creationId xmlns:a16="http://schemas.microsoft.com/office/drawing/2014/main" id="{72A9975E-5E32-48CF-8886-10FBD0A15D13}"/>
              </a:ext>
            </a:extLst>
          </p:cNvPr>
          <p:cNvSpPr/>
          <p:nvPr/>
        </p:nvSpPr>
        <p:spPr bwMode="auto">
          <a:xfrm>
            <a:off x="5450285" y="1742738"/>
            <a:ext cx="2775473" cy="1925619"/>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0" fontAlgn="base" latinLnBrk="0" hangingPunct="0">
              <a:spcBef>
                <a:spcPct val="0"/>
              </a:spcBef>
              <a:spcAft>
                <a:spcPct val="0"/>
              </a:spcAft>
              <a:buClrTx/>
              <a:buSzTx/>
              <a:buFont typeface="Arial" panose="020B0604020202020204" pitchFamily="34" charset="0"/>
              <a:buNone/>
            </a:pPr>
            <a:endParaRPr kumimoji="0" lang="en-US" altLang="zh-CN" sz="24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endParaRPr>
          </a:p>
          <a:p>
            <a:pPr marL="0" marR="0" indent="0" algn="ctr" defTabSz="914400" rtl="0" eaLnBrk="0" fontAlgn="base" latinLnBrk="0" hangingPunct="0">
              <a:spcBef>
                <a:spcPct val="0"/>
              </a:spcBef>
              <a:spcAft>
                <a:spcPct val="0"/>
              </a:spcAft>
              <a:buClrTx/>
              <a:buSzTx/>
              <a:buFont typeface="Arial" panose="020B0604020202020204" pitchFamily="34" charset="0"/>
              <a:buNone/>
            </a:pPr>
            <a:endParaRPr lang="en-US" altLang="zh-CN" dirty="0">
              <a:latin typeface="Arial" panose="020B0604020202020204" pitchFamily="34" charset="0"/>
            </a:endParaRPr>
          </a:p>
          <a:p>
            <a:pPr marL="0" marR="0" indent="0" algn="ctr" defTabSz="914400" rtl="0" eaLnBrk="0" fontAlgn="base" latinLnBrk="0" hangingPunct="0">
              <a:spcBef>
                <a:spcPct val="0"/>
              </a:spcBef>
              <a:spcAft>
                <a:spcPct val="0"/>
              </a:spcAft>
              <a:buClrTx/>
              <a:buSzTx/>
              <a:buFont typeface="Arial" panose="020B0604020202020204" pitchFamily="34" charset="0"/>
              <a:buNone/>
            </a:pPr>
            <a:r>
              <a:rPr kumimoji="0" lang="zh-CN" altLang="en-US" sz="24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像素梯度幅度值</a:t>
            </a:r>
          </a:p>
        </p:txBody>
      </p:sp>
      <p:sp>
        <p:nvSpPr>
          <p:cNvPr id="57" name="矩形 56">
            <a:extLst>
              <a:ext uri="{FF2B5EF4-FFF2-40B4-BE49-F238E27FC236}">
                <a16:creationId xmlns:a16="http://schemas.microsoft.com/office/drawing/2014/main" id="{29CA7003-EA11-4B95-ADDA-B56C7D7E2E6E}"/>
              </a:ext>
            </a:extLst>
          </p:cNvPr>
          <p:cNvSpPr/>
          <p:nvPr/>
        </p:nvSpPr>
        <p:spPr bwMode="auto">
          <a:xfrm>
            <a:off x="5486402" y="4038600"/>
            <a:ext cx="2775473" cy="1925619"/>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0" fontAlgn="base" latinLnBrk="0" hangingPunct="0">
              <a:spcBef>
                <a:spcPct val="0"/>
              </a:spcBef>
              <a:spcAft>
                <a:spcPct val="0"/>
              </a:spcAft>
              <a:buClrTx/>
              <a:buSzTx/>
              <a:buFont typeface="Arial" panose="020B0604020202020204" pitchFamily="34" charset="0"/>
              <a:buNone/>
            </a:pPr>
            <a:endParaRPr kumimoji="0" lang="en-US" altLang="zh-CN" sz="24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endParaRPr>
          </a:p>
          <a:p>
            <a:pPr marL="0" marR="0" indent="0" algn="ctr" defTabSz="914400" rtl="0" eaLnBrk="0" fontAlgn="base" latinLnBrk="0" hangingPunct="0">
              <a:spcBef>
                <a:spcPct val="0"/>
              </a:spcBef>
              <a:spcAft>
                <a:spcPct val="0"/>
              </a:spcAft>
              <a:buClrTx/>
              <a:buSzTx/>
              <a:buFont typeface="Arial" panose="020B0604020202020204" pitchFamily="34" charset="0"/>
              <a:buNone/>
            </a:pPr>
            <a:endParaRPr lang="en-US" altLang="zh-CN" dirty="0">
              <a:latin typeface="Arial" panose="020B0604020202020204" pitchFamily="34" charset="0"/>
            </a:endParaRPr>
          </a:p>
          <a:p>
            <a:pPr marL="0" marR="0" indent="0" algn="ctr" defTabSz="914400" rtl="0" eaLnBrk="0" fontAlgn="base" latinLnBrk="0" hangingPunct="0">
              <a:spcBef>
                <a:spcPct val="0"/>
              </a:spcBef>
              <a:spcAft>
                <a:spcPct val="0"/>
              </a:spcAft>
              <a:buClrTx/>
              <a:buSzTx/>
              <a:buFont typeface="Arial" panose="020B0604020202020204" pitchFamily="34" charset="0"/>
              <a:buNone/>
            </a:pPr>
            <a:r>
              <a:rPr kumimoji="0" lang="zh-CN" altLang="en-US" sz="24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像素梯度角度值</a:t>
            </a:r>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ext Box 3">
            <a:extLst>
              <a:ext uri="{FF2B5EF4-FFF2-40B4-BE49-F238E27FC236}">
                <a16:creationId xmlns:a16="http://schemas.microsoft.com/office/drawing/2014/main" id="{10E927E4-B458-4086-9636-5D621941A036}"/>
              </a:ext>
            </a:extLst>
          </p:cNvPr>
          <p:cNvSpPr txBox="1">
            <a:spLocks noChangeArrowheads="1"/>
          </p:cNvSpPr>
          <p:nvPr/>
        </p:nvSpPr>
        <p:spPr bwMode="auto">
          <a:xfrm>
            <a:off x="323850" y="908050"/>
            <a:ext cx="8351838"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
                <a:srgbClr val="CC3300"/>
              </a:buClr>
              <a:buSzTx/>
              <a:buFont typeface="Wingdings" panose="05000000000000000000" pitchFamily="2" charset="2"/>
              <a:buNone/>
            </a:pPr>
            <a:r>
              <a:rPr lang="el-GR" altLang="zh-CN" sz="3200" b="1" dirty="0">
                <a:latin typeface="楷体_GB2312"/>
                <a:ea typeface="楷体_GB2312"/>
                <a:cs typeface="楷体_GB2312"/>
              </a:rPr>
              <a:t>Canny</a:t>
            </a:r>
            <a:r>
              <a:rPr lang="zh-CN" altLang="el-GR" sz="3200" b="1" dirty="0">
                <a:latin typeface="楷体_GB2312"/>
                <a:ea typeface="楷体_GB2312"/>
                <a:cs typeface="楷体_GB2312"/>
              </a:rPr>
              <a:t>边缘检测算法：</a:t>
            </a:r>
            <a:endParaRPr lang="zh-CN" altLang="en-US" sz="32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r>
              <a:rPr lang="zh-CN" altLang="en-US" sz="2400" b="1" dirty="0">
                <a:latin typeface="楷体_GB2312"/>
                <a:ea typeface="楷体_GB2312"/>
                <a:cs typeface="楷体_GB2312"/>
              </a:rPr>
              <a:t> 梯度幅度值和方向角分别是：</a:t>
            </a:r>
          </a:p>
          <a:p>
            <a:pPr algn="just" eaLnBrk="1" hangingPunct="1">
              <a:lnSpc>
                <a:spcPct val="100000"/>
              </a:lnSpc>
              <a:spcBef>
                <a:spcPct val="0"/>
              </a:spcBef>
              <a:buClr>
                <a:srgbClr val="CC3300"/>
              </a:buClr>
              <a:buSzTx/>
              <a:buFont typeface="Wingdings" panose="05000000000000000000" pitchFamily="2" charset="2"/>
              <a:buChar char="n"/>
            </a:pPr>
            <a:endParaRPr lang="zh-CN" altLang="en-US"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endParaRPr lang="zh-CN" altLang="en-US"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endParaRPr lang="zh-CN" altLang="en-US"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None/>
            </a:pPr>
            <a:endParaRPr lang="en-US" altLang="zh-CN" sz="2400" b="1" dirty="0">
              <a:latin typeface="楷体_GB2312"/>
              <a:ea typeface="楷体_GB2312"/>
              <a:cs typeface="楷体_GB2312"/>
            </a:endParaRPr>
          </a:p>
        </p:txBody>
      </p:sp>
      <p:graphicFrame>
        <p:nvGraphicFramePr>
          <p:cNvPr id="189443" name="Object 2">
            <a:extLst>
              <a:ext uri="{FF2B5EF4-FFF2-40B4-BE49-F238E27FC236}">
                <a16:creationId xmlns:a16="http://schemas.microsoft.com/office/drawing/2014/main" id="{C14869C4-5848-4EA8-95E9-E6DEBCD1E4BD}"/>
              </a:ext>
            </a:extLst>
          </p:cNvPr>
          <p:cNvGraphicFramePr>
            <a:graphicFrameLocks/>
          </p:cNvGraphicFramePr>
          <p:nvPr/>
        </p:nvGraphicFramePr>
        <p:xfrm>
          <a:off x="304800" y="2286000"/>
          <a:ext cx="3883025" cy="1111250"/>
        </p:xfrm>
        <a:graphic>
          <a:graphicData uri="http://schemas.openxmlformats.org/presentationml/2006/ole">
            <mc:AlternateContent xmlns:mc="http://schemas.openxmlformats.org/markup-compatibility/2006">
              <mc:Choice xmlns:v="urn:schemas-microsoft-com:vml" Requires="v">
                <p:oleObj spid="_x0000_s239665" r:id="rId4" imgW="1930400" imgH="508000" progId="Equation.DSMT4">
                  <p:embed/>
                </p:oleObj>
              </mc:Choice>
              <mc:Fallback>
                <p:oleObj r:id="rId4" imgW="1930400" imgH="508000" progId="Equation.DSMT4">
                  <p:embed/>
                  <p:pic>
                    <p:nvPicPr>
                      <p:cNvPr id="189443" name="Object 2">
                        <a:extLst>
                          <a:ext uri="{FF2B5EF4-FFF2-40B4-BE49-F238E27FC236}">
                            <a16:creationId xmlns:a16="http://schemas.microsoft.com/office/drawing/2014/main" id="{C14869C4-5848-4EA8-95E9-E6DEBCD1E4BD}"/>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286000"/>
                        <a:ext cx="3883025" cy="1111250"/>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89444" name="Group 6">
            <a:extLst>
              <a:ext uri="{FF2B5EF4-FFF2-40B4-BE49-F238E27FC236}">
                <a16:creationId xmlns:a16="http://schemas.microsoft.com/office/drawing/2014/main" id="{82D1AFF5-BDC2-44F3-974E-DB0C61E3CB78}"/>
              </a:ext>
            </a:extLst>
          </p:cNvPr>
          <p:cNvGrpSpPr>
            <a:grpSpLocks noChangeAspect="1"/>
          </p:cNvGrpSpPr>
          <p:nvPr/>
        </p:nvGrpSpPr>
        <p:grpSpPr bwMode="auto">
          <a:xfrm>
            <a:off x="3903132" y="897731"/>
            <a:ext cx="5257800" cy="5062538"/>
            <a:chOff x="2160" y="7446"/>
            <a:chExt cx="4860" cy="4680"/>
          </a:xfrm>
        </p:grpSpPr>
        <p:sp>
          <p:nvSpPr>
            <p:cNvPr id="189448" name="AutoShape 7">
              <a:extLst>
                <a:ext uri="{FF2B5EF4-FFF2-40B4-BE49-F238E27FC236}">
                  <a16:creationId xmlns:a16="http://schemas.microsoft.com/office/drawing/2014/main" id="{A5F239F5-8ACE-4E40-B92A-A27D33A54B44}"/>
                </a:ext>
              </a:extLst>
            </p:cNvPr>
            <p:cNvSpPr>
              <a:spLocks noChangeAspect="1" noChangeArrowheads="1"/>
            </p:cNvSpPr>
            <p:nvPr/>
          </p:nvSpPr>
          <p:spPr bwMode="auto">
            <a:xfrm>
              <a:off x="2160" y="7446"/>
              <a:ext cx="4860" cy="4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pSp>
          <p:nvGrpSpPr>
            <p:cNvPr id="189449" name="Group 8">
              <a:extLst>
                <a:ext uri="{FF2B5EF4-FFF2-40B4-BE49-F238E27FC236}">
                  <a16:creationId xmlns:a16="http://schemas.microsoft.com/office/drawing/2014/main" id="{3E9078DA-E900-4EB8-A864-410BE87872FB}"/>
                </a:ext>
              </a:extLst>
            </p:cNvPr>
            <p:cNvGrpSpPr>
              <a:grpSpLocks/>
            </p:cNvGrpSpPr>
            <p:nvPr/>
          </p:nvGrpSpPr>
          <p:grpSpPr bwMode="auto">
            <a:xfrm>
              <a:off x="2160" y="7446"/>
              <a:ext cx="4860" cy="4680"/>
              <a:chOff x="2160" y="7446"/>
              <a:chExt cx="4860" cy="4680"/>
            </a:xfrm>
          </p:grpSpPr>
          <p:grpSp>
            <p:nvGrpSpPr>
              <p:cNvPr id="189450" name="Group 9">
                <a:extLst>
                  <a:ext uri="{FF2B5EF4-FFF2-40B4-BE49-F238E27FC236}">
                    <a16:creationId xmlns:a16="http://schemas.microsoft.com/office/drawing/2014/main" id="{47E83F86-8F10-442D-8548-703A153F4C3B}"/>
                  </a:ext>
                </a:extLst>
              </p:cNvPr>
              <p:cNvGrpSpPr>
                <a:grpSpLocks/>
              </p:cNvGrpSpPr>
              <p:nvPr/>
            </p:nvGrpSpPr>
            <p:grpSpPr bwMode="auto">
              <a:xfrm>
                <a:off x="2880" y="7914"/>
                <a:ext cx="3600" cy="3744"/>
                <a:chOff x="3240" y="7914"/>
                <a:chExt cx="3600" cy="3744"/>
              </a:xfrm>
            </p:grpSpPr>
            <p:grpSp>
              <p:nvGrpSpPr>
                <p:cNvPr id="189459" name="Group 10">
                  <a:extLst>
                    <a:ext uri="{FF2B5EF4-FFF2-40B4-BE49-F238E27FC236}">
                      <a16:creationId xmlns:a16="http://schemas.microsoft.com/office/drawing/2014/main" id="{F969BD5C-D4C2-42F7-AC4F-8EE62AFF6607}"/>
                    </a:ext>
                  </a:extLst>
                </p:cNvPr>
                <p:cNvGrpSpPr>
                  <a:grpSpLocks/>
                </p:cNvGrpSpPr>
                <p:nvPr/>
              </p:nvGrpSpPr>
              <p:grpSpPr bwMode="auto">
                <a:xfrm>
                  <a:off x="3780" y="10410"/>
                  <a:ext cx="900" cy="780"/>
                  <a:chOff x="3780" y="10722"/>
                  <a:chExt cx="900" cy="780"/>
                </a:xfrm>
              </p:grpSpPr>
              <p:sp>
                <p:nvSpPr>
                  <p:cNvPr id="189492" name="Text Box 11">
                    <a:extLst>
                      <a:ext uri="{FF2B5EF4-FFF2-40B4-BE49-F238E27FC236}">
                        <a16:creationId xmlns:a16="http://schemas.microsoft.com/office/drawing/2014/main" id="{975135E7-320C-4E02-B309-FB819CCBD86C}"/>
                      </a:ext>
                    </a:extLst>
                  </p:cNvPr>
                  <p:cNvSpPr txBox="1">
                    <a:spLocks noChangeArrowheads="1"/>
                  </p:cNvSpPr>
                  <p:nvPr/>
                </p:nvSpPr>
                <p:spPr bwMode="auto">
                  <a:xfrm>
                    <a:off x="3780" y="10722"/>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1</a:t>
                    </a:r>
                    <a:endParaRPr lang="en-US" altLang="zh-CN" sz="2400"/>
                  </a:p>
                </p:txBody>
              </p:sp>
              <p:sp>
                <p:nvSpPr>
                  <p:cNvPr id="189493" name="Text Box 12">
                    <a:extLst>
                      <a:ext uri="{FF2B5EF4-FFF2-40B4-BE49-F238E27FC236}">
                        <a16:creationId xmlns:a16="http://schemas.microsoft.com/office/drawing/2014/main" id="{E290D177-521D-4F03-ACA4-BE0AF659BF16}"/>
                      </a:ext>
                    </a:extLst>
                  </p:cNvPr>
                  <p:cNvSpPr txBox="1">
                    <a:spLocks noChangeArrowheads="1"/>
                  </p:cNvSpPr>
                  <p:nvPr/>
                </p:nvSpPr>
                <p:spPr bwMode="auto">
                  <a:xfrm>
                    <a:off x="4140" y="1103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1</a:t>
                    </a:r>
                    <a:endParaRPr lang="en-US" altLang="zh-CN" sz="2400"/>
                  </a:p>
                </p:txBody>
              </p:sp>
            </p:grpSp>
            <p:grpSp>
              <p:nvGrpSpPr>
                <p:cNvPr id="189460" name="Group 13">
                  <a:extLst>
                    <a:ext uri="{FF2B5EF4-FFF2-40B4-BE49-F238E27FC236}">
                      <a16:creationId xmlns:a16="http://schemas.microsoft.com/office/drawing/2014/main" id="{B131E880-2CB7-49D4-82EB-A8DD5A3D52EE}"/>
                    </a:ext>
                  </a:extLst>
                </p:cNvPr>
                <p:cNvGrpSpPr>
                  <a:grpSpLocks/>
                </p:cNvGrpSpPr>
                <p:nvPr/>
              </p:nvGrpSpPr>
              <p:grpSpPr bwMode="auto">
                <a:xfrm>
                  <a:off x="3240" y="7914"/>
                  <a:ext cx="3600" cy="3744"/>
                  <a:chOff x="3240" y="8226"/>
                  <a:chExt cx="3600" cy="3744"/>
                </a:xfrm>
              </p:grpSpPr>
              <p:grpSp>
                <p:nvGrpSpPr>
                  <p:cNvPr id="189461" name="Group 14">
                    <a:extLst>
                      <a:ext uri="{FF2B5EF4-FFF2-40B4-BE49-F238E27FC236}">
                        <a16:creationId xmlns:a16="http://schemas.microsoft.com/office/drawing/2014/main" id="{45F32D0B-FDE8-43A2-9C3A-272EA0ABB892}"/>
                      </a:ext>
                    </a:extLst>
                  </p:cNvPr>
                  <p:cNvGrpSpPr>
                    <a:grpSpLocks/>
                  </p:cNvGrpSpPr>
                  <p:nvPr/>
                </p:nvGrpSpPr>
                <p:grpSpPr bwMode="auto">
                  <a:xfrm>
                    <a:off x="3240" y="8226"/>
                    <a:ext cx="3600" cy="3744"/>
                    <a:chOff x="3240" y="8226"/>
                    <a:chExt cx="3600" cy="3744"/>
                  </a:xfrm>
                </p:grpSpPr>
                <p:grpSp>
                  <p:nvGrpSpPr>
                    <p:cNvPr id="189470" name="Group 15">
                      <a:extLst>
                        <a:ext uri="{FF2B5EF4-FFF2-40B4-BE49-F238E27FC236}">
                          <a16:creationId xmlns:a16="http://schemas.microsoft.com/office/drawing/2014/main" id="{68203C52-56DB-409E-9399-BA4059EF2C5F}"/>
                        </a:ext>
                      </a:extLst>
                    </p:cNvPr>
                    <p:cNvGrpSpPr>
                      <a:grpSpLocks/>
                    </p:cNvGrpSpPr>
                    <p:nvPr/>
                  </p:nvGrpSpPr>
                  <p:grpSpPr bwMode="auto">
                    <a:xfrm>
                      <a:off x="3240" y="8226"/>
                      <a:ext cx="3600" cy="3744"/>
                      <a:chOff x="3240" y="8226"/>
                      <a:chExt cx="3600" cy="3744"/>
                    </a:xfrm>
                  </p:grpSpPr>
                  <p:grpSp>
                    <p:nvGrpSpPr>
                      <p:cNvPr id="189472" name="Group 16">
                        <a:extLst>
                          <a:ext uri="{FF2B5EF4-FFF2-40B4-BE49-F238E27FC236}">
                            <a16:creationId xmlns:a16="http://schemas.microsoft.com/office/drawing/2014/main" id="{CA1033AB-390B-458C-98FF-E02C137BBF00}"/>
                          </a:ext>
                        </a:extLst>
                      </p:cNvPr>
                      <p:cNvGrpSpPr>
                        <a:grpSpLocks/>
                      </p:cNvGrpSpPr>
                      <p:nvPr/>
                    </p:nvGrpSpPr>
                    <p:grpSpPr bwMode="auto">
                      <a:xfrm>
                        <a:off x="3240" y="8226"/>
                        <a:ext cx="3600" cy="3744"/>
                        <a:chOff x="3240" y="8226"/>
                        <a:chExt cx="3600" cy="3744"/>
                      </a:xfrm>
                    </p:grpSpPr>
                    <p:grpSp>
                      <p:nvGrpSpPr>
                        <p:cNvPr id="189474" name="Group 17">
                          <a:extLst>
                            <a:ext uri="{FF2B5EF4-FFF2-40B4-BE49-F238E27FC236}">
                              <a16:creationId xmlns:a16="http://schemas.microsoft.com/office/drawing/2014/main" id="{4014939D-7757-4D1A-B19D-3FFA7E0C04FF}"/>
                            </a:ext>
                          </a:extLst>
                        </p:cNvPr>
                        <p:cNvGrpSpPr>
                          <a:grpSpLocks/>
                        </p:cNvGrpSpPr>
                        <p:nvPr/>
                      </p:nvGrpSpPr>
                      <p:grpSpPr bwMode="auto">
                        <a:xfrm>
                          <a:off x="3240" y="8226"/>
                          <a:ext cx="3600" cy="3744"/>
                          <a:chOff x="3240" y="8226"/>
                          <a:chExt cx="3600" cy="3744"/>
                        </a:xfrm>
                      </p:grpSpPr>
                      <p:grpSp>
                        <p:nvGrpSpPr>
                          <p:cNvPr id="189476" name="Group 18">
                            <a:extLst>
                              <a:ext uri="{FF2B5EF4-FFF2-40B4-BE49-F238E27FC236}">
                                <a16:creationId xmlns:a16="http://schemas.microsoft.com/office/drawing/2014/main" id="{A3654F08-B361-4FBD-A77C-C854AF7440C2}"/>
                              </a:ext>
                            </a:extLst>
                          </p:cNvPr>
                          <p:cNvGrpSpPr>
                            <a:grpSpLocks/>
                          </p:cNvGrpSpPr>
                          <p:nvPr/>
                        </p:nvGrpSpPr>
                        <p:grpSpPr bwMode="auto">
                          <a:xfrm>
                            <a:off x="3240" y="8226"/>
                            <a:ext cx="3600" cy="3744"/>
                            <a:chOff x="3240" y="8226"/>
                            <a:chExt cx="3600" cy="3744"/>
                          </a:xfrm>
                        </p:grpSpPr>
                        <p:grpSp>
                          <p:nvGrpSpPr>
                            <p:cNvPr id="189478" name="Group 19">
                              <a:extLst>
                                <a:ext uri="{FF2B5EF4-FFF2-40B4-BE49-F238E27FC236}">
                                  <a16:creationId xmlns:a16="http://schemas.microsoft.com/office/drawing/2014/main" id="{C53288DA-906E-4C93-9C05-2BAEEDF11222}"/>
                                </a:ext>
                              </a:extLst>
                            </p:cNvPr>
                            <p:cNvGrpSpPr>
                              <a:grpSpLocks/>
                            </p:cNvGrpSpPr>
                            <p:nvPr/>
                          </p:nvGrpSpPr>
                          <p:grpSpPr bwMode="auto">
                            <a:xfrm>
                              <a:off x="3240" y="8226"/>
                              <a:ext cx="3600" cy="3744"/>
                              <a:chOff x="3240" y="8226"/>
                              <a:chExt cx="3600" cy="3744"/>
                            </a:xfrm>
                          </p:grpSpPr>
                          <p:grpSp>
                            <p:nvGrpSpPr>
                              <p:cNvPr id="189480" name="Group 20">
                                <a:extLst>
                                  <a:ext uri="{FF2B5EF4-FFF2-40B4-BE49-F238E27FC236}">
                                    <a16:creationId xmlns:a16="http://schemas.microsoft.com/office/drawing/2014/main" id="{6AA202AA-B4BD-4556-9AB8-7761E72FEB4E}"/>
                                  </a:ext>
                                </a:extLst>
                              </p:cNvPr>
                              <p:cNvGrpSpPr>
                                <a:grpSpLocks/>
                              </p:cNvGrpSpPr>
                              <p:nvPr/>
                            </p:nvGrpSpPr>
                            <p:grpSpPr bwMode="auto">
                              <a:xfrm>
                                <a:off x="3240" y="8226"/>
                                <a:ext cx="3600" cy="3744"/>
                                <a:chOff x="3240" y="8226"/>
                                <a:chExt cx="3600" cy="3744"/>
                              </a:xfrm>
                            </p:grpSpPr>
                            <p:sp>
                              <p:nvSpPr>
                                <p:cNvPr id="189482" name="Line 21">
                                  <a:extLst>
                                    <a:ext uri="{FF2B5EF4-FFF2-40B4-BE49-F238E27FC236}">
                                      <a16:creationId xmlns:a16="http://schemas.microsoft.com/office/drawing/2014/main" id="{3E14F417-7804-4FE8-B130-430666863656}"/>
                                    </a:ext>
                                  </a:extLst>
                                </p:cNvPr>
                                <p:cNvSpPr>
                                  <a:spLocks noChangeShapeType="1"/>
                                </p:cNvSpPr>
                                <p:nvPr/>
                              </p:nvSpPr>
                              <p:spPr bwMode="auto">
                                <a:xfrm>
                                  <a:off x="3240" y="10098"/>
                                  <a:ext cx="3600" cy="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9483" name="Group 22">
                                  <a:extLst>
                                    <a:ext uri="{FF2B5EF4-FFF2-40B4-BE49-F238E27FC236}">
                                      <a16:creationId xmlns:a16="http://schemas.microsoft.com/office/drawing/2014/main" id="{2CC4F3C4-98BB-461C-816D-596126724A34}"/>
                                    </a:ext>
                                  </a:extLst>
                                </p:cNvPr>
                                <p:cNvGrpSpPr>
                                  <a:grpSpLocks/>
                                </p:cNvGrpSpPr>
                                <p:nvPr/>
                              </p:nvGrpSpPr>
                              <p:grpSpPr bwMode="auto">
                                <a:xfrm>
                                  <a:off x="3240" y="8226"/>
                                  <a:ext cx="3600" cy="3744"/>
                                  <a:chOff x="3240" y="8226"/>
                                  <a:chExt cx="3600" cy="3744"/>
                                </a:xfrm>
                              </p:grpSpPr>
                              <p:sp>
                                <p:nvSpPr>
                                  <p:cNvPr id="189484" name="Oval 23">
                                    <a:extLst>
                                      <a:ext uri="{FF2B5EF4-FFF2-40B4-BE49-F238E27FC236}">
                                        <a16:creationId xmlns:a16="http://schemas.microsoft.com/office/drawing/2014/main" id="{FBF7FC1B-8AAE-4680-90C8-631E22C93E40}"/>
                                      </a:ext>
                                    </a:extLst>
                                  </p:cNvPr>
                                  <p:cNvSpPr>
                                    <a:spLocks noChangeArrowheads="1"/>
                                  </p:cNvSpPr>
                                  <p:nvPr/>
                                </p:nvSpPr>
                                <p:spPr bwMode="auto">
                                  <a:xfrm>
                                    <a:off x="3240" y="8226"/>
                                    <a:ext cx="3600" cy="374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189485" name="Line 24">
                                    <a:extLst>
                                      <a:ext uri="{FF2B5EF4-FFF2-40B4-BE49-F238E27FC236}">
                                        <a16:creationId xmlns:a16="http://schemas.microsoft.com/office/drawing/2014/main" id="{FDC154C0-E37B-42B1-9438-DD3E42E97813}"/>
                                      </a:ext>
                                    </a:extLst>
                                  </p:cNvPr>
                                  <p:cNvSpPr>
                                    <a:spLocks noChangeShapeType="1"/>
                                  </p:cNvSpPr>
                                  <p:nvPr/>
                                </p:nvSpPr>
                                <p:spPr bwMode="auto">
                                  <a:xfrm>
                                    <a:off x="5040" y="8226"/>
                                    <a:ext cx="0" cy="374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486" name="Line 25">
                                    <a:extLst>
                                      <a:ext uri="{FF2B5EF4-FFF2-40B4-BE49-F238E27FC236}">
                                        <a16:creationId xmlns:a16="http://schemas.microsoft.com/office/drawing/2014/main" id="{4AC52483-3825-4C9A-A75C-945572CEEBCF}"/>
                                      </a:ext>
                                    </a:extLst>
                                  </p:cNvPr>
                                  <p:cNvSpPr>
                                    <a:spLocks noChangeShapeType="1"/>
                                  </p:cNvSpPr>
                                  <p:nvPr/>
                                </p:nvSpPr>
                                <p:spPr bwMode="auto">
                                  <a:xfrm>
                                    <a:off x="4320" y="8382"/>
                                    <a:ext cx="1440" cy="343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487" name="Line 26">
                                    <a:extLst>
                                      <a:ext uri="{FF2B5EF4-FFF2-40B4-BE49-F238E27FC236}">
                                        <a16:creationId xmlns:a16="http://schemas.microsoft.com/office/drawing/2014/main" id="{32F8294E-742E-4B77-BF2D-DA6B3DCF5DCF}"/>
                                      </a:ext>
                                    </a:extLst>
                                  </p:cNvPr>
                                  <p:cNvSpPr>
                                    <a:spLocks noChangeShapeType="1"/>
                                  </p:cNvSpPr>
                                  <p:nvPr/>
                                </p:nvSpPr>
                                <p:spPr bwMode="auto">
                                  <a:xfrm>
                                    <a:off x="3420" y="9318"/>
                                    <a:ext cx="3240" cy="15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488" name="Line 27">
                                    <a:extLst>
                                      <a:ext uri="{FF2B5EF4-FFF2-40B4-BE49-F238E27FC236}">
                                        <a16:creationId xmlns:a16="http://schemas.microsoft.com/office/drawing/2014/main" id="{08E1DD0D-1C20-4214-B74F-F5767898E30B}"/>
                                      </a:ext>
                                    </a:extLst>
                                  </p:cNvPr>
                                  <p:cNvSpPr>
                                    <a:spLocks noChangeShapeType="1"/>
                                  </p:cNvSpPr>
                                  <p:nvPr/>
                                </p:nvSpPr>
                                <p:spPr bwMode="auto">
                                  <a:xfrm>
                                    <a:off x="3780" y="8694"/>
                                    <a:ext cx="2520" cy="280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489" name="Line 28">
                                    <a:extLst>
                                      <a:ext uri="{FF2B5EF4-FFF2-40B4-BE49-F238E27FC236}">
                                        <a16:creationId xmlns:a16="http://schemas.microsoft.com/office/drawing/2014/main" id="{499FC6FB-09A3-4D34-959D-35F2E93E4704}"/>
                                      </a:ext>
                                    </a:extLst>
                                  </p:cNvPr>
                                  <p:cNvSpPr>
                                    <a:spLocks noChangeShapeType="1"/>
                                  </p:cNvSpPr>
                                  <p:nvPr/>
                                </p:nvSpPr>
                                <p:spPr bwMode="auto">
                                  <a:xfrm flipV="1">
                                    <a:off x="3780" y="8694"/>
                                    <a:ext cx="2520" cy="280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490" name="Line 29">
                                    <a:extLst>
                                      <a:ext uri="{FF2B5EF4-FFF2-40B4-BE49-F238E27FC236}">
                                        <a16:creationId xmlns:a16="http://schemas.microsoft.com/office/drawing/2014/main" id="{B94A898E-F174-4A10-B7C0-7D9FDA483ED9}"/>
                                      </a:ext>
                                    </a:extLst>
                                  </p:cNvPr>
                                  <p:cNvSpPr>
                                    <a:spLocks noChangeShapeType="1"/>
                                  </p:cNvSpPr>
                                  <p:nvPr/>
                                </p:nvSpPr>
                                <p:spPr bwMode="auto">
                                  <a:xfrm flipH="1">
                                    <a:off x="4320" y="8382"/>
                                    <a:ext cx="1440" cy="343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491" name="Line 30">
                                    <a:extLst>
                                      <a:ext uri="{FF2B5EF4-FFF2-40B4-BE49-F238E27FC236}">
                                        <a16:creationId xmlns:a16="http://schemas.microsoft.com/office/drawing/2014/main" id="{C2D17327-70C4-4B6D-BF3A-C10CA9606750}"/>
                                      </a:ext>
                                    </a:extLst>
                                  </p:cNvPr>
                                  <p:cNvSpPr>
                                    <a:spLocks noChangeShapeType="1"/>
                                  </p:cNvSpPr>
                                  <p:nvPr/>
                                </p:nvSpPr>
                                <p:spPr bwMode="auto">
                                  <a:xfrm flipH="1">
                                    <a:off x="3420" y="9318"/>
                                    <a:ext cx="3240" cy="15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89481" name="Text Box 31">
                                <a:extLst>
                                  <a:ext uri="{FF2B5EF4-FFF2-40B4-BE49-F238E27FC236}">
                                    <a16:creationId xmlns:a16="http://schemas.microsoft.com/office/drawing/2014/main" id="{66F2C9EA-DF86-4C0B-822D-11089FB38990}"/>
                                  </a:ext>
                                </a:extLst>
                              </p:cNvPr>
                              <p:cNvSpPr txBox="1">
                                <a:spLocks noChangeArrowheads="1"/>
                              </p:cNvSpPr>
                              <p:nvPr/>
                            </p:nvSpPr>
                            <p:spPr bwMode="auto">
                              <a:xfrm>
                                <a:off x="5580" y="8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1</a:t>
                                </a:r>
                                <a:endParaRPr lang="en-US" altLang="zh-CN" sz="2400"/>
                              </a:p>
                            </p:txBody>
                          </p:sp>
                        </p:grpSp>
                        <p:sp>
                          <p:nvSpPr>
                            <p:cNvPr id="189479" name="Text Box 32">
                              <a:extLst>
                                <a:ext uri="{FF2B5EF4-FFF2-40B4-BE49-F238E27FC236}">
                                  <a16:creationId xmlns:a16="http://schemas.microsoft.com/office/drawing/2014/main" id="{0C2D3779-E716-4FAE-9F74-60964762F573}"/>
                                </a:ext>
                              </a:extLst>
                            </p:cNvPr>
                            <p:cNvSpPr txBox="1">
                              <a:spLocks noChangeArrowheads="1"/>
                            </p:cNvSpPr>
                            <p:nvPr/>
                          </p:nvSpPr>
                          <p:spPr bwMode="auto">
                            <a:xfrm>
                              <a:off x="5940" y="9006"/>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1</a:t>
                              </a:r>
                              <a:endParaRPr lang="en-US" altLang="zh-CN" sz="2400"/>
                            </a:p>
                          </p:txBody>
                        </p:sp>
                      </p:grpSp>
                      <p:sp>
                        <p:nvSpPr>
                          <p:cNvPr id="189477" name="Text Box 33">
                            <a:extLst>
                              <a:ext uri="{FF2B5EF4-FFF2-40B4-BE49-F238E27FC236}">
                                <a16:creationId xmlns:a16="http://schemas.microsoft.com/office/drawing/2014/main" id="{C618C45E-2E5F-4338-AB78-07B43E569BE2}"/>
                              </a:ext>
                            </a:extLst>
                          </p:cNvPr>
                          <p:cNvSpPr txBox="1">
                            <a:spLocks noChangeArrowheads="1"/>
                          </p:cNvSpPr>
                          <p:nvPr/>
                        </p:nvSpPr>
                        <p:spPr bwMode="auto">
                          <a:xfrm>
                            <a:off x="6120" y="9630"/>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0</a:t>
                            </a:r>
                            <a:endParaRPr lang="en-US" altLang="zh-CN" sz="2400"/>
                          </a:p>
                        </p:txBody>
                      </p:sp>
                    </p:grpSp>
                    <p:sp>
                      <p:nvSpPr>
                        <p:cNvPr id="189475" name="Text Box 34">
                          <a:extLst>
                            <a:ext uri="{FF2B5EF4-FFF2-40B4-BE49-F238E27FC236}">
                              <a16:creationId xmlns:a16="http://schemas.microsoft.com/office/drawing/2014/main" id="{9B0133F8-DF0A-43B1-A3F8-96676EFA380E}"/>
                            </a:ext>
                          </a:extLst>
                        </p:cNvPr>
                        <p:cNvSpPr txBox="1">
                          <a:spLocks noChangeArrowheads="1"/>
                        </p:cNvSpPr>
                        <p:nvPr/>
                      </p:nvSpPr>
                      <p:spPr bwMode="auto">
                        <a:xfrm>
                          <a:off x="6120" y="10098"/>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0</a:t>
                          </a:r>
                          <a:endParaRPr lang="en-US" altLang="zh-CN" sz="2400"/>
                        </a:p>
                      </p:txBody>
                    </p:sp>
                  </p:grpSp>
                  <p:sp>
                    <p:nvSpPr>
                      <p:cNvPr id="189473" name="Text Box 35">
                        <a:extLst>
                          <a:ext uri="{FF2B5EF4-FFF2-40B4-BE49-F238E27FC236}">
                            <a16:creationId xmlns:a16="http://schemas.microsoft.com/office/drawing/2014/main" id="{F1520442-9029-4944-A2C5-2BA46D762C33}"/>
                          </a:ext>
                        </a:extLst>
                      </p:cNvPr>
                      <p:cNvSpPr txBox="1">
                        <a:spLocks noChangeArrowheads="1"/>
                      </p:cNvSpPr>
                      <p:nvPr/>
                    </p:nvSpPr>
                    <p:spPr bwMode="auto">
                      <a:xfrm>
                        <a:off x="3420" y="9630"/>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0</a:t>
                        </a:r>
                        <a:endParaRPr lang="en-US" altLang="zh-CN" sz="2400"/>
                      </a:p>
                    </p:txBody>
                  </p:sp>
                </p:grpSp>
                <p:sp>
                  <p:nvSpPr>
                    <p:cNvPr id="189471" name="Text Box 36">
                      <a:extLst>
                        <a:ext uri="{FF2B5EF4-FFF2-40B4-BE49-F238E27FC236}">
                          <a16:creationId xmlns:a16="http://schemas.microsoft.com/office/drawing/2014/main" id="{FC8A238F-2F18-4578-8E62-BC72836ECB1A}"/>
                        </a:ext>
                      </a:extLst>
                    </p:cNvPr>
                    <p:cNvSpPr txBox="1">
                      <a:spLocks noChangeArrowheads="1"/>
                    </p:cNvSpPr>
                    <p:nvPr/>
                  </p:nvSpPr>
                  <p:spPr bwMode="auto">
                    <a:xfrm>
                      <a:off x="3420" y="10098"/>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0</a:t>
                      </a:r>
                      <a:endParaRPr lang="en-US" altLang="zh-CN" sz="2400"/>
                    </a:p>
                  </p:txBody>
                </p:sp>
              </p:grpSp>
              <p:sp>
                <p:nvSpPr>
                  <p:cNvPr id="189462" name="Text Box 37">
                    <a:extLst>
                      <a:ext uri="{FF2B5EF4-FFF2-40B4-BE49-F238E27FC236}">
                        <a16:creationId xmlns:a16="http://schemas.microsoft.com/office/drawing/2014/main" id="{1CE11002-1350-43D7-94EE-A0C56F376B71}"/>
                      </a:ext>
                    </a:extLst>
                  </p:cNvPr>
                  <p:cNvSpPr txBox="1">
                    <a:spLocks noChangeArrowheads="1"/>
                  </p:cNvSpPr>
                  <p:nvPr/>
                </p:nvSpPr>
                <p:spPr bwMode="auto">
                  <a:xfrm>
                    <a:off x="4680" y="11190"/>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2</a:t>
                    </a:r>
                    <a:endParaRPr lang="en-US" altLang="zh-CN" sz="2400"/>
                  </a:p>
                </p:txBody>
              </p:sp>
              <p:sp>
                <p:nvSpPr>
                  <p:cNvPr id="189463" name="Text Box 38">
                    <a:extLst>
                      <a:ext uri="{FF2B5EF4-FFF2-40B4-BE49-F238E27FC236}">
                        <a16:creationId xmlns:a16="http://schemas.microsoft.com/office/drawing/2014/main" id="{FED470A7-F3DD-4989-9EA6-1B1A8EA27CA3}"/>
                      </a:ext>
                    </a:extLst>
                  </p:cNvPr>
                  <p:cNvSpPr txBox="1">
                    <a:spLocks noChangeArrowheads="1"/>
                  </p:cNvSpPr>
                  <p:nvPr/>
                </p:nvSpPr>
                <p:spPr bwMode="auto">
                  <a:xfrm>
                    <a:off x="5040" y="11190"/>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2</a:t>
                    </a:r>
                    <a:endParaRPr lang="en-US" altLang="zh-CN" sz="2400"/>
                  </a:p>
                </p:txBody>
              </p:sp>
              <p:sp>
                <p:nvSpPr>
                  <p:cNvPr id="189464" name="Text Box 39">
                    <a:extLst>
                      <a:ext uri="{FF2B5EF4-FFF2-40B4-BE49-F238E27FC236}">
                        <a16:creationId xmlns:a16="http://schemas.microsoft.com/office/drawing/2014/main" id="{31AE5E5E-3968-4AC5-B55F-1911B4AD5E8F}"/>
                      </a:ext>
                    </a:extLst>
                  </p:cNvPr>
                  <p:cNvSpPr txBox="1">
                    <a:spLocks noChangeArrowheads="1"/>
                  </p:cNvSpPr>
                  <p:nvPr/>
                </p:nvSpPr>
                <p:spPr bwMode="auto">
                  <a:xfrm>
                    <a:off x="5580" y="1103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3</a:t>
                    </a:r>
                    <a:endParaRPr lang="en-US" altLang="zh-CN" sz="2400"/>
                  </a:p>
                </p:txBody>
              </p:sp>
              <p:sp>
                <p:nvSpPr>
                  <p:cNvPr id="189465" name="Text Box 40">
                    <a:extLst>
                      <a:ext uri="{FF2B5EF4-FFF2-40B4-BE49-F238E27FC236}">
                        <a16:creationId xmlns:a16="http://schemas.microsoft.com/office/drawing/2014/main" id="{5749F2C6-5867-4EE4-8841-C6294057B96C}"/>
                      </a:ext>
                    </a:extLst>
                  </p:cNvPr>
                  <p:cNvSpPr txBox="1">
                    <a:spLocks noChangeArrowheads="1"/>
                  </p:cNvSpPr>
                  <p:nvPr/>
                </p:nvSpPr>
                <p:spPr bwMode="auto">
                  <a:xfrm>
                    <a:off x="5940" y="10722"/>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3</a:t>
                    </a:r>
                    <a:endParaRPr lang="en-US" altLang="zh-CN" sz="2400"/>
                  </a:p>
                </p:txBody>
              </p:sp>
              <p:sp>
                <p:nvSpPr>
                  <p:cNvPr id="189466" name="Text Box 41">
                    <a:extLst>
                      <a:ext uri="{FF2B5EF4-FFF2-40B4-BE49-F238E27FC236}">
                        <a16:creationId xmlns:a16="http://schemas.microsoft.com/office/drawing/2014/main" id="{6FB34BD6-E206-4EB7-8EC7-54BF16915FDB}"/>
                      </a:ext>
                    </a:extLst>
                  </p:cNvPr>
                  <p:cNvSpPr txBox="1">
                    <a:spLocks noChangeArrowheads="1"/>
                  </p:cNvSpPr>
                  <p:nvPr/>
                </p:nvSpPr>
                <p:spPr bwMode="auto">
                  <a:xfrm>
                    <a:off x="5040" y="8538"/>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2</a:t>
                    </a:r>
                    <a:endParaRPr lang="en-US" altLang="zh-CN" sz="2400"/>
                  </a:p>
                </p:txBody>
              </p:sp>
              <p:sp>
                <p:nvSpPr>
                  <p:cNvPr id="189467" name="Text Box 42">
                    <a:extLst>
                      <a:ext uri="{FF2B5EF4-FFF2-40B4-BE49-F238E27FC236}">
                        <a16:creationId xmlns:a16="http://schemas.microsoft.com/office/drawing/2014/main" id="{BF19BD81-C373-41BF-9407-FE2638C7E334}"/>
                      </a:ext>
                    </a:extLst>
                  </p:cNvPr>
                  <p:cNvSpPr txBox="1">
                    <a:spLocks noChangeArrowheads="1"/>
                  </p:cNvSpPr>
                  <p:nvPr/>
                </p:nvSpPr>
                <p:spPr bwMode="auto">
                  <a:xfrm>
                    <a:off x="4680" y="8538"/>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2</a:t>
                    </a:r>
                    <a:endParaRPr lang="en-US" altLang="zh-CN" sz="2400"/>
                  </a:p>
                </p:txBody>
              </p:sp>
              <p:sp>
                <p:nvSpPr>
                  <p:cNvPr id="189468" name="Text Box 43">
                    <a:extLst>
                      <a:ext uri="{FF2B5EF4-FFF2-40B4-BE49-F238E27FC236}">
                        <a16:creationId xmlns:a16="http://schemas.microsoft.com/office/drawing/2014/main" id="{8B948F5F-A34E-44A7-934C-E41D9F36D88B}"/>
                      </a:ext>
                    </a:extLst>
                  </p:cNvPr>
                  <p:cNvSpPr txBox="1">
                    <a:spLocks noChangeArrowheads="1"/>
                  </p:cNvSpPr>
                  <p:nvPr/>
                </p:nvSpPr>
                <p:spPr bwMode="auto">
                  <a:xfrm>
                    <a:off x="3960" y="869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3</a:t>
                    </a:r>
                    <a:endParaRPr lang="en-US" altLang="zh-CN" sz="2400"/>
                  </a:p>
                </p:txBody>
              </p:sp>
              <p:sp>
                <p:nvSpPr>
                  <p:cNvPr id="189469" name="Text Box 44">
                    <a:extLst>
                      <a:ext uri="{FF2B5EF4-FFF2-40B4-BE49-F238E27FC236}">
                        <a16:creationId xmlns:a16="http://schemas.microsoft.com/office/drawing/2014/main" id="{F8D0EAF9-BCAF-48AA-8961-EB5092F80BF8}"/>
                      </a:ext>
                    </a:extLst>
                  </p:cNvPr>
                  <p:cNvSpPr txBox="1">
                    <a:spLocks noChangeArrowheads="1"/>
                  </p:cNvSpPr>
                  <p:nvPr/>
                </p:nvSpPr>
                <p:spPr bwMode="auto">
                  <a:xfrm>
                    <a:off x="3600" y="9006"/>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3</a:t>
                    </a:r>
                    <a:endParaRPr lang="en-US" altLang="zh-CN" sz="2400"/>
                  </a:p>
                </p:txBody>
              </p:sp>
            </p:grpSp>
          </p:grpSp>
          <p:sp>
            <p:nvSpPr>
              <p:cNvPr id="189451" name="Text Box 45">
                <a:extLst>
                  <a:ext uri="{FF2B5EF4-FFF2-40B4-BE49-F238E27FC236}">
                    <a16:creationId xmlns:a16="http://schemas.microsoft.com/office/drawing/2014/main" id="{0D308EA5-2BE2-4C64-A2EA-958AFBE7A1BC}"/>
                  </a:ext>
                </a:extLst>
              </p:cNvPr>
              <p:cNvSpPr txBox="1">
                <a:spLocks noChangeArrowheads="1"/>
              </p:cNvSpPr>
              <p:nvPr/>
            </p:nvSpPr>
            <p:spPr bwMode="auto">
              <a:xfrm>
                <a:off x="6480" y="9630"/>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0</a:t>
                </a:r>
                <a:endParaRPr lang="en-US" altLang="zh-CN" sz="2400"/>
              </a:p>
            </p:txBody>
          </p:sp>
          <p:sp>
            <p:nvSpPr>
              <p:cNvPr id="189452" name="Text Box 46">
                <a:extLst>
                  <a:ext uri="{FF2B5EF4-FFF2-40B4-BE49-F238E27FC236}">
                    <a16:creationId xmlns:a16="http://schemas.microsoft.com/office/drawing/2014/main" id="{27C0B4E5-2FBA-4BA1-9216-EA7D1F400325}"/>
                  </a:ext>
                </a:extLst>
              </p:cNvPr>
              <p:cNvSpPr txBox="1">
                <a:spLocks noChangeArrowheads="1"/>
              </p:cNvSpPr>
              <p:nvPr/>
            </p:nvSpPr>
            <p:spPr bwMode="auto">
              <a:xfrm>
                <a:off x="5760" y="8070"/>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45</a:t>
                </a:r>
                <a:endParaRPr lang="en-US" altLang="zh-CN" sz="2400"/>
              </a:p>
            </p:txBody>
          </p:sp>
          <p:sp>
            <p:nvSpPr>
              <p:cNvPr id="189453" name="Text Box 47">
                <a:extLst>
                  <a:ext uri="{FF2B5EF4-FFF2-40B4-BE49-F238E27FC236}">
                    <a16:creationId xmlns:a16="http://schemas.microsoft.com/office/drawing/2014/main" id="{B2FC75A2-9E72-4A9C-84F8-365EB7CFEA6D}"/>
                  </a:ext>
                </a:extLst>
              </p:cNvPr>
              <p:cNvSpPr txBox="1">
                <a:spLocks noChangeArrowheads="1"/>
              </p:cNvSpPr>
              <p:nvPr/>
            </p:nvSpPr>
            <p:spPr bwMode="auto">
              <a:xfrm>
                <a:off x="4500" y="7446"/>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90</a:t>
                </a:r>
                <a:endParaRPr lang="en-US" altLang="zh-CN" sz="2400"/>
              </a:p>
            </p:txBody>
          </p:sp>
          <p:sp>
            <p:nvSpPr>
              <p:cNvPr id="189454" name="Text Box 48">
                <a:extLst>
                  <a:ext uri="{FF2B5EF4-FFF2-40B4-BE49-F238E27FC236}">
                    <a16:creationId xmlns:a16="http://schemas.microsoft.com/office/drawing/2014/main" id="{D42B7155-F2FC-44D7-954D-92C496F37DD4}"/>
                  </a:ext>
                </a:extLst>
              </p:cNvPr>
              <p:cNvSpPr txBox="1">
                <a:spLocks noChangeArrowheads="1"/>
              </p:cNvSpPr>
              <p:nvPr/>
            </p:nvSpPr>
            <p:spPr bwMode="auto">
              <a:xfrm>
                <a:off x="2700" y="8070"/>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135</a:t>
                </a:r>
                <a:endParaRPr lang="en-US" altLang="zh-CN" sz="2400"/>
              </a:p>
            </p:txBody>
          </p:sp>
          <p:sp>
            <p:nvSpPr>
              <p:cNvPr id="189455" name="Text Box 49">
                <a:extLst>
                  <a:ext uri="{FF2B5EF4-FFF2-40B4-BE49-F238E27FC236}">
                    <a16:creationId xmlns:a16="http://schemas.microsoft.com/office/drawing/2014/main" id="{F41AD0FF-9B3F-49AA-BE44-D21E8EF07F40}"/>
                  </a:ext>
                </a:extLst>
              </p:cNvPr>
              <p:cNvSpPr txBox="1">
                <a:spLocks noChangeArrowheads="1"/>
              </p:cNvSpPr>
              <p:nvPr/>
            </p:nvSpPr>
            <p:spPr bwMode="auto">
              <a:xfrm>
                <a:off x="2160" y="9474"/>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180</a:t>
                </a:r>
                <a:endParaRPr lang="en-US" altLang="zh-CN" sz="2400"/>
              </a:p>
            </p:txBody>
          </p:sp>
          <p:sp>
            <p:nvSpPr>
              <p:cNvPr id="189456" name="Text Box 50">
                <a:extLst>
                  <a:ext uri="{FF2B5EF4-FFF2-40B4-BE49-F238E27FC236}">
                    <a16:creationId xmlns:a16="http://schemas.microsoft.com/office/drawing/2014/main" id="{6EA77791-0D0A-4030-A2AE-1CB863A4595A}"/>
                  </a:ext>
                </a:extLst>
              </p:cNvPr>
              <p:cNvSpPr txBox="1">
                <a:spLocks noChangeArrowheads="1"/>
              </p:cNvSpPr>
              <p:nvPr/>
            </p:nvSpPr>
            <p:spPr bwMode="auto">
              <a:xfrm>
                <a:off x="2700" y="11034"/>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225</a:t>
                </a:r>
                <a:endParaRPr lang="en-US" altLang="zh-CN" sz="2400"/>
              </a:p>
            </p:txBody>
          </p:sp>
          <p:sp>
            <p:nvSpPr>
              <p:cNvPr id="189457" name="Text Box 51">
                <a:extLst>
                  <a:ext uri="{FF2B5EF4-FFF2-40B4-BE49-F238E27FC236}">
                    <a16:creationId xmlns:a16="http://schemas.microsoft.com/office/drawing/2014/main" id="{945E8F78-5711-485F-9BF3-57ADDFC20D43}"/>
                  </a:ext>
                </a:extLst>
              </p:cNvPr>
              <p:cNvSpPr txBox="1">
                <a:spLocks noChangeArrowheads="1"/>
              </p:cNvSpPr>
              <p:nvPr/>
            </p:nvSpPr>
            <p:spPr bwMode="auto">
              <a:xfrm>
                <a:off x="4140" y="11658"/>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270</a:t>
                </a:r>
                <a:endParaRPr lang="en-US" altLang="zh-CN" sz="2400"/>
              </a:p>
            </p:txBody>
          </p:sp>
          <p:sp>
            <p:nvSpPr>
              <p:cNvPr id="189458" name="Text Box 52">
                <a:extLst>
                  <a:ext uri="{FF2B5EF4-FFF2-40B4-BE49-F238E27FC236}">
                    <a16:creationId xmlns:a16="http://schemas.microsoft.com/office/drawing/2014/main" id="{29D80E55-62CA-43AC-A6B9-92B4D0B87799}"/>
                  </a:ext>
                </a:extLst>
              </p:cNvPr>
              <p:cNvSpPr txBox="1">
                <a:spLocks noChangeArrowheads="1"/>
              </p:cNvSpPr>
              <p:nvPr/>
            </p:nvSpPr>
            <p:spPr bwMode="auto">
              <a:xfrm>
                <a:off x="5760" y="11034"/>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315</a:t>
                </a:r>
                <a:endParaRPr lang="en-US" altLang="zh-CN" sz="2400"/>
              </a:p>
            </p:txBody>
          </p:sp>
        </p:grpSp>
      </p:grpSp>
      <p:sp>
        <p:nvSpPr>
          <p:cNvPr id="189445" name="Rectangle 53">
            <a:extLst>
              <a:ext uri="{FF2B5EF4-FFF2-40B4-BE49-F238E27FC236}">
                <a16:creationId xmlns:a16="http://schemas.microsoft.com/office/drawing/2014/main" id="{B2A6794B-D1E4-4B8A-9393-FA718E9B5742}"/>
              </a:ext>
            </a:extLst>
          </p:cNvPr>
          <p:cNvSpPr>
            <a:spLocks noChangeArrowheads="1"/>
          </p:cNvSpPr>
          <p:nvPr/>
        </p:nvSpPr>
        <p:spPr bwMode="auto">
          <a:xfrm>
            <a:off x="457200" y="4038600"/>
            <a:ext cx="3200400"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b="1" dirty="0">
                <a:latin typeface="楷体_GB2312"/>
                <a:ea typeface="楷体_GB2312"/>
                <a:cs typeface="楷体_GB2312"/>
              </a:rPr>
              <a:t>其中反正切函数中有两个参数，其表示一个角度，此角度的取值范围是整个圆周范围</a:t>
            </a:r>
            <a:r>
              <a:rPr lang="zh-CN" altLang="en-US" sz="3200" b="1" dirty="0">
                <a:latin typeface="楷体_GB2312"/>
                <a:ea typeface="楷体_GB2312"/>
                <a:cs typeface="楷体_GB2312"/>
              </a:rPr>
              <a:t>。</a:t>
            </a:r>
          </a:p>
        </p:txBody>
      </p:sp>
      <p:sp>
        <p:nvSpPr>
          <p:cNvPr id="56" name="Text Box 3">
            <a:extLst>
              <a:ext uri="{FF2B5EF4-FFF2-40B4-BE49-F238E27FC236}">
                <a16:creationId xmlns:a16="http://schemas.microsoft.com/office/drawing/2014/main" id="{DB2FFD6A-F306-45D7-BAFD-EC0751B2E204}"/>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3.5.3 </a:t>
            </a:r>
            <a:r>
              <a:rPr lang="zh-CN" altLang="en-US" sz="4000" b="1" kern="0" dirty="0">
                <a:solidFill>
                  <a:srgbClr val="000099"/>
                </a:solidFill>
              </a:rPr>
              <a:t>二阶边缘检测</a:t>
            </a:r>
          </a:p>
        </p:txBody>
      </p:sp>
      <p:pic>
        <p:nvPicPr>
          <p:cNvPr id="189447" name="Picture 12" descr="underline_base">
            <a:extLst>
              <a:ext uri="{FF2B5EF4-FFF2-40B4-BE49-F238E27FC236}">
                <a16:creationId xmlns:a16="http://schemas.microsoft.com/office/drawing/2014/main" id="{7C6599BE-FEE0-40A9-9C10-7316D79C319A}"/>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77CD5059-072D-44F0-80BD-A34085E9CE69}"/>
              </a:ext>
            </a:extLst>
          </p:cNvPr>
          <p:cNvSpPr/>
          <p:nvPr/>
        </p:nvSpPr>
        <p:spPr>
          <a:xfrm>
            <a:off x="3903132" y="5735866"/>
            <a:ext cx="5012267" cy="1200329"/>
          </a:xfrm>
          <a:prstGeom prst="rect">
            <a:avLst/>
          </a:prstGeom>
        </p:spPr>
        <p:txBody>
          <a:bodyPr wrap="square">
            <a:spAutoFit/>
          </a:bodyPr>
          <a:lstStyle/>
          <a:p>
            <a:r>
              <a:rPr lang="zh-CN" altLang="en-US" dirty="0"/>
              <a:t>梯度角度</a:t>
            </a:r>
            <a:r>
              <a:rPr lang="en-US" altLang="zh-CN" dirty="0"/>
              <a:t>θ</a:t>
            </a:r>
            <a:r>
              <a:rPr lang="zh-CN" altLang="en-US" dirty="0"/>
              <a:t>范围从弧度</a:t>
            </a:r>
            <a:r>
              <a:rPr lang="en-US" altLang="zh-CN" dirty="0"/>
              <a:t>-π</a:t>
            </a:r>
            <a:r>
              <a:rPr lang="zh-CN" altLang="en-US" dirty="0"/>
              <a:t>到</a:t>
            </a:r>
            <a:r>
              <a:rPr lang="en-US" altLang="zh-CN" dirty="0"/>
              <a:t>π</a:t>
            </a:r>
            <a:r>
              <a:rPr lang="zh-CN" altLang="en-US" dirty="0"/>
              <a:t>，然后把它近似到四个方向，分别代表水平，垂直和两个对角线方向</a:t>
            </a:r>
          </a:p>
        </p:txBody>
      </p:sp>
    </p:spTree>
    <p:extLst>
      <p:ext uri="{BB962C8B-B14F-4D97-AF65-F5344CB8AC3E}">
        <p14:creationId xmlns:p14="http://schemas.microsoft.com/office/powerpoint/2010/main" val="4046607838"/>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3">
            <a:extLst>
              <a:ext uri="{FF2B5EF4-FFF2-40B4-BE49-F238E27FC236}">
                <a16:creationId xmlns:a16="http://schemas.microsoft.com/office/drawing/2014/main" id="{AB12323D-4B5D-458D-B525-ED281E1B3E41}"/>
              </a:ext>
            </a:extLst>
          </p:cNvPr>
          <p:cNvSpPr txBox="1">
            <a:spLocks noChangeArrowheads="1"/>
          </p:cNvSpPr>
          <p:nvPr/>
        </p:nvSpPr>
        <p:spPr bwMode="auto">
          <a:xfrm>
            <a:off x="250825" y="892175"/>
            <a:ext cx="8351838" cy="575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
                <a:srgbClr val="CC3300"/>
              </a:buClr>
              <a:buSzTx/>
              <a:buFont typeface="Wingdings" panose="05000000000000000000" pitchFamily="2" charset="2"/>
              <a:buNone/>
            </a:pPr>
            <a:r>
              <a:rPr lang="el-GR" altLang="zh-CN" sz="3200" b="1" dirty="0">
                <a:latin typeface="楷体_GB2312"/>
                <a:ea typeface="楷体_GB2312"/>
                <a:cs typeface="楷体_GB2312"/>
              </a:rPr>
              <a:t>Canny</a:t>
            </a:r>
            <a:r>
              <a:rPr lang="zh-CN" altLang="el-GR" sz="3200" b="1" dirty="0">
                <a:latin typeface="楷体_GB2312"/>
                <a:ea typeface="楷体_GB2312"/>
                <a:cs typeface="楷体_GB2312"/>
              </a:rPr>
              <a:t>边缘检测算法：</a:t>
            </a:r>
            <a:endParaRPr lang="zh-CN" altLang="en-US" sz="32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r>
              <a:rPr lang="zh-CN" altLang="en-US" sz="2400" b="1" dirty="0">
                <a:latin typeface="楷体_GB2312"/>
                <a:ea typeface="楷体_GB2312"/>
                <a:cs typeface="楷体_GB2312"/>
              </a:rPr>
              <a:t>非极大值抑制</a:t>
            </a:r>
            <a:endParaRPr lang="en-US" altLang="zh-CN"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endParaRPr lang="zh-CN" altLang="en-US"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Ø"/>
            </a:pPr>
            <a:r>
              <a:rPr lang="zh-CN" altLang="en-US" sz="2400" b="1" dirty="0">
                <a:latin typeface="楷体_GB2312"/>
                <a:ea typeface="楷体_GB2312"/>
                <a:cs typeface="楷体_GB2312"/>
              </a:rPr>
              <a:t>算法使用一个</a:t>
            </a:r>
            <a:r>
              <a:rPr lang="en-US" altLang="zh-CN" sz="2400" b="1" dirty="0">
                <a:latin typeface="楷体_GB2312"/>
                <a:ea typeface="楷体_GB2312"/>
                <a:cs typeface="楷体_GB2312"/>
              </a:rPr>
              <a:t>3×3</a:t>
            </a:r>
            <a:r>
              <a:rPr lang="zh-CN" altLang="en-US" sz="2400" b="1" dirty="0">
                <a:latin typeface="楷体_GB2312"/>
                <a:ea typeface="楷体_GB2312"/>
                <a:cs typeface="楷体_GB2312"/>
              </a:rPr>
              <a:t>邻域作用在幅值阵列</a:t>
            </a:r>
            <a:r>
              <a:rPr lang="en-US" altLang="zh-CN" sz="2400" b="1" dirty="0">
                <a:ea typeface="楷体_GB2312"/>
                <a:cs typeface="楷体_GB2312"/>
              </a:rPr>
              <a:t>M[</a:t>
            </a:r>
            <a:r>
              <a:rPr lang="en-US" altLang="zh-CN" sz="2400" b="1" dirty="0" err="1">
                <a:ea typeface="楷体_GB2312"/>
                <a:cs typeface="楷体_GB2312"/>
              </a:rPr>
              <a:t>i,j</a:t>
            </a:r>
            <a:r>
              <a:rPr lang="en-US" altLang="zh-CN" sz="2400" b="1" dirty="0">
                <a:ea typeface="楷体_GB2312"/>
                <a:cs typeface="楷体_GB2312"/>
              </a:rPr>
              <a:t>]</a:t>
            </a:r>
            <a:r>
              <a:rPr lang="zh-CN" altLang="en-US" sz="2400" b="1" dirty="0">
                <a:latin typeface="楷体_GB2312"/>
                <a:ea typeface="楷体_GB2312"/>
                <a:cs typeface="楷体_GB2312"/>
              </a:rPr>
              <a:t>的所有点上；</a:t>
            </a:r>
            <a:endParaRPr lang="en-US" altLang="zh-CN"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Ø"/>
            </a:pPr>
            <a:endParaRPr lang="zh-CN" altLang="en-US"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Ø"/>
            </a:pPr>
            <a:r>
              <a:rPr lang="zh-CN" altLang="en-US" sz="2400" b="1" dirty="0">
                <a:latin typeface="楷体_GB2312"/>
                <a:ea typeface="楷体_GB2312"/>
                <a:cs typeface="楷体_GB2312"/>
              </a:rPr>
              <a:t>每一个点上，</a:t>
            </a:r>
            <a:r>
              <a:rPr lang="zh-CN" altLang="en-US" sz="2400" b="1" dirty="0">
                <a:solidFill>
                  <a:srgbClr val="CC3300"/>
                </a:solidFill>
                <a:latin typeface="楷体_GB2312"/>
                <a:ea typeface="楷体_GB2312"/>
                <a:cs typeface="楷体_GB2312"/>
              </a:rPr>
              <a:t>邻域的中心像素</a:t>
            </a:r>
            <a:r>
              <a:rPr lang="en-US" altLang="zh-CN" sz="2400" b="1" dirty="0">
                <a:solidFill>
                  <a:srgbClr val="CC3300"/>
                </a:solidFill>
              </a:rPr>
              <a:t>M[</a:t>
            </a:r>
            <a:r>
              <a:rPr lang="en-US" altLang="zh-CN" sz="2400" b="1" dirty="0" err="1">
                <a:solidFill>
                  <a:srgbClr val="CC3300"/>
                </a:solidFill>
              </a:rPr>
              <a:t>i,j</a:t>
            </a:r>
            <a:r>
              <a:rPr lang="en-US" altLang="zh-CN" sz="2400" b="1" dirty="0">
                <a:solidFill>
                  <a:srgbClr val="CC3300"/>
                </a:solidFill>
              </a:rPr>
              <a:t>]</a:t>
            </a:r>
            <a:r>
              <a:rPr lang="zh-CN" altLang="en-US" sz="2400" b="1" dirty="0">
                <a:solidFill>
                  <a:srgbClr val="CC3300"/>
                </a:solidFill>
                <a:ea typeface="楷体_GB2312"/>
                <a:cs typeface="楷体_GB2312"/>
              </a:rPr>
              <a:t>与</a:t>
            </a:r>
            <a:r>
              <a:rPr lang="zh-CN" altLang="en-US" sz="2400" b="1" dirty="0">
                <a:solidFill>
                  <a:srgbClr val="000099"/>
                </a:solidFill>
                <a:ea typeface="楷体_GB2312"/>
                <a:cs typeface="楷体_GB2312"/>
              </a:rPr>
              <a:t>沿着梯度线</a:t>
            </a:r>
            <a:r>
              <a:rPr lang="zh-CN" altLang="en-US" sz="2400" b="1" dirty="0">
                <a:solidFill>
                  <a:srgbClr val="CC3300"/>
                </a:solidFill>
                <a:ea typeface="楷体_GB2312"/>
                <a:cs typeface="楷体_GB2312"/>
              </a:rPr>
              <a:t>的两个元素进行比较</a:t>
            </a:r>
            <a:r>
              <a:rPr lang="zh-CN" altLang="en-US" sz="2400" b="1" dirty="0">
                <a:ea typeface="楷体_GB2312"/>
                <a:cs typeface="楷体_GB2312"/>
              </a:rPr>
              <a:t>，其中梯度线是由邻域的中心点处的扇区值</a:t>
            </a:r>
            <a:r>
              <a:rPr lang="el-GR" altLang="zh-CN" sz="2400" b="1" dirty="0">
                <a:latin typeface="楷体_GB2312"/>
                <a:ea typeface="楷体_GB2312"/>
                <a:cs typeface="楷体_GB2312"/>
              </a:rPr>
              <a:t>ζ</a:t>
            </a:r>
            <a:r>
              <a:rPr lang="en-US" altLang="zh-CN" sz="2400" b="1" dirty="0">
                <a:latin typeface="楷体_GB2312"/>
                <a:ea typeface="楷体_GB2312"/>
                <a:cs typeface="楷体_GB2312"/>
              </a:rPr>
              <a:t>[</a:t>
            </a:r>
            <a:r>
              <a:rPr lang="en-US" altLang="zh-CN" sz="2400" b="1" dirty="0" err="1">
                <a:latin typeface="楷体_GB2312"/>
                <a:ea typeface="楷体_GB2312"/>
                <a:cs typeface="楷体_GB2312"/>
              </a:rPr>
              <a:t>i,j</a:t>
            </a:r>
            <a:r>
              <a:rPr lang="en-US" altLang="zh-CN" sz="2400" b="1" dirty="0">
                <a:latin typeface="楷体_GB2312"/>
                <a:ea typeface="楷体_GB2312"/>
                <a:cs typeface="楷体_GB2312"/>
              </a:rPr>
              <a:t>]</a:t>
            </a:r>
            <a:r>
              <a:rPr lang="zh-CN" altLang="en-US" sz="2400" b="1" dirty="0">
                <a:latin typeface="楷体_GB2312"/>
                <a:ea typeface="楷体_GB2312"/>
                <a:cs typeface="楷体_GB2312"/>
              </a:rPr>
              <a:t>给出。</a:t>
            </a:r>
            <a:endParaRPr lang="en-US" altLang="zh-CN"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Ø"/>
            </a:pPr>
            <a:endParaRPr lang="zh-CN" altLang="en-US"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Ø"/>
            </a:pPr>
            <a:r>
              <a:rPr lang="zh-CN" altLang="en-US" sz="2400" b="1" dirty="0">
                <a:latin typeface="楷体_GB2312"/>
                <a:ea typeface="楷体_GB2312"/>
                <a:cs typeface="楷体_GB2312"/>
              </a:rPr>
              <a:t>如果在邻域中心点处的幅值</a:t>
            </a:r>
            <a:r>
              <a:rPr lang="en-US" altLang="zh-CN" sz="2400" b="1" dirty="0"/>
              <a:t>M[</a:t>
            </a:r>
            <a:r>
              <a:rPr lang="en-US" altLang="zh-CN" sz="2400" b="1" dirty="0" err="1"/>
              <a:t>i,j</a:t>
            </a:r>
            <a:r>
              <a:rPr lang="en-US" altLang="zh-CN" sz="2400" b="1" dirty="0"/>
              <a:t>]</a:t>
            </a:r>
            <a:r>
              <a:rPr lang="zh-CN" altLang="en-US" sz="2400" b="1" dirty="0">
                <a:solidFill>
                  <a:srgbClr val="C00000"/>
                </a:solidFill>
                <a:ea typeface="楷体_GB2312"/>
                <a:cs typeface="楷体_GB2312"/>
              </a:rPr>
              <a:t>不比梯度线方向上的两个相邻点幅值大，则</a:t>
            </a:r>
            <a:r>
              <a:rPr lang="en-US" altLang="zh-CN" sz="2400" b="1" dirty="0">
                <a:solidFill>
                  <a:srgbClr val="C00000"/>
                </a:solidFill>
              </a:rPr>
              <a:t>M[</a:t>
            </a:r>
            <a:r>
              <a:rPr lang="en-US" altLang="zh-CN" sz="2400" b="1" dirty="0" err="1">
                <a:solidFill>
                  <a:srgbClr val="C00000"/>
                </a:solidFill>
              </a:rPr>
              <a:t>i,j</a:t>
            </a:r>
            <a:r>
              <a:rPr lang="en-US" altLang="zh-CN" sz="2400" b="1" dirty="0">
                <a:solidFill>
                  <a:srgbClr val="C00000"/>
                </a:solidFill>
              </a:rPr>
              <a:t>]</a:t>
            </a:r>
            <a:r>
              <a:rPr lang="zh-CN" altLang="en-US" sz="2400" b="1" dirty="0">
                <a:solidFill>
                  <a:srgbClr val="C00000"/>
                </a:solidFill>
                <a:ea typeface="楷体_GB2312"/>
                <a:cs typeface="楷体_GB2312"/>
              </a:rPr>
              <a:t>赋值为零</a:t>
            </a:r>
            <a:r>
              <a:rPr lang="zh-CN" altLang="en-US" sz="2400" b="1" dirty="0">
                <a:ea typeface="楷体_GB2312"/>
                <a:cs typeface="楷体_GB2312"/>
              </a:rPr>
              <a:t>，否则维持原值；</a:t>
            </a:r>
            <a:endParaRPr lang="en-US" altLang="zh-CN" sz="2400" b="1" dirty="0">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Ø"/>
            </a:pPr>
            <a:endParaRPr lang="zh-CN" altLang="en-US" sz="2400" b="1" dirty="0">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Ø"/>
            </a:pPr>
            <a:r>
              <a:rPr lang="zh-CN" altLang="en-US" sz="2400" b="1" dirty="0">
                <a:ea typeface="楷体_GB2312"/>
                <a:cs typeface="楷体_GB2312"/>
              </a:rPr>
              <a:t>此过程可以把</a:t>
            </a:r>
            <a:r>
              <a:rPr lang="en-US" altLang="zh-CN" sz="2400" b="1" dirty="0"/>
              <a:t>M[</a:t>
            </a:r>
            <a:r>
              <a:rPr lang="en-US" altLang="zh-CN" sz="2400" b="1" dirty="0" err="1"/>
              <a:t>i,j</a:t>
            </a:r>
            <a:r>
              <a:rPr lang="en-US" altLang="zh-CN" sz="2400" b="1" dirty="0"/>
              <a:t>]</a:t>
            </a:r>
            <a:r>
              <a:rPr lang="zh-CN" altLang="en-US" sz="2400" b="1" dirty="0">
                <a:ea typeface="楷体_GB2312"/>
                <a:cs typeface="楷体_GB2312"/>
              </a:rPr>
              <a:t>宽屋脊带细化成只有</a:t>
            </a:r>
            <a:r>
              <a:rPr lang="zh-CN" altLang="en-US" sz="2400" b="1" dirty="0">
                <a:solidFill>
                  <a:srgbClr val="000099"/>
                </a:solidFill>
                <a:ea typeface="楷体_GB2312"/>
                <a:cs typeface="楷体_GB2312"/>
              </a:rPr>
              <a:t>一个像素点宽</a:t>
            </a:r>
            <a:r>
              <a:rPr lang="zh-CN" altLang="en-US" sz="2400" b="1" dirty="0">
                <a:ea typeface="楷体_GB2312"/>
                <a:cs typeface="楷体_GB2312"/>
              </a:rPr>
              <a:t>，即保留屋脊的高度值。</a:t>
            </a:r>
          </a:p>
          <a:p>
            <a:pPr algn="just" eaLnBrk="1" hangingPunct="1">
              <a:lnSpc>
                <a:spcPct val="100000"/>
              </a:lnSpc>
              <a:spcBef>
                <a:spcPct val="0"/>
              </a:spcBef>
              <a:buClr>
                <a:srgbClr val="CC3300"/>
              </a:buClr>
              <a:buSzTx/>
              <a:buFont typeface="Wingdings" panose="05000000000000000000" pitchFamily="2" charset="2"/>
              <a:buNone/>
            </a:pPr>
            <a:endParaRPr lang="zh-CN" altLang="el-GR" sz="2400" b="1" dirty="0">
              <a:ea typeface="楷体_GB2312"/>
              <a:cs typeface="楷体_GB2312"/>
            </a:endParaRPr>
          </a:p>
        </p:txBody>
      </p:sp>
      <p:sp>
        <p:nvSpPr>
          <p:cNvPr id="7" name="Text Box 3">
            <a:extLst>
              <a:ext uri="{FF2B5EF4-FFF2-40B4-BE49-F238E27FC236}">
                <a16:creationId xmlns:a16="http://schemas.microsoft.com/office/drawing/2014/main" id="{C4421A5A-8940-417E-9643-1A42BEA06650}"/>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3.5.3 </a:t>
            </a:r>
            <a:r>
              <a:rPr lang="zh-CN" altLang="en-US" sz="4000" b="1" kern="0" dirty="0">
                <a:solidFill>
                  <a:srgbClr val="000099"/>
                </a:solidFill>
              </a:rPr>
              <a:t>二阶边缘检测</a:t>
            </a:r>
          </a:p>
        </p:txBody>
      </p:sp>
      <p:pic>
        <p:nvPicPr>
          <p:cNvPr id="190468" name="Picture 12" descr="underline_base">
            <a:extLst>
              <a:ext uri="{FF2B5EF4-FFF2-40B4-BE49-F238E27FC236}">
                <a16:creationId xmlns:a16="http://schemas.microsoft.com/office/drawing/2014/main" id="{AF5A3561-799A-449F-B76A-3D70CEEFF66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3">
            <a:extLst>
              <a:ext uri="{FF2B5EF4-FFF2-40B4-BE49-F238E27FC236}">
                <a16:creationId xmlns:a16="http://schemas.microsoft.com/office/drawing/2014/main" id="{AB12323D-4B5D-458D-B525-ED281E1B3E41}"/>
              </a:ext>
            </a:extLst>
          </p:cNvPr>
          <p:cNvSpPr txBox="1">
            <a:spLocks noChangeArrowheads="1"/>
          </p:cNvSpPr>
          <p:nvPr/>
        </p:nvSpPr>
        <p:spPr bwMode="auto">
          <a:xfrm>
            <a:off x="250825" y="892175"/>
            <a:ext cx="8351838"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
                <a:srgbClr val="CC3300"/>
              </a:buClr>
              <a:buSzTx/>
              <a:buFont typeface="Wingdings" panose="05000000000000000000" pitchFamily="2" charset="2"/>
              <a:buNone/>
            </a:pPr>
            <a:r>
              <a:rPr lang="el-GR" altLang="zh-CN" sz="3200" b="1" dirty="0">
                <a:latin typeface="楷体_GB2312"/>
                <a:ea typeface="楷体_GB2312"/>
                <a:cs typeface="楷体_GB2312"/>
              </a:rPr>
              <a:t>Canny</a:t>
            </a:r>
            <a:r>
              <a:rPr lang="zh-CN" altLang="el-GR" sz="3200" b="1" dirty="0">
                <a:latin typeface="楷体_GB2312"/>
                <a:ea typeface="楷体_GB2312"/>
                <a:cs typeface="楷体_GB2312"/>
              </a:rPr>
              <a:t>边缘检测算法：</a:t>
            </a:r>
            <a:endParaRPr lang="zh-CN" altLang="en-US" sz="32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r>
              <a:rPr lang="zh-CN" altLang="en-US" sz="2400" b="1" dirty="0">
                <a:latin typeface="楷体_GB2312"/>
                <a:ea typeface="楷体_GB2312"/>
                <a:cs typeface="楷体_GB2312"/>
              </a:rPr>
              <a:t>非极大值抑制</a:t>
            </a:r>
            <a:endParaRPr lang="en-US" altLang="zh-CN"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endParaRPr lang="zh-CN" altLang="en-US"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None/>
            </a:pPr>
            <a:endParaRPr lang="zh-CN" altLang="el-GR" sz="2400" b="1" dirty="0">
              <a:ea typeface="楷体_GB2312"/>
              <a:cs typeface="楷体_GB2312"/>
            </a:endParaRPr>
          </a:p>
        </p:txBody>
      </p:sp>
      <p:sp>
        <p:nvSpPr>
          <p:cNvPr id="7" name="Text Box 3">
            <a:extLst>
              <a:ext uri="{FF2B5EF4-FFF2-40B4-BE49-F238E27FC236}">
                <a16:creationId xmlns:a16="http://schemas.microsoft.com/office/drawing/2014/main" id="{C4421A5A-8940-417E-9643-1A42BEA06650}"/>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3.5.3 </a:t>
            </a:r>
            <a:r>
              <a:rPr lang="zh-CN" altLang="en-US" sz="4000" b="1" kern="0" dirty="0">
                <a:solidFill>
                  <a:srgbClr val="000099"/>
                </a:solidFill>
              </a:rPr>
              <a:t>二阶边缘检测</a:t>
            </a:r>
          </a:p>
        </p:txBody>
      </p:sp>
      <p:pic>
        <p:nvPicPr>
          <p:cNvPr id="190468" name="Picture 12" descr="underline_base">
            <a:extLst>
              <a:ext uri="{FF2B5EF4-FFF2-40B4-BE49-F238E27FC236}">
                <a16:creationId xmlns:a16="http://schemas.microsoft.com/office/drawing/2014/main" id="{AF5A3561-799A-449F-B76A-3D70CEEFF66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B151BED0-ABF0-4992-A280-77F1C8F3DB64}"/>
              </a:ext>
            </a:extLst>
          </p:cNvPr>
          <p:cNvPicPr>
            <a:picLocks noChangeAspect="1"/>
          </p:cNvPicPr>
          <p:nvPr/>
        </p:nvPicPr>
        <p:blipFill>
          <a:blip r:embed="rId4"/>
          <a:stretch>
            <a:fillRect/>
          </a:stretch>
        </p:blipFill>
        <p:spPr>
          <a:xfrm>
            <a:off x="1955006" y="1965960"/>
            <a:ext cx="4943475" cy="3657600"/>
          </a:xfrm>
          <a:prstGeom prst="rect">
            <a:avLst/>
          </a:prstGeom>
        </p:spPr>
      </p:pic>
      <p:sp>
        <p:nvSpPr>
          <p:cNvPr id="3" name="矩形 2">
            <a:extLst>
              <a:ext uri="{FF2B5EF4-FFF2-40B4-BE49-F238E27FC236}">
                <a16:creationId xmlns:a16="http://schemas.microsoft.com/office/drawing/2014/main" id="{6FF63D34-68BB-4AA3-A0A3-9F5D3606529E}"/>
              </a:ext>
            </a:extLst>
          </p:cNvPr>
          <p:cNvSpPr/>
          <p:nvPr/>
        </p:nvSpPr>
        <p:spPr>
          <a:xfrm>
            <a:off x="396081" y="5388636"/>
            <a:ext cx="8351838" cy="1200329"/>
          </a:xfrm>
          <a:prstGeom prst="rect">
            <a:avLst/>
          </a:prstGeom>
        </p:spPr>
        <p:txBody>
          <a:bodyPr wrap="square">
            <a:spAutoFit/>
          </a:bodyPr>
          <a:lstStyle/>
          <a:p>
            <a:r>
              <a:rPr lang="zh-CN" altLang="en-US" dirty="0">
                <a:solidFill>
                  <a:srgbClr val="333333"/>
                </a:solidFill>
                <a:latin typeface="arial" panose="020B0604020202020204" pitchFamily="34" charset="0"/>
              </a:rPr>
              <a:t>以第二排第三个像素点为例，由于梯度方向向上，则将这一点的强度（</a:t>
            </a:r>
            <a:r>
              <a:rPr lang="en-US" altLang="zh-CN" dirty="0">
                <a:solidFill>
                  <a:srgbClr val="333333"/>
                </a:solidFill>
                <a:latin typeface="arial" panose="020B0604020202020204" pitchFamily="34" charset="0"/>
              </a:rPr>
              <a:t>7</a:t>
            </a:r>
            <a:r>
              <a:rPr lang="zh-CN" altLang="en-US" dirty="0">
                <a:solidFill>
                  <a:srgbClr val="333333"/>
                </a:solidFill>
                <a:latin typeface="arial" panose="020B0604020202020204" pitchFamily="34" charset="0"/>
              </a:rPr>
              <a:t>）与其上下两个像素点的强度（</a:t>
            </a:r>
            <a:r>
              <a:rPr lang="en-US" altLang="zh-CN" dirty="0">
                <a:solidFill>
                  <a:srgbClr val="333333"/>
                </a:solidFill>
                <a:latin typeface="arial" panose="020B0604020202020204" pitchFamily="34" charset="0"/>
              </a:rPr>
              <a:t>5</a:t>
            </a:r>
            <a:r>
              <a:rPr lang="zh-CN" altLang="en-US" dirty="0">
                <a:solidFill>
                  <a:srgbClr val="333333"/>
                </a:solidFill>
                <a:latin typeface="arial" panose="020B0604020202020204" pitchFamily="34" charset="0"/>
              </a:rPr>
              <a:t>和</a:t>
            </a:r>
            <a:r>
              <a:rPr lang="en-US" altLang="zh-CN" dirty="0">
                <a:solidFill>
                  <a:srgbClr val="333333"/>
                </a:solidFill>
                <a:latin typeface="arial" panose="020B0604020202020204" pitchFamily="34" charset="0"/>
              </a:rPr>
              <a:t>4</a:t>
            </a:r>
            <a:r>
              <a:rPr lang="zh-CN" altLang="en-US" dirty="0">
                <a:solidFill>
                  <a:srgbClr val="333333"/>
                </a:solidFill>
                <a:latin typeface="arial" panose="020B0604020202020204" pitchFamily="34" charset="0"/>
              </a:rPr>
              <a:t>）比较，由于这一点强度最大，则保留</a:t>
            </a:r>
            <a:endParaRPr lang="zh-CN" altLang="en-US" dirty="0"/>
          </a:p>
        </p:txBody>
      </p:sp>
    </p:spTree>
    <p:extLst>
      <p:ext uri="{BB962C8B-B14F-4D97-AF65-F5344CB8AC3E}">
        <p14:creationId xmlns:p14="http://schemas.microsoft.com/office/powerpoint/2010/main" val="48836443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13</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4"/>
            <a:ext cx="8229600" cy="537376"/>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fontAlgn="auto">
              <a:lnSpc>
                <a:spcPct val="125000"/>
              </a:lnSpc>
              <a:spcBef>
                <a:spcPts val="0"/>
              </a:spcBef>
              <a:spcAft>
                <a:spcPts val="0"/>
              </a:spcAft>
              <a:buClr>
                <a:srgbClr val="6F1B1B"/>
              </a:buClr>
              <a:defRPr/>
            </a:pPr>
            <a:r>
              <a:rPr lang="zh-CN" altLang="en-US" sz="2000" dirty="0">
                <a:solidFill>
                  <a:srgbClr val="000000"/>
                </a:solidFill>
                <a:latin typeface="黑体" panose="02010609060101010101" pitchFamily="49" charset="-122"/>
                <a:ea typeface="黑体" panose="02010609060101010101" pitchFamily="49" charset="-122"/>
              </a:rPr>
              <a:t>小孔成像模型</a:t>
            </a:r>
            <a:endParaRPr lang="en-US" altLang="zh-CN" sz="2800" dirty="0">
              <a:solidFill>
                <a:srgbClr val="000000"/>
              </a:solidFill>
              <a:latin typeface="黑体" panose="02010609060101010101" pitchFamily="49" charset="-122"/>
              <a:ea typeface="黑体" panose="02010609060101010101" pitchFamily="49" charset="-122"/>
            </a:endParaRPr>
          </a:p>
        </p:txBody>
      </p:sp>
      <p:sp>
        <p:nvSpPr>
          <p:cNvPr id="10" name="内容占位符 2">
            <a:extLst>
              <a:ext uri="{FF2B5EF4-FFF2-40B4-BE49-F238E27FC236}">
                <a16:creationId xmlns:a16="http://schemas.microsoft.com/office/drawing/2014/main" id="{2F21BEEF-8BAD-47AA-BF25-BF2E9F70E245}"/>
              </a:ext>
            </a:extLst>
          </p:cNvPr>
          <p:cNvSpPr>
            <a:spLocks noGrp="1"/>
          </p:cNvSpPr>
          <p:nvPr>
            <p:ph idx="1"/>
          </p:nvPr>
        </p:nvSpPr>
        <p:spPr>
          <a:xfrm>
            <a:off x="179387" y="1856590"/>
            <a:ext cx="9603275" cy="3450613"/>
          </a:xfrm>
        </p:spPr>
        <p:txBody>
          <a:bodyPr/>
          <a:lstStyle/>
          <a:p>
            <a:r>
              <a:rPr lang="zh-CN" altLang="en-US" dirty="0"/>
              <a:t>除内参外，相机坐标系与世界坐标系还相差一个变换：</a:t>
            </a:r>
            <a:endParaRPr lang="en-US" altLang="zh-CN" dirty="0"/>
          </a:p>
          <a:p>
            <a:endParaRPr lang="en-US" altLang="zh-CN" dirty="0"/>
          </a:p>
          <a:p>
            <a:endParaRPr lang="en-US" altLang="zh-CN" dirty="0"/>
          </a:p>
          <a:p>
            <a:endParaRPr lang="en-US" altLang="zh-CN" dirty="0"/>
          </a:p>
          <a:p>
            <a:endParaRPr lang="en-US" altLang="zh-CN" dirty="0"/>
          </a:p>
          <a:p>
            <a:pPr marL="0" indent="0">
              <a:buNone/>
            </a:pPr>
            <a:r>
              <a:rPr lang="en-US" altLang="zh-CN" dirty="0"/>
              <a:t>   </a:t>
            </a:r>
            <a:r>
              <a:rPr lang="zh-CN" altLang="en-US" dirty="0"/>
              <a:t>这里</a:t>
            </a:r>
            <a:r>
              <a:rPr lang="en-US" altLang="zh-CN" dirty="0"/>
              <a:t>Pw </a:t>
            </a:r>
            <a:r>
              <a:rPr lang="zh-CN" altLang="en-US" dirty="0"/>
              <a:t>是点</a:t>
            </a:r>
            <a:r>
              <a:rPr lang="en-US" altLang="zh-CN" dirty="0"/>
              <a:t>P</a:t>
            </a:r>
            <a:r>
              <a:rPr lang="zh-CN" altLang="en-US" dirty="0"/>
              <a:t>的世界坐标 </a:t>
            </a:r>
            <a:endParaRPr lang="en-US" altLang="zh-CN" dirty="0"/>
          </a:p>
          <a:p>
            <a:pPr marL="0" indent="0">
              <a:buNone/>
            </a:pPr>
            <a:endParaRPr lang="en-US" altLang="zh-CN" dirty="0"/>
          </a:p>
          <a:p>
            <a:r>
              <a:rPr lang="zh-CN" altLang="en-US" dirty="0"/>
              <a:t>旋转矩阵</a:t>
            </a:r>
            <a:r>
              <a:rPr lang="en-US" altLang="zh-CN" dirty="0"/>
              <a:t>R, </a:t>
            </a:r>
            <a:r>
              <a:rPr lang="zh-CN" altLang="en-US" dirty="0"/>
              <a:t>平移向量</a:t>
            </a:r>
            <a:r>
              <a:rPr lang="en-US" altLang="zh-CN" dirty="0"/>
              <a:t>t </a:t>
            </a:r>
            <a:r>
              <a:rPr lang="zh-CN" altLang="en-US" dirty="0"/>
              <a:t>组成的 </a:t>
            </a:r>
            <a:r>
              <a:rPr lang="en-US" altLang="zh-CN" dirty="0"/>
              <a:t>T </a:t>
            </a:r>
            <a:r>
              <a:rPr lang="zh-CN" altLang="en-US" dirty="0"/>
              <a:t>是相机当前姿态，</a:t>
            </a:r>
            <a:endParaRPr lang="en-US" altLang="zh-CN" dirty="0"/>
          </a:p>
          <a:p>
            <a:pPr marL="0" indent="0">
              <a:buNone/>
            </a:pPr>
            <a:r>
              <a:rPr lang="en-US" altLang="zh-CN" dirty="0"/>
              <a:t>   </a:t>
            </a:r>
            <a:r>
              <a:rPr lang="zh-CN" altLang="en-US" dirty="0"/>
              <a:t>称为</a:t>
            </a:r>
            <a:r>
              <a:rPr lang="zh-CN" altLang="en-US" dirty="0">
                <a:solidFill>
                  <a:schemeClr val="accent2"/>
                </a:solidFill>
              </a:rPr>
              <a:t>外参</a:t>
            </a:r>
            <a:endParaRPr lang="en-US" altLang="zh-CN" dirty="0">
              <a:solidFill>
                <a:schemeClr val="accent2"/>
              </a:solidFill>
            </a:endParaRPr>
          </a:p>
        </p:txBody>
      </p:sp>
      <p:pic>
        <p:nvPicPr>
          <p:cNvPr id="11" name="图片 10">
            <a:extLst>
              <a:ext uri="{FF2B5EF4-FFF2-40B4-BE49-F238E27FC236}">
                <a16:creationId xmlns:a16="http://schemas.microsoft.com/office/drawing/2014/main" id="{CE566198-3D60-4C67-BEA1-30CBCBFC4A55}"/>
              </a:ext>
            </a:extLst>
          </p:cNvPr>
          <p:cNvPicPr>
            <a:picLocks noChangeAspect="1"/>
          </p:cNvPicPr>
          <p:nvPr/>
        </p:nvPicPr>
        <p:blipFill>
          <a:blip r:embed="rId4"/>
          <a:stretch>
            <a:fillRect/>
          </a:stretch>
        </p:blipFill>
        <p:spPr>
          <a:xfrm>
            <a:off x="577318" y="2435319"/>
            <a:ext cx="4761905" cy="1371429"/>
          </a:xfrm>
          <a:prstGeom prst="rect">
            <a:avLst/>
          </a:prstGeom>
          <a:ln>
            <a:solidFill>
              <a:schemeClr val="accent1"/>
            </a:solidFill>
          </a:ln>
        </p:spPr>
      </p:pic>
      <p:sp>
        <p:nvSpPr>
          <p:cNvPr id="12" name="文本框 11">
            <a:extLst>
              <a:ext uri="{FF2B5EF4-FFF2-40B4-BE49-F238E27FC236}">
                <a16:creationId xmlns:a16="http://schemas.microsoft.com/office/drawing/2014/main" id="{00280856-1D27-4863-94DB-A9B33DADC89A}"/>
              </a:ext>
            </a:extLst>
          </p:cNvPr>
          <p:cNvSpPr txBox="1"/>
          <p:nvPr/>
        </p:nvSpPr>
        <p:spPr>
          <a:xfrm>
            <a:off x="5737154" y="2797867"/>
            <a:ext cx="2401619" cy="646331"/>
          </a:xfrm>
          <a:prstGeom prst="rect">
            <a:avLst/>
          </a:prstGeom>
          <a:noFill/>
        </p:spPr>
        <p:txBody>
          <a:bodyPr wrap="none" rtlCol="0">
            <a:spAutoFit/>
          </a:bodyPr>
          <a:lstStyle/>
          <a:p>
            <a:pPr algn="ctr"/>
            <a:r>
              <a:rPr lang="zh-CN" altLang="en-US" dirty="0"/>
              <a:t>先把</a:t>
            </a:r>
            <a:r>
              <a:rPr lang="en-US" altLang="zh-CN" dirty="0"/>
              <a:t>P</a:t>
            </a:r>
            <a:r>
              <a:rPr lang="zh-CN" altLang="en-US" dirty="0"/>
              <a:t>从世界坐标变到</a:t>
            </a:r>
            <a:endParaRPr lang="en-US" altLang="zh-CN" dirty="0"/>
          </a:p>
          <a:p>
            <a:pPr algn="ctr"/>
            <a:r>
              <a:rPr lang="zh-CN" altLang="en-US" dirty="0"/>
              <a:t>相机坐标系下</a:t>
            </a:r>
          </a:p>
        </p:txBody>
      </p:sp>
    </p:spTree>
    <p:extLst>
      <p:ext uri="{BB962C8B-B14F-4D97-AF65-F5344CB8AC3E}">
        <p14:creationId xmlns:p14="http://schemas.microsoft.com/office/powerpoint/2010/main" val="2852534221"/>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3">
            <a:extLst>
              <a:ext uri="{FF2B5EF4-FFF2-40B4-BE49-F238E27FC236}">
                <a16:creationId xmlns:a16="http://schemas.microsoft.com/office/drawing/2014/main" id="{AB12323D-4B5D-458D-B525-ED281E1B3E41}"/>
              </a:ext>
            </a:extLst>
          </p:cNvPr>
          <p:cNvSpPr txBox="1">
            <a:spLocks noChangeArrowheads="1"/>
          </p:cNvSpPr>
          <p:nvPr/>
        </p:nvSpPr>
        <p:spPr bwMode="auto">
          <a:xfrm>
            <a:off x="250825" y="892175"/>
            <a:ext cx="8351838"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
                <a:srgbClr val="CC3300"/>
              </a:buClr>
              <a:buSzTx/>
              <a:buFont typeface="Wingdings" panose="05000000000000000000" pitchFamily="2" charset="2"/>
              <a:buNone/>
            </a:pPr>
            <a:r>
              <a:rPr lang="el-GR" altLang="zh-CN" sz="3200" b="1" dirty="0">
                <a:latin typeface="楷体_GB2312"/>
                <a:ea typeface="楷体_GB2312"/>
                <a:cs typeface="楷体_GB2312"/>
              </a:rPr>
              <a:t>Canny</a:t>
            </a:r>
            <a:r>
              <a:rPr lang="zh-CN" altLang="el-GR" sz="3200" b="1" dirty="0">
                <a:latin typeface="楷体_GB2312"/>
                <a:ea typeface="楷体_GB2312"/>
                <a:cs typeface="楷体_GB2312"/>
              </a:rPr>
              <a:t>边缘检测算法：</a:t>
            </a:r>
            <a:endParaRPr lang="zh-CN" altLang="en-US" sz="32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r>
              <a:rPr lang="zh-CN" altLang="en-US" sz="2400" b="1" dirty="0">
                <a:latin typeface="楷体_GB2312"/>
                <a:ea typeface="楷体_GB2312"/>
                <a:cs typeface="楷体_GB2312"/>
              </a:rPr>
              <a:t>非极大值抑制</a:t>
            </a:r>
            <a:endParaRPr lang="en-US" altLang="zh-CN"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endParaRPr lang="zh-CN" altLang="en-US"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None/>
            </a:pPr>
            <a:endParaRPr lang="zh-CN" altLang="el-GR" sz="2400" b="1" dirty="0">
              <a:ea typeface="楷体_GB2312"/>
              <a:cs typeface="楷体_GB2312"/>
            </a:endParaRPr>
          </a:p>
        </p:txBody>
      </p:sp>
      <p:sp>
        <p:nvSpPr>
          <p:cNvPr id="7" name="Text Box 3">
            <a:extLst>
              <a:ext uri="{FF2B5EF4-FFF2-40B4-BE49-F238E27FC236}">
                <a16:creationId xmlns:a16="http://schemas.microsoft.com/office/drawing/2014/main" id="{C4421A5A-8940-417E-9643-1A42BEA06650}"/>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3.5.3 </a:t>
            </a:r>
            <a:r>
              <a:rPr lang="zh-CN" altLang="en-US" sz="4000" b="1" kern="0" dirty="0">
                <a:solidFill>
                  <a:srgbClr val="000099"/>
                </a:solidFill>
              </a:rPr>
              <a:t>二阶边缘检测</a:t>
            </a:r>
          </a:p>
        </p:txBody>
      </p:sp>
      <p:pic>
        <p:nvPicPr>
          <p:cNvPr id="190468" name="Picture 12" descr="underline_base">
            <a:extLst>
              <a:ext uri="{FF2B5EF4-FFF2-40B4-BE49-F238E27FC236}">
                <a16:creationId xmlns:a16="http://schemas.microsoft.com/office/drawing/2014/main" id="{AF5A3561-799A-449F-B76A-3D70CEEFF66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F655B28F-7CC1-4E06-88D3-F9BABC5D1E3C}"/>
              </a:ext>
            </a:extLst>
          </p:cNvPr>
          <p:cNvPicPr>
            <a:picLocks noChangeAspect="1"/>
          </p:cNvPicPr>
          <p:nvPr/>
        </p:nvPicPr>
        <p:blipFill>
          <a:blip r:embed="rId4"/>
          <a:stretch>
            <a:fillRect/>
          </a:stretch>
        </p:blipFill>
        <p:spPr>
          <a:xfrm>
            <a:off x="2322942" y="2100598"/>
            <a:ext cx="4147970" cy="4147970"/>
          </a:xfrm>
          <a:prstGeom prst="rect">
            <a:avLst/>
          </a:prstGeom>
        </p:spPr>
      </p:pic>
    </p:spTree>
    <p:extLst>
      <p:ext uri="{BB962C8B-B14F-4D97-AF65-F5344CB8AC3E}">
        <p14:creationId xmlns:p14="http://schemas.microsoft.com/office/powerpoint/2010/main" val="280223128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3">
            <a:extLst>
              <a:ext uri="{FF2B5EF4-FFF2-40B4-BE49-F238E27FC236}">
                <a16:creationId xmlns:a16="http://schemas.microsoft.com/office/drawing/2014/main" id="{AB12323D-4B5D-458D-B525-ED281E1B3E41}"/>
              </a:ext>
            </a:extLst>
          </p:cNvPr>
          <p:cNvSpPr txBox="1">
            <a:spLocks noChangeArrowheads="1"/>
          </p:cNvSpPr>
          <p:nvPr/>
        </p:nvSpPr>
        <p:spPr bwMode="auto">
          <a:xfrm>
            <a:off x="250825" y="892175"/>
            <a:ext cx="835183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
                <a:srgbClr val="CC3300"/>
              </a:buClr>
              <a:buSzTx/>
              <a:buFont typeface="Wingdings" panose="05000000000000000000" pitchFamily="2" charset="2"/>
              <a:buNone/>
            </a:pPr>
            <a:r>
              <a:rPr lang="el-GR" altLang="zh-CN" sz="3200" b="1" dirty="0">
                <a:latin typeface="楷体_GB2312"/>
                <a:ea typeface="楷体_GB2312"/>
                <a:cs typeface="楷体_GB2312"/>
              </a:rPr>
              <a:t>Canny</a:t>
            </a:r>
            <a:r>
              <a:rPr lang="zh-CN" altLang="el-GR" sz="3200" b="1" dirty="0">
                <a:latin typeface="楷体_GB2312"/>
                <a:ea typeface="楷体_GB2312"/>
                <a:cs typeface="楷体_GB2312"/>
              </a:rPr>
              <a:t>边缘检测算法：</a:t>
            </a:r>
            <a:endParaRPr lang="zh-CN" altLang="en-US" sz="32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Char char="n"/>
            </a:pPr>
            <a:r>
              <a:rPr lang="zh-CN" altLang="en-US" b="1" dirty="0"/>
              <a:t>双阈值（</a:t>
            </a:r>
            <a:r>
              <a:rPr lang="en-US" altLang="zh-CN" b="1" dirty="0"/>
              <a:t>Double Thresholding</a:t>
            </a:r>
            <a:r>
              <a:rPr lang="zh-CN" altLang="en-US" b="1" dirty="0"/>
              <a:t>）</a:t>
            </a:r>
            <a:endParaRPr lang="zh-CN" altLang="en-US" sz="2400" b="1" dirty="0">
              <a:latin typeface="楷体_GB2312"/>
              <a:ea typeface="楷体_GB2312"/>
              <a:cs typeface="楷体_GB2312"/>
            </a:endParaRPr>
          </a:p>
          <a:p>
            <a:pPr algn="just" eaLnBrk="1" hangingPunct="1">
              <a:lnSpc>
                <a:spcPct val="100000"/>
              </a:lnSpc>
              <a:spcBef>
                <a:spcPct val="0"/>
              </a:spcBef>
              <a:buClr>
                <a:srgbClr val="CC3300"/>
              </a:buClr>
              <a:buSzTx/>
              <a:buFont typeface="Wingdings" panose="05000000000000000000" pitchFamily="2" charset="2"/>
              <a:buNone/>
            </a:pPr>
            <a:endParaRPr lang="zh-CN" altLang="el-GR" sz="2400" b="1" dirty="0">
              <a:ea typeface="楷体_GB2312"/>
              <a:cs typeface="楷体_GB2312"/>
            </a:endParaRPr>
          </a:p>
        </p:txBody>
      </p:sp>
      <p:sp>
        <p:nvSpPr>
          <p:cNvPr id="7" name="Text Box 3">
            <a:extLst>
              <a:ext uri="{FF2B5EF4-FFF2-40B4-BE49-F238E27FC236}">
                <a16:creationId xmlns:a16="http://schemas.microsoft.com/office/drawing/2014/main" id="{C4421A5A-8940-417E-9643-1A42BEA06650}"/>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3.5.3 </a:t>
            </a:r>
            <a:r>
              <a:rPr lang="zh-CN" altLang="en-US" sz="4000" b="1" kern="0" dirty="0">
                <a:solidFill>
                  <a:srgbClr val="000099"/>
                </a:solidFill>
              </a:rPr>
              <a:t>二阶边缘检测</a:t>
            </a:r>
          </a:p>
        </p:txBody>
      </p:sp>
      <p:pic>
        <p:nvPicPr>
          <p:cNvPr id="190468" name="Picture 12" descr="underline_base">
            <a:extLst>
              <a:ext uri="{FF2B5EF4-FFF2-40B4-BE49-F238E27FC236}">
                <a16:creationId xmlns:a16="http://schemas.microsoft.com/office/drawing/2014/main" id="{AF5A3561-799A-449F-B76A-3D70CEEFF66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7620D955-CB1F-49AD-8D0B-48E488E706E6}"/>
              </a:ext>
            </a:extLst>
          </p:cNvPr>
          <p:cNvSpPr/>
          <p:nvPr/>
        </p:nvSpPr>
        <p:spPr>
          <a:xfrm>
            <a:off x="193675" y="1982596"/>
            <a:ext cx="8699500" cy="1938992"/>
          </a:xfrm>
          <a:prstGeom prst="rect">
            <a:avLst/>
          </a:prstGeom>
        </p:spPr>
        <p:txBody>
          <a:bodyPr wrap="square">
            <a:spAutoFit/>
          </a:bodyPr>
          <a:lstStyle/>
          <a:p>
            <a:r>
              <a:rPr lang="en-US" altLang="zh-CN" dirty="0"/>
              <a:t>      Canny</a:t>
            </a:r>
            <a:r>
              <a:rPr lang="zh-CN" altLang="en-US" dirty="0"/>
              <a:t>算法应用双阀值，即一个高阀值和一个低阀值来区分边缘像素。</a:t>
            </a:r>
            <a:endParaRPr lang="en-US" altLang="zh-CN" dirty="0"/>
          </a:p>
          <a:p>
            <a:r>
              <a:rPr lang="zh-CN" altLang="en-US" dirty="0"/>
              <a:t>     如果边缘像素点梯度值大于高阀值，则被认为是强边缘点。</a:t>
            </a:r>
            <a:endParaRPr lang="en-US" altLang="zh-CN" dirty="0"/>
          </a:p>
          <a:p>
            <a:r>
              <a:rPr lang="zh-CN" altLang="en-US" dirty="0"/>
              <a:t>     如果边缘梯度值小于高阀值，大于低阀值，则标记为弱边缘点，小于低阀值的点则被抑制掉。</a:t>
            </a:r>
          </a:p>
        </p:txBody>
      </p:sp>
      <p:pic>
        <p:nvPicPr>
          <p:cNvPr id="3" name="图片 2">
            <a:extLst>
              <a:ext uri="{FF2B5EF4-FFF2-40B4-BE49-F238E27FC236}">
                <a16:creationId xmlns:a16="http://schemas.microsoft.com/office/drawing/2014/main" id="{58B36AE7-E134-4253-A8AC-D9AD47390C73}"/>
              </a:ext>
            </a:extLst>
          </p:cNvPr>
          <p:cNvPicPr>
            <a:picLocks noChangeAspect="1"/>
          </p:cNvPicPr>
          <p:nvPr/>
        </p:nvPicPr>
        <p:blipFill>
          <a:blip r:embed="rId4"/>
          <a:stretch>
            <a:fillRect/>
          </a:stretch>
        </p:blipFill>
        <p:spPr>
          <a:xfrm>
            <a:off x="3030071" y="3921588"/>
            <a:ext cx="2936412" cy="2936412"/>
          </a:xfrm>
          <a:prstGeom prst="rect">
            <a:avLst/>
          </a:prstGeom>
        </p:spPr>
      </p:pic>
    </p:spTree>
    <p:extLst>
      <p:ext uri="{BB962C8B-B14F-4D97-AF65-F5344CB8AC3E}">
        <p14:creationId xmlns:p14="http://schemas.microsoft.com/office/powerpoint/2010/main" val="3557747636"/>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4" descr="circuit">
            <a:extLst>
              <a:ext uri="{FF2B5EF4-FFF2-40B4-BE49-F238E27FC236}">
                <a16:creationId xmlns:a16="http://schemas.microsoft.com/office/drawing/2014/main" id="{5E360BE2-87D5-4506-BA14-A9AE5FEB2868}"/>
              </a:ext>
            </a:extLst>
          </p:cNvPr>
          <p:cNvPicPr>
            <a:picLocks noChangeAspect="1" noChangeArrowheads="1"/>
          </p:cNvPicPr>
          <p:nvPr/>
        </p:nvPicPr>
        <p:blipFill>
          <a:blip r:embed="rId2">
            <a:lum bright="24000" contrast="36000"/>
            <a:extLst>
              <a:ext uri="{28A0092B-C50C-407E-A947-70E740481C1C}">
                <a14:useLocalDpi xmlns:a14="http://schemas.microsoft.com/office/drawing/2010/main" val="0"/>
              </a:ext>
            </a:extLst>
          </a:blip>
          <a:srcRect/>
          <a:stretch>
            <a:fillRect/>
          </a:stretch>
        </p:blipFill>
        <p:spPr bwMode="auto">
          <a:xfrm>
            <a:off x="468313" y="2276475"/>
            <a:ext cx="3497262"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491" name="Picture 6" descr="roberts">
            <a:extLst>
              <a:ext uri="{FF2B5EF4-FFF2-40B4-BE49-F238E27FC236}">
                <a16:creationId xmlns:a16="http://schemas.microsoft.com/office/drawing/2014/main" id="{710DA662-8426-4326-BB9A-0C2D96206B2C}"/>
              </a:ext>
            </a:extLst>
          </p:cNvPr>
          <p:cNvPicPr>
            <a:picLocks noChangeAspect="1" noChangeArrowheads="1"/>
          </p:cNvPicPr>
          <p:nvPr/>
        </p:nvPicPr>
        <p:blipFill>
          <a:blip r:embed="rId3">
            <a:lum bright="24000" contrast="18000"/>
            <a:extLst>
              <a:ext uri="{28A0092B-C50C-407E-A947-70E740481C1C}">
                <a14:useLocalDpi xmlns:a14="http://schemas.microsoft.com/office/drawing/2010/main" val="0"/>
              </a:ext>
            </a:extLst>
          </a:blip>
          <a:srcRect/>
          <a:stretch>
            <a:fillRect/>
          </a:stretch>
        </p:blipFill>
        <p:spPr bwMode="auto">
          <a:xfrm>
            <a:off x="4284663" y="2276475"/>
            <a:ext cx="3494087"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2" name="Text Box 9">
            <a:extLst>
              <a:ext uri="{FF2B5EF4-FFF2-40B4-BE49-F238E27FC236}">
                <a16:creationId xmlns:a16="http://schemas.microsoft.com/office/drawing/2014/main" id="{CF872D2C-565A-4884-B522-5B98118D3ED9}"/>
              </a:ext>
            </a:extLst>
          </p:cNvPr>
          <p:cNvSpPr txBox="1">
            <a:spLocks noChangeArrowheads="1"/>
          </p:cNvSpPr>
          <p:nvPr/>
        </p:nvSpPr>
        <p:spPr bwMode="auto">
          <a:xfrm>
            <a:off x="250825" y="892175"/>
            <a:ext cx="8351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
                <a:srgbClr val="CC3300"/>
              </a:buClr>
              <a:buSzTx/>
              <a:buFont typeface="Wingdings" panose="05000000000000000000" pitchFamily="2" charset="2"/>
              <a:buNone/>
            </a:pPr>
            <a:r>
              <a:rPr lang="el-GR" altLang="zh-CN" sz="3200" b="1">
                <a:latin typeface="楷体_GB2312"/>
                <a:ea typeface="楷体_GB2312"/>
                <a:cs typeface="楷体_GB2312"/>
              </a:rPr>
              <a:t>Canny</a:t>
            </a:r>
            <a:r>
              <a:rPr lang="zh-CN" altLang="el-GR" sz="3200" b="1">
                <a:latin typeface="楷体_GB2312"/>
                <a:ea typeface="楷体_GB2312"/>
                <a:cs typeface="楷体_GB2312"/>
              </a:rPr>
              <a:t>边缘检测算法结果对比：</a:t>
            </a:r>
            <a:endParaRPr lang="zh-CN" altLang="en-US" sz="3200" b="1">
              <a:latin typeface="楷体_GB2312"/>
              <a:ea typeface="楷体_GB2312"/>
              <a:cs typeface="楷体_GB2312"/>
            </a:endParaRPr>
          </a:p>
        </p:txBody>
      </p:sp>
      <p:sp>
        <p:nvSpPr>
          <p:cNvPr id="191493" name="Text Box 10">
            <a:extLst>
              <a:ext uri="{FF2B5EF4-FFF2-40B4-BE49-F238E27FC236}">
                <a16:creationId xmlns:a16="http://schemas.microsoft.com/office/drawing/2014/main" id="{FCACF79C-A3C6-4C67-A2C3-6AD1927547C8}"/>
              </a:ext>
            </a:extLst>
          </p:cNvPr>
          <p:cNvSpPr txBox="1">
            <a:spLocks noChangeArrowheads="1"/>
          </p:cNvSpPr>
          <p:nvPr/>
        </p:nvSpPr>
        <p:spPr bwMode="auto">
          <a:xfrm>
            <a:off x="1017588" y="1614488"/>
            <a:ext cx="19700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b="1">
                <a:ea typeface="楷体_GB2312"/>
                <a:cs typeface="楷体_GB2312"/>
              </a:rPr>
              <a:t>印制电路图</a:t>
            </a:r>
          </a:p>
        </p:txBody>
      </p:sp>
      <p:sp>
        <p:nvSpPr>
          <p:cNvPr id="191494" name="Text Box 11">
            <a:extLst>
              <a:ext uri="{FF2B5EF4-FFF2-40B4-BE49-F238E27FC236}">
                <a16:creationId xmlns:a16="http://schemas.microsoft.com/office/drawing/2014/main" id="{7FF004E8-8F6F-4B06-AB45-AFEC6D7C6846}"/>
              </a:ext>
            </a:extLst>
          </p:cNvPr>
          <p:cNvSpPr txBox="1">
            <a:spLocks noChangeArrowheads="1"/>
          </p:cNvSpPr>
          <p:nvPr/>
        </p:nvSpPr>
        <p:spPr bwMode="auto">
          <a:xfrm>
            <a:off x="5292725" y="1579563"/>
            <a:ext cx="13890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b="1">
                <a:ea typeface="楷体_GB2312"/>
                <a:cs typeface="楷体_GB2312"/>
              </a:rPr>
              <a:t>Roberts</a:t>
            </a:r>
          </a:p>
        </p:txBody>
      </p:sp>
      <p:sp>
        <p:nvSpPr>
          <p:cNvPr id="11" name="Text Box 3">
            <a:extLst>
              <a:ext uri="{FF2B5EF4-FFF2-40B4-BE49-F238E27FC236}">
                <a16:creationId xmlns:a16="http://schemas.microsoft.com/office/drawing/2014/main" id="{5DEFFE63-39E5-49BB-B3B0-0CC8B992C68B}"/>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3.5.3 </a:t>
            </a:r>
            <a:r>
              <a:rPr lang="zh-CN" altLang="en-US" sz="4000" b="1" kern="0" dirty="0">
                <a:solidFill>
                  <a:srgbClr val="000099"/>
                </a:solidFill>
              </a:rPr>
              <a:t>二阶边缘检测</a:t>
            </a:r>
          </a:p>
        </p:txBody>
      </p:sp>
      <p:pic>
        <p:nvPicPr>
          <p:cNvPr id="191496" name="Picture 12" descr="underline_base">
            <a:extLst>
              <a:ext uri="{FF2B5EF4-FFF2-40B4-BE49-F238E27FC236}">
                <a16:creationId xmlns:a16="http://schemas.microsoft.com/office/drawing/2014/main" id="{5ED8DE42-37EC-4FFC-907E-E53524141CE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4" name="Picture 5" descr="prewitt">
            <a:extLst>
              <a:ext uri="{FF2B5EF4-FFF2-40B4-BE49-F238E27FC236}">
                <a16:creationId xmlns:a16="http://schemas.microsoft.com/office/drawing/2014/main" id="{B0469F0F-58B7-496F-BFFD-B82FA5DFD888}"/>
              </a:ext>
            </a:extLst>
          </p:cNvPr>
          <p:cNvPicPr>
            <a:picLocks noChangeAspect="1" noChangeArrowheads="1"/>
          </p:cNvPicPr>
          <p:nvPr/>
        </p:nvPicPr>
        <p:blipFill>
          <a:blip r:embed="rId2">
            <a:lum bright="18000" contrast="30000"/>
            <a:extLst>
              <a:ext uri="{28A0092B-C50C-407E-A947-70E740481C1C}">
                <a14:useLocalDpi xmlns:a14="http://schemas.microsoft.com/office/drawing/2010/main" val="0"/>
              </a:ext>
            </a:extLst>
          </a:blip>
          <a:srcRect/>
          <a:stretch>
            <a:fillRect/>
          </a:stretch>
        </p:blipFill>
        <p:spPr bwMode="auto">
          <a:xfrm>
            <a:off x="827088" y="2276475"/>
            <a:ext cx="3559175"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15" name="Picture 6" descr="canny">
            <a:extLst>
              <a:ext uri="{FF2B5EF4-FFF2-40B4-BE49-F238E27FC236}">
                <a16:creationId xmlns:a16="http://schemas.microsoft.com/office/drawing/2014/main" id="{885ACE30-9243-401A-A65D-E9A3690A3341}"/>
              </a:ext>
            </a:extLst>
          </p:cNvPr>
          <p:cNvPicPr>
            <a:picLocks noChangeAspect="1" noChangeArrowheads="1"/>
          </p:cNvPicPr>
          <p:nvPr/>
        </p:nvPicPr>
        <p:blipFill>
          <a:blip r:embed="rId3">
            <a:lum bright="18000" contrast="12000"/>
            <a:extLst>
              <a:ext uri="{28A0092B-C50C-407E-A947-70E740481C1C}">
                <a14:useLocalDpi xmlns:a14="http://schemas.microsoft.com/office/drawing/2010/main" val="0"/>
              </a:ext>
            </a:extLst>
          </a:blip>
          <a:srcRect/>
          <a:stretch>
            <a:fillRect/>
          </a:stretch>
        </p:blipFill>
        <p:spPr bwMode="auto">
          <a:xfrm>
            <a:off x="4643438" y="2276475"/>
            <a:ext cx="3629025"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16" name="Text Box 7">
            <a:extLst>
              <a:ext uri="{FF2B5EF4-FFF2-40B4-BE49-F238E27FC236}">
                <a16:creationId xmlns:a16="http://schemas.microsoft.com/office/drawing/2014/main" id="{378164BE-80D6-485B-8E93-E220774072C0}"/>
              </a:ext>
            </a:extLst>
          </p:cNvPr>
          <p:cNvSpPr txBox="1">
            <a:spLocks noChangeArrowheads="1"/>
          </p:cNvSpPr>
          <p:nvPr/>
        </p:nvSpPr>
        <p:spPr bwMode="auto">
          <a:xfrm>
            <a:off x="1843088" y="1628775"/>
            <a:ext cx="13096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b="1">
                <a:ea typeface="楷体_GB2312"/>
                <a:cs typeface="楷体_GB2312"/>
              </a:rPr>
              <a:t>Prewitt</a:t>
            </a:r>
          </a:p>
        </p:txBody>
      </p:sp>
      <p:sp>
        <p:nvSpPr>
          <p:cNvPr id="192517" name="Text Box 8">
            <a:extLst>
              <a:ext uri="{FF2B5EF4-FFF2-40B4-BE49-F238E27FC236}">
                <a16:creationId xmlns:a16="http://schemas.microsoft.com/office/drawing/2014/main" id="{06D5366D-EC0A-4BB5-8260-D53BBA3DC9FF}"/>
              </a:ext>
            </a:extLst>
          </p:cNvPr>
          <p:cNvSpPr txBox="1">
            <a:spLocks noChangeArrowheads="1"/>
          </p:cNvSpPr>
          <p:nvPr/>
        </p:nvSpPr>
        <p:spPr bwMode="auto">
          <a:xfrm>
            <a:off x="5703888" y="1557338"/>
            <a:ext cx="1193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b="1">
                <a:ea typeface="楷体_GB2312"/>
                <a:cs typeface="楷体_GB2312"/>
              </a:rPr>
              <a:t>Canny</a:t>
            </a:r>
          </a:p>
        </p:txBody>
      </p:sp>
      <p:sp>
        <p:nvSpPr>
          <p:cNvPr id="192518" name="Text Box 9">
            <a:extLst>
              <a:ext uri="{FF2B5EF4-FFF2-40B4-BE49-F238E27FC236}">
                <a16:creationId xmlns:a16="http://schemas.microsoft.com/office/drawing/2014/main" id="{1972916A-9FD8-49EC-9249-347676AA19E0}"/>
              </a:ext>
            </a:extLst>
          </p:cNvPr>
          <p:cNvSpPr txBox="1">
            <a:spLocks noChangeArrowheads="1"/>
          </p:cNvSpPr>
          <p:nvPr/>
        </p:nvSpPr>
        <p:spPr bwMode="auto">
          <a:xfrm>
            <a:off x="250825" y="892175"/>
            <a:ext cx="8351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
                <a:srgbClr val="CC3300"/>
              </a:buClr>
              <a:buSzTx/>
              <a:buFont typeface="Wingdings" panose="05000000000000000000" pitchFamily="2" charset="2"/>
              <a:buNone/>
            </a:pPr>
            <a:r>
              <a:rPr lang="el-GR" altLang="zh-CN" sz="3200" b="1">
                <a:latin typeface="楷体_GB2312"/>
                <a:ea typeface="楷体_GB2312"/>
                <a:cs typeface="楷体_GB2312"/>
              </a:rPr>
              <a:t>Canny</a:t>
            </a:r>
            <a:r>
              <a:rPr lang="zh-CN" altLang="el-GR" sz="3200" b="1">
                <a:latin typeface="楷体_GB2312"/>
                <a:ea typeface="楷体_GB2312"/>
                <a:cs typeface="楷体_GB2312"/>
              </a:rPr>
              <a:t>边缘检测算法结果对比：</a:t>
            </a:r>
            <a:endParaRPr lang="zh-CN" altLang="en-US" sz="3200" b="1">
              <a:latin typeface="楷体_GB2312"/>
              <a:ea typeface="楷体_GB2312"/>
              <a:cs typeface="楷体_GB2312"/>
            </a:endParaRPr>
          </a:p>
        </p:txBody>
      </p:sp>
      <p:sp>
        <p:nvSpPr>
          <p:cNvPr id="11" name="Text Box 3">
            <a:extLst>
              <a:ext uri="{FF2B5EF4-FFF2-40B4-BE49-F238E27FC236}">
                <a16:creationId xmlns:a16="http://schemas.microsoft.com/office/drawing/2014/main" id="{D0807D5B-5D88-4D8E-8523-84DB19576D19}"/>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3.5.3 </a:t>
            </a:r>
            <a:r>
              <a:rPr lang="zh-CN" altLang="en-US" sz="4000" b="1" kern="0" dirty="0">
                <a:solidFill>
                  <a:srgbClr val="000099"/>
                </a:solidFill>
              </a:rPr>
              <a:t>二阶边缘检测</a:t>
            </a:r>
          </a:p>
        </p:txBody>
      </p:sp>
      <p:pic>
        <p:nvPicPr>
          <p:cNvPr id="192520" name="Picture 12" descr="underline_base">
            <a:extLst>
              <a:ext uri="{FF2B5EF4-FFF2-40B4-BE49-F238E27FC236}">
                <a16:creationId xmlns:a16="http://schemas.microsoft.com/office/drawing/2014/main" id="{28A3B564-8BB9-4BC7-BCEE-6A8A7C639B7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3">
            <a:extLst>
              <a:ext uri="{FF2B5EF4-FFF2-40B4-BE49-F238E27FC236}">
                <a16:creationId xmlns:a16="http://schemas.microsoft.com/office/drawing/2014/main" id="{4079AA9A-8982-41D9-ADC4-EC16BC005B8D}"/>
              </a:ext>
            </a:extLst>
          </p:cNvPr>
          <p:cNvSpPr>
            <a:spLocks noGrp="1" noChangeArrowheads="1"/>
          </p:cNvSpPr>
          <p:nvPr>
            <p:ph idx="1"/>
          </p:nvPr>
        </p:nvSpPr>
        <p:spPr>
          <a:xfrm>
            <a:off x="685800" y="981075"/>
            <a:ext cx="7847013" cy="5114925"/>
          </a:xfrm>
        </p:spPr>
        <p:txBody>
          <a:bodyPr/>
          <a:lstStyle/>
          <a:p>
            <a:pPr>
              <a:buClr>
                <a:srgbClr val="CC3300"/>
              </a:buClr>
              <a:buFont typeface="Wingdings" panose="05000000000000000000" pitchFamily="2" charset="2"/>
              <a:buChar char="n"/>
            </a:pPr>
            <a:r>
              <a:rPr lang="zh-CN" altLang="en-US" b="1">
                <a:latin typeface="楷体_GB2312"/>
                <a:ea typeface="楷体_GB2312"/>
                <a:cs typeface="楷体_GB2312"/>
              </a:rPr>
              <a:t>链码轮廓表示：</a:t>
            </a:r>
          </a:p>
          <a:p>
            <a:pPr>
              <a:buClr>
                <a:srgbClr val="CC3300"/>
              </a:buClr>
              <a:buFont typeface="Wingdings" panose="05000000000000000000" pitchFamily="2" charset="2"/>
              <a:buChar char="Ø"/>
            </a:pPr>
            <a:r>
              <a:rPr lang="zh-CN" altLang="en-US" b="1">
                <a:latin typeface="楷体_GB2312"/>
                <a:ea typeface="楷体_GB2312"/>
                <a:cs typeface="楷体_GB2312"/>
              </a:rPr>
              <a:t>链码：沿着轮廓记录边缘表的一种表示方法。</a:t>
            </a:r>
          </a:p>
          <a:p>
            <a:pPr>
              <a:buClr>
                <a:srgbClr val="CC3300"/>
              </a:buClr>
              <a:buFont typeface="Wingdings" panose="05000000000000000000" pitchFamily="2" charset="2"/>
              <a:buChar char="Ø"/>
            </a:pPr>
            <a:r>
              <a:rPr lang="zh-CN" altLang="en-US" b="1">
                <a:latin typeface="楷体_GB2312"/>
                <a:ea typeface="楷体_GB2312"/>
                <a:cs typeface="楷体_GB2312"/>
              </a:rPr>
              <a:t>链码：规定了边缘表中每一个边缘点所对应的轮廓方向，轮廓方向被量化为</a:t>
            </a:r>
            <a:r>
              <a:rPr lang="en-US" altLang="zh-CN" b="1">
                <a:latin typeface="楷体_GB2312"/>
                <a:ea typeface="楷体_GB2312"/>
                <a:cs typeface="楷体_GB2312"/>
              </a:rPr>
              <a:t>4</a:t>
            </a:r>
            <a:r>
              <a:rPr lang="zh-CN" altLang="en-US" b="1">
                <a:latin typeface="楷体_GB2312"/>
                <a:ea typeface="楷体_GB2312"/>
                <a:cs typeface="楷体_GB2312"/>
              </a:rPr>
              <a:t>邻点链码或</a:t>
            </a:r>
            <a:r>
              <a:rPr lang="en-US" altLang="zh-CN" b="1">
                <a:latin typeface="楷体_GB2312"/>
                <a:ea typeface="楷体_GB2312"/>
                <a:cs typeface="楷体_GB2312"/>
              </a:rPr>
              <a:t>8</a:t>
            </a:r>
            <a:r>
              <a:rPr lang="zh-CN" altLang="en-US" b="1">
                <a:latin typeface="楷体_GB2312"/>
                <a:ea typeface="楷体_GB2312"/>
                <a:cs typeface="楷体_GB2312"/>
              </a:rPr>
              <a:t>邻点链码</a:t>
            </a:r>
          </a:p>
        </p:txBody>
      </p:sp>
      <p:grpSp>
        <p:nvGrpSpPr>
          <p:cNvPr id="193539" name="Group 5">
            <a:extLst>
              <a:ext uri="{FF2B5EF4-FFF2-40B4-BE49-F238E27FC236}">
                <a16:creationId xmlns:a16="http://schemas.microsoft.com/office/drawing/2014/main" id="{02305433-A4B4-411C-8407-09C1E79EDE6E}"/>
              </a:ext>
            </a:extLst>
          </p:cNvPr>
          <p:cNvGrpSpPr>
            <a:grpSpLocks noChangeAspect="1"/>
          </p:cNvGrpSpPr>
          <p:nvPr/>
        </p:nvGrpSpPr>
        <p:grpSpPr bwMode="auto">
          <a:xfrm>
            <a:off x="1241425" y="3259138"/>
            <a:ext cx="6092825" cy="2424112"/>
            <a:chOff x="1800" y="1675"/>
            <a:chExt cx="8280" cy="3041"/>
          </a:xfrm>
        </p:grpSpPr>
        <p:sp>
          <p:nvSpPr>
            <p:cNvPr id="193542" name="AutoShape 6">
              <a:extLst>
                <a:ext uri="{FF2B5EF4-FFF2-40B4-BE49-F238E27FC236}">
                  <a16:creationId xmlns:a16="http://schemas.microsoft.com/office/drawing/2014/main" id="{CDD35274-E336-425C-B097-A4BE6CEBF7ED}"/>
                </a:ext>
              </a:extLst>
            </p:cNvPr>
            <p:cNvSpPr>
              <a:spLocks noChangeAspect="1" noChangeArrowheads="1"/>
            </p:cNvSpPr>
            <p:nvPr/>
          </p:nvSpPr>
          <p:spPr bwMode="auto">
            <a:xfrm>
              <a:off x="1800" y="1675"/>
              <a:ext cx="8280" cy="3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pSp>
          <p:nvGrpSpPr>
            <p:cNvPr id="193543" name="Group 7">
              <a:extLst>
                <a:ext uri="{FF2B5EF4-FFF2-40B4-BE49-F238E27FC236}">
                  <a16:creationId xmlns:a16="http://schemas.microsoft.com/office/drawing/2014/main" id="{40B8D938-E761-412B-B3A0-D84AAB4176E2}"/>
                </a:ext>
              </a:extLst>
            </p:cNvPr>
            <p:cNvGrpSpPr>
              <a:grpSpLocks/>
            </p:cNvGrpSpPr>
            <p:nvPr/>
          </p:nvGrpSpPr>
          <p:grpSpPr bwMode="auto">
            <a:xfrm>
              <a:off x="1800" y="1754"/>
              <a:ext cx="4320" cy="2962"/>
              <a:chOff x="1800" y="1754"/>
              <a:chExt cx="4320" cy="2962"/>
            </a:xfrm>
          </p:grpSpPr>
          <p:sp>
            <p:nvSpPr>
              <p:cNvPr id="193558" name="Line 8">
                <a:extLst>
                  <a:ext uri="{FF2B5EF4-FFF2-40B4-BE49-F238E27FC236}">
                    <a16:creationId xmlns:a16="http://schemas.microsoft.com/office/drawing/2014/main" id="{06B873ED-EC91-4CF8-A088-754AD66F883C}"/>
                  </a:ext>
                </a:extLst>
              </p:cNvPr>
              <p:cNvSpPr>
                <a:spLocks noChangeShapeType="1"/>
              </p:cNvSpPr>
              <p:nvPr/>
            </p:nvSpPr>
            <p:spPr bwMode="auto">
              <a:xfrm>
                <a:off x="2700" y="3079"/>
                <a:ext cx="2520" cy="1"/>
              </a:xfrm>
              <a:prstGeom prst="line">
                <a:avLst/>
              </a:prstGeom>
              <a:noFill/>
              <a:ln w="25400">
                <a:solidFill>
                  <a:srgbClr val="000000"/>
                </a:solidFill>
                <a:round/>
                <a:headEnd type="arrow" w="sm" len="lg"/>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193559" name="Line 9">
                <a:extLst>
                  <a:ext uri="{FF2B5EF4-FFF2-40B4-BE49-F238E27FC236}">
                    <a16:creationId xmlns:a16="http://schemas.microsoft.com/office/drawing/2014/main" id="{4EDCCC60-3CF2-4E94-A888-D1A537CD3B80}"/>
                  </a:ext>
                </a:extLst>
              </p:cNvPr>
              <p:cNvSpPr>
                <a:spLocks noChangeShapeType="1"/>
              </p:cNvSpPr>
              <p:nvPr/>
            </p:nvSpPr>
            <p:spPr bwMode="auto">
              <a:xfrm>
                <a:off x="3959" y="1987"/>
                <a:ext cx="1" cy="2340"/>
              </a:xfrm>
              <a:prstGeom prst="line">
                <a:avLst/>
              </a:prstGeom>
              <a:noFill/>
              <a:ln w="25400">
                <a:solidFill>
                  <a:srgbClr val="000000"/>
                </a:solidFill>
                <a:round/>
                <a:headEnd type="arrow" w="sm" len="lg"/>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193560" name="Text Box 10">
                <a:extLst>
                  <a:ext uri="{FF2B5EF4-FFF2-40B4-BE49-F238E27FC236}">
                    <a16:creationId xmlns:a16="http://schemas.microsoft.com/office/drawing/2014/main" id="{6C052FA8-0E6D-4A42-82F1-476224076AD7}"/>
                  </a:ext>
                </a:extLst>
              </p:cNvPr>
              <p:cNvSpPr txBox="1">
                <a:spLocks noChangeArrowheads="1"/>
              </p:cNvSpPr>
              <p:nvPr/>
            </p:nvSpPr>
            <p:spPr bwMode="auto">
              <a:xfrm>
                <a:off x="5040" y="2844"/>
                <a:ext cx="1080"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0(0</a:t>
                </a:r>
                <a:r>
                  <a:rPr lang="en-US" altLang="zh-CN" sz="1200" b="1">
                    <a:latin typeface="宋体" panose="02010600030101010101" pitchFamily="2" charset="-122"/>
                    <a:ea typeface="宋体" panose="02010600030101010101" pitchFamily="2" charset="-122"/>
                  </a:rPr>
                  <a:t>°</a:t>
                </a:r>
                <a:r>
                  <a:rPr lang="en-US" altLang="zh-CN" sz="1200" b="1">
                    <a:ea typeface="宋体" panose="02010600030101010101" pitchFamily="2" charset="-122"/>
                  </a:rPr>
                  <a:t>)</a:t>
                </a:r>
                <a:endParaRPr lang="en-US" altLang="zh-CN" sz="2400"/>
              </a:p>
            </p:txBody>
          </p:sp>
          <p:sp>
            <p:nvSpPr>
              <p:cNvPr id="193561" name="Text Box 11">
                <a:extLst>
                  <a:ext uri="{FF2B5EF4-FFF2-40B4-BE49-F238E27FC236}">
                    <a16:creationId xmlns:a16="http://schemas.microsoft.com/office/drawing/2014/main" id="{5C9877E9-3DB3-4673-BB5F-4520A233BF55}"/>
                  </a:ext>
                </a:extLst>
              </p:cNvPr>
              <p:cNvSpPr txBox="1">
                <a:spLocks noChangeArrowheads="1"/>
              </p:cNvSpPr>
              <p:nvPr/>
            </p:nvSpPr>
            <p:spPr bwMode="auto">
              <a:xfrm>
                <a:off x="3420" y="4171"/>
                <a:ext cx="1260"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3(270</a:t>
                </a:r>
                <a:r>
                  <a:rPr lang="en-US" altLang="zh-CN" sz="1200" b="1">
                    <a:latin typeface="宋体" panose="02010600030101010101" pitchFamily="2" charset="-122"/>
                    <a:ea typeface="宋体" panose="02010600030101010101" pitchFamily="2" charset="-122"/>
                  </a:rPr>
                  <a:t>°</a:t>
                </a:r>
                <a:r>
                  <a:rPr lang="en-US" altLang="zh-CN" sz="1200" b="1">
                    <a:ea typeface="宋体" panose="02010600030101010101" pitchFamily="2" charset="-122"/>
                  </a:rPr>
                  <a:t>)</a:t>
                </a:r>
                <a:endParaRPr lang="en-US" altLang="zh-CN" sz="2400"/>
              </a:p>
            </p:txBody>
          </p:sp>
          <p:sp>
            <p:nvSpPr>
              <p:cNvPr id="193562" name="Text Box 12">
                <a:extLst>
                  <a:ext uri="{FF2B5EF4-FFF2-40B4-BE49-F238E27FC236}">
                    <a16:creationId xmlns:a16="http://schemas.microsoft.com/office/drawing/2014/main" id="{3DC8B0EE-6A4F-4368-8025-92152EF8EA3B}"/>
                  </a:ext>
                </a:extLst>
              </p:cNvPr>
              <p:cNvSpPr txBox="1">
                <a:spLocks noChangeArrowheads="1"/>
              </p:cNvSpPr>
              <p:nvPr/>
            </p:nvSpPr>
            <p:spPr bwMode="auto">
              <a:xfrm>
                <a:off x="1800" y="2845"/>
                <a:ext cx="1260"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2(180</a:t>
                </a:r>
                <a:r>
                  <a:rPr lang="en-US" altLang="zh-CN" sz="1200" b="1">
                    <a:latin typeface="宋体" panose="02010600030101010101" pitchFamily="2" charset="-122"/>
                    <a:ea typeface="宋体" panose="02010600030101010101" pitchFamily="2" charset="-122"/>
                  </a:rPr>
                  <a:t>°</a:t>
                </a:r>
                <a:r>
                  <a:rPr lang="en-US" altLang="zh-CN" sz="1200" b="1">
                    <a:ea typeface="宋体" panose="02010600030101010101" pitchFamily="2" charset="-122"/>
                  </a:rPr>
                  <a:t>)</a:t>
                </a:r>
                <a:endParaRPr lang="en-US" altLang="zh-CN" sz="2400"/>
              </a:p>
            </p:txBody>
          </p:sp>
          <p:sp>
            <p:nvSpPr>
              <p:cNvPr id="193563" name="Text Box 13">
                <a:extLst>
                  <a:ext uri="{FF2B5EF4-FFF2-40B4-BE49-F238E27FC236}">
                    <a16:creationId xmlns:a16="http://schemas.microsoft.com/office/drawing/2014/main" id="{1297ACB1-7B67-446A-8DE8-9F968182664F}"/>
                  </a:ext>
                </a:extLst>
              </p:cNvPr>
              <p:cNvSpPr txBox="1">
                <a:spLocks noChangeArrowheads="1"/>
              </p:cNvSpPr>
              <p:nvPr/>
            </p:nvSpPr>
            <p:spPr bwMode="auto">
              <a:xfrm>
                <a:off x="3420" y="1754"/>
                <a:ext cx="1080"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1(90</a:t>
                </a:r>
                <a:r>
                  <a:rPr lang="en-US" altLang="zh-CN" sz="1200" b="1">
                    <a:latin typeface="宋体" panose="02010600030101010101" pitchFamily="2" charset="-122"/>
                    <a:ea typeface="宋体" panose="02010600030101010101" pitchFamily="2" charset="-122"/>
                  </a:rPr>
                  <a:t>°</a:t>
                </a:r>
                <a:r>
                  <a:rPr lang="en-US" altLang="zh-CN" sz="1200" b="1">
                    <a:ea typeface="宋体" panose="02010600030101010101" pitchFamily="2" charset="-122"/>
                  </a:rPr>
                  <a:t>)</a:t>
                </a:r>
                <a:endParaRPr lang="en-US" altLang="zh-CN" sz="2400"/>
              </a:p>
            </p:txBody>
          </p:sp>
        </p:grpSp>
        <p:grpSp>
          <p:nvGrpSpPr>
            <p:cNvPr id="193544" name="Group 14">
              <a:extLst>
                <a:ext uri="{FF2B5EF4-FFF2-40B4-BE49-F238E27FC236}">
                  <a16:creationId xmlns:a16="http://schemas.microsoft.com/office/drawing/2014/main" id="{B2319F3D-2C09-4B80-8940-6D500E259BD5}"/>
                </a:ext>
              </a:extLst>
            </p:cNvPr>
            <p:cNvGrpSpPr>
              <a:grpSpLocks/>
            </p:cNvGrpSpPr>
            <p:nvPr/>
          </p:nvGrpSpPr>
          <p:grpSpPr bwMode="auto">
            <a:xfrm>
              <a:off x="5760" y="1675"/>
              <a:ext cx="4320" cy="2962"/>
              <a:chOff x="5760" y="1675"/>
              <a:chExt cx="4320" cy="2962"/>
            </a:xfrm>
          </p:grpSpPr>
          <p:grpSp>
            <p:nvGrpSpPr>
              <p:cNvPr id="193545" name="Group 15">
                <a:extLst>
                  <a:ext uri="{FF2B5EF4-FFF2-40B4-BE49-F238E27FC236}">
                    <a16:creationId xmlns:a16="http://schemas.microsoft.com/office/drawing/2014/main" id="{B6D3C306-45F8-42ED-A487-BBC2EA6A9DD9}"/>
                  </a:ext>
                </a:extLst>
              </p:cNvPr>
              <p:cNvGrpSpPr>
                <a:grpSpLocks/>
              </p:cNvGrpSpPr>
              <p:nvPr/>
            </p:nvGrpSpPr>
            <p:grpSpPr bwMode="auto">
              <a:xfrm>
                <a:off x="5760" y="1675"/>
                <a:ext cx="4320" cy="2962"/>
                <a:chOff x="1800" y="1754"/>
                <a:chExt cx="4320" cy="2962"/>
              </a:xfrm>
            </p:grpSpPr>
            <p:sp>
              <p:nvSpPr>
                <p:cNvPr id="193552" name="Line 16">
                  <a:extLst>
                    <a:ext uri="{FF2B5EF4-FFF2-40B4-BE49-F238E27FC236}">
                      <a16:creationId xmlns:a16="http://schemas.microsoft.com/office/drawing/2014/main" id="{2D467EA1-CD5E-46D1-9B90-B1AE569D6537}"/>
                    </a:ext>
                  </a:extLst>
                </p:cNvPr>
                <p:cNvSpPr>
                  <a:spLocks noChangeShapeType="1"/>
                </p:cNvSpPr>
                <p:nvPr/>
              </p:nvSpPr>
              <p:spPr bwMode="auto">
                <a:xfrm>
                  <a:off x="2700" y="3079"/>
                  <a:ext cx="2520" cy="1"/>
                </a:xfrm>
                <a:prstGeom prst="line">
                  <a:avLst/>
                </a:prstGeom>
                <a:noFill/>
                <a:ln w="25400">
                  <a:solidFill>
                    <a:srgbClr val="000000"/>
                  </a:solidFill>
                  <a:round/>
                  <a:headEnd type="arrow" w="sm" len="lg"/>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193553" name="Line 17">
                  <a:extLst>
                    <a:ext uri="{FF2B5EF4-FFF2-40B4-BE49-F238E27FC236}">
                      <a16:creationId xmlns:a16="http://schemas.microsoft.com/office/drawing/2014/main" id="{E560038E-09B9-4974-8FD0-93A0A525D413}"/>
                    </a:ext>
                  </a:extLst>
                </p:cNvPr>
                <p:cNvSpPr>
                  <a:spLocks noChangeShapeType="1"/>
                </p:cNvSpPr>
                <p:nvPr/>
              </p:nvSpPr>
              <p:spPr bwMode="auto">
                <a:xfrm>
                  <a:off x="3959" y="1987"/>
                  <a:ext cx="1" cy="2340"/>
                </a:xfrm>
                <a:prstGeom prst="line">
                  <a:avLst/>
                </a:prstGeom>
                <a:noFill/>
                <a:ln w="25400">
                  <a:solidFill>
                    <a:srgbClr val="000000"/>
                  </a:solidFill>
                  <a:round/>
                  <a:headEnd type="arrow" w="sm" len="lg"/>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193554" name="Text Box 18">
                  <a:extLst>
                    <a:ext uri="{FF2B5EF4-FFF2-40B4-BE49-F238E27FC236}">
                      <a16:creationId xmlns:a16="http://schemas.microsoft.com/office/drawing/2014/main" id="{33958295-4661-4194-87C4-0961C1FB9140}"/>
                    </a:ext>
                  </a:extLst>
                </p:cNvPr>
                <p:cNvSpPr txBox="1">
                  <a:spLocks noChangeArrowheads="1"/>
                </p:cNvSpPr>
                <p:nvPr/>
              </p:nvSpPr>
              <p:spPr bwMode="auto">
                <a:xfrm>
                  <a:off x="5040" y="2844"/>
                  <a:ext cx="1080"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0(0</a:t>
                  </a:r>
                  <a:r>
                    <a:rPr lang="en-US" altLang="zh-CN" sz="1200" b="1">
                      <a:latin typeface="宋体" panose="02010600030101010101" pitchFamily="2" charset="-122"/>
                      <a:ea typeface="宋体" panose="02010600030101010101" pitchFamily="2" charset="-122"/>
                    </a:rPr>
                    <a:t>°</a:t>
                  </a:r>
                  <a:r>
                    <a:rPr lang="en-US" altLang="zh-CN" sz="1200" b="1">
                      <a:ea typeface="宋体" panose="02010600030101010101" pitchFamily="2" charset="-122"/>
                    </a:rPr>
                    <a:t>)</a:t>
                  </a:r>
                  <a:endParaRPr lang="en-US" altLang="zh-CN" sz="2400"/>
                </a:p>
              </p:txBody>
            </p:sp>
            <p:sp>
              <p:nvSpPr>
                <p:cNvPr id="193555" name="Text Box 19">
                  <a:extLst>
                    <a:ext uri="{FF2B5EF4-FFF2-40B4-BE49-F238E27FC236}">
                      <a16:creationId xmlns:a16="http://schemas.microsoft.com/office/drawing/2014/main" id="{CAE27A47-7F00-4E32-8977-A0F38503B786}"/>
                    </a:ext>
                  </a:extLst>
                </p:cNvPr>
                <p:cNvSpPr txBox="1">
                  <a:spLocks noChangeArrowheads="1"/>
                </p:cNvSpPr>
                <p:nvPr/>
              </p:nvSpPr>
              <p:spPr bwMode="auto">
                <a:xfrm>
                  <a:off x="3420" y="4171"/>
                  <a:ext cx="1260"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6(270</a:t>
                  </a:r>
                  <a:r>
                    <a:rPr lang="en-US" altLang="zh-CN" sz="1200" b="1">
                      <a:latin typeface="宋体" panose="02010600030101010101" pitchFamily="2" charset="-122"/>
                      <a:ea typeface="宋体" panose="02010600030101010101" pitchFamily="2" charset="-122"/>
                    </a:rPr>
                    <a:t>°</a:t>
                  </a:r>
                  <a:r>
                    <a:rPr lang="en-US" altLang="zh-CN" sz="1200" b="1">
                      <a:ea typeface="宋体" panose="02010600030101010101" pitchFamily="2" charset="-122"/>
                    </a:rPr>
                    <a:t>)</a:t>
                  </a:r>
                  <a:endParaRPr lang="en-US" altLang="zh-CN" sz="2400"/>
                </a:p>
              </p:txBody>
            </p:sp>
            <p:sp>
              <p:nvSpPr>
                <p:cNvPr id="193556" name="Text Box 20">
                  <a:extLst>
                    <a:ext uri="{FF2B5EF4-FFF2-40B4-BE49-F238E27FC236}">
                      <a16:creationId xmlns:a16="http://schemas.microsoft.com/office/drawing/2014/main" id="{377E49DC-F017-4AF8-82DE-017B8A9536F1}"/>
                    </a:ext>
                  </a:extLst>
                </p:cNvPr>
                <p:cNvSpPr txBox="1">
                  <a:spLocks noChangeArrowheads="1"/>
                </p:cNvSpPr>
                <p:nvPr/>
              </p:nvSpPr>
              <p:spPr bwMode="auto">
                <a:xfrm>
                  <a:off x="1800" y="2845"/>
                  <a:ext cx="1260"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4(180</a:t>
                  </a:r>
                  <a:r>
                    <a:rPr lang="en-US" altLang="zh-CN" sz="1200" b="1">
                      <a:latin typeface="宋体" panose="02010600030101010101" pitchFamily="2" charset="-122"/>
                      <a:ea typeface="宋体" panose="02010600030101010101" pitchFamily="2" charset="-122"/>
                    </a:rPr>
                    <a:t>°</a:t>
                  </a:r>
                  <a:r>
                    <a:rPr lang="en-US" altLang="zh-CN" sz="1200" b="1">
                      <a:ea typeface="宋体" panose="02010600030101010101" pitchFamily="2" charset="-122"/>
                    </a:rPr>
                    <a:t>)</a:t>
                  </a:r>
                  <a:endParaRPr lang="en-US" altLang="zh-CN" sz="2400"/>
                </a:p>
              </p:txBody>
            </p:sp>
            <p:sp>
              <p:nvSpPr>
                <p:cNvPr id="193557" name="Text Box 21">
                  <a:extLst>
                    <a:ext uri="{FF2B5EF4-FFF2-40B4-BE49-F238E27FC236}">
                      <a16:creationId xmlns:a16="http://schemas.microsoft.com/office/drawing/2014/main" id="{719D4FB9-6E92-423C-9F6D-CAE40D81176A}"/>
                    </a:ext>
                  </a:extLst>
                </p:cNvPr>
                <p:cNvSpPr txBox="1">
                  <a:spLocks noChangeArrowheads="1"/>
                </p:cNvSpPr>
                <p:nvPr/>
              </p:nvSpPr>
              <p:spPr bwMode="auto">
                <a:xfrm>
                  <a:off x="3420" y="1754"/>
                  <a:ext cx="1080"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2(90</a:t>
                  </a:r>
                  <a:r>
                    <a:rPr lang="en-US" altLang="zh-CN" sz="1200" b="1">
                      <a:latin typeface="宋体" panose="02010600030101010101" pitchFamily="2" charset="-122"/>
                      <a:ea typeface="宋体" panose="02010600030101010101" pitchFamily="2" charset="-122"/>
                    </a:rPr>
                    <a:t>°</a:t>
                  </a:r>
                  <a:r>
                    <a:rPr lang="en-US" altLang="zh-CN" sz="1200" b="1">
                      <a:ea typeface="宋体" panose="02010600030101010101" pitchFamily="2" charset="-122"/>
                    </a:rPr>
                    <a:t>)</a:t>
                  </a:r>
                  <a:endParaRPr lang="en-US" altLang="zh-CN" sz="2400"/>
                </a:p>
              </p:txBody>
            </p:sp>
          </p:grpSp>
          <p:sp>
            <p:nvSpPr>
              <p:cNvPr id="193546" name="Line 22">
                <a:extLst>
                  <a:ext uri="{FF2B5EF4-FFF2-40B4-BE49-F238E27FC236}">
                    <a16:creationId xmlns:a16="http://schemas.microsoft.com/office/drawing/2014/main" id="{BC11CA3B-6252-45BE-8444-76189C329351}"/>
                  </a:ext>
                </a:extLst>
              </p:cNvPr>
              <p:cNvSpPr>
                <a:spLocks noChangeShapeType="1"/>
              </p:cNvSpPr>
              <p:nvPr/>
            </p:nvSpPr>
            <p:spPr bwMode="auto">
              <a:xfrm>
                <a:off x="7200" y="2299"/>
                <a:ext cx="1440" cy="1404"/>
              </a:xfrm>
              <a:prstGeom prst="line">
                <a:avLst/>
              </a:prstGeom>
              <a:noFill/>
              <a:ln w="25400">
                <a:solidFill>
                  <a:srgbClr val="000000"/>
                </a:solidFill>
                <a:round/>
                <a:headEnd type="arrow" w="sm" len="lg"/>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193547" name="Line 23">
                <a:extLst>
                  <a:ext uri="{FF2B5EF4-FFF2-40B4-BE49-F238E27FC236}">
                    <a16:creationId xmlns:a16="http://schemas.microsoft.com/office/drawing/2014/main" id="{ECAD91B2-FE88-45C5-A6CC-5FC756C17820}"/>
                  </a:ext>
                </a:extLst>
              </p:cNvPr>
              <p:cNvSpPr>
                <a:spLocks noChangeShapeType="1"/>
              </p:cNvSpPr>
              <p:nvPr/>
            </p:nvSpPr>
            <p:spPr bwMode="auto">
              <a:xfrm flipH="1">
                <a:off x="7200" y="2299"/>
                <a:ext cx="1440" cy="1404"/>
              </a:xfrm>
              <a:prstGeom prst="line">
                <a:avLst/>
              </a:prstGeom>
              <a:noFill/>
              <a:ln w="25400">
                <a:solidFill>
                  <a:srgbClr val="000000"/>
                </a:solidFill>
                <a:round/>
                <a:headEnd type="arrow" w="sm" len="lg"/>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193548" name="Text Box 24">
                <a:extLst>
                  <a:ext uri="{FF2B5EF4-FFF2-40B4-BE49-F238E27FC236}">
                    <a16:creationId xmlns:a16="http://schemas.microsoft.com/office/drawing/2014/main" id="{BCFAD1E7-6074-49F4-8883-B75EDC705FE3}"/>
                  </a:ext>
                </a:extLst>
              </p:cNvPr>
              <p:cNvSpPr txBox="1">
                <a:spLocks noChangeArrowheads="1"/>
              </p:cNvSpPr>
              <p:nvPr/>
            </p:nvSpPr>
            <p:spPr bwMode="auto">
              <a:xfrm>
                <a:off x="8099" y="1987"/>
                <a:ext cx="1441"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1(45</a:t>
                </a:r>
                <a:r>
                  <a:rPr lang="en-US" altLang="zh-CN" sz="1200" b="1">
                    <a:latin typeface="宋体" panose="02010600030101010101" pitchFamily="2" charset="-122"/>
                    <a:ea typeface="宋体" panose="02010600030101010101" pitchFamily="2" charset="-122"/>
                  </a:rPr>
                  <a:t>°</a:t>
                </a:r>
                <a:r>
                  <a:rPr lang="en-US" altLang="zh-CN" sz="1200" b="1">
                    <a:ea typeface="宋体" panose="02010600030101010101" pitchFamily="2" charset="-122"/>
                  </a:rPr>
                  <a:t>)</a:t>
                </a:r>
                <a:endParaRPr lang="en-US" altLang="zh-CN" sz="2400"/>
              </a:p>
            </p:txBody>
          </p:sp>
          <p:sp>
            <p:nvSpPr>
              <p:cNvPr id="193549" name="Text Box 25">
                <a:extLst>
                  <a:ext uri="{FF2B5EF4-FFF2-40B4-BE49-F238E27FC236}">
                    <a16:creationId xmlns:a16="http://schemas.microsoft.com/office/drawing/2014/main" id="{A94BABCC-3215-4B4B-AC31-47A7359F64DE}"/>
                  </a:ext>
                </a:extLst>
              </p:cNvPr>
              <p:cNvSpPr txBox="1">
                <a:spLocks noChangeArrowheads="1"/>
              </p:cNvSpPr>
              <p:nvPr/>
            </p:nvSpPr>
            <p:spPr bwMode="auto">
              <a:xfrm>
                <a:off x="6480" y="1987"/>
                <a:ext cx="1441"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3(135</a:t>
                </a:r>
                <a:r>
                  <a:rPr lang="en-US" altLang="zh-CN" sz="1200" b="1">
                    <a:latin typeface="宋体" panose="02010600030101010101" pitchFamily="2" charset="-122"/>
                    <a:ea typeface="宋体" panose="02010600030101010101" pitchFamily="2" charset="-122"/>
                  </a:rPr>
                  <a:t>°</a:t>
                </a:r>
                <a:r>
                  <a:rPr lang="en-US" altLang="zh-CN" sz="1200" b="1">
                    <a:ea typeface="宋体" panose="02010600030101010101" pitchFamily="2" charset="-122"/>
                  </a:rPr>
                  <a:t>)</a:t>
                </a:r>
                <a:endParaRPr lang="en-US" altLang="zh-CN" sz="2400"/>
              </a:p>
            </p:txBody>
          </p:sp>
          <p:sp>
            <p:nvSpPr>
              <p:cNvPr id="193550" name="Text Box 26">
                <a:extLst>
                  <a:ext uri="{FF2B5EF4-FFF2-40B4-BE49-F238E27FC236}">
                    <a16:creationId xmlns:a16="http://schemas.microsoft.com/office/drawing/2014/main" id="{3CA9E998-757B-4D32-B20B-0654790F1114}"/>
                  </a:ext>
                </a:extLst>
              </p:cNvPr>
              <p:cNvSpPr txBox="1">
                <a:spLocks noChangeArrowheads="1"/>
              </p:cNvSpPr>
              <p:nvPr/>
            </p:nvSpPr>
            <p:spPr bwMode="auto">
              <a:xfrm>
                <a:off x="6480" y="3547"/>
                <a:ext cx="1441"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5(225</a:t>
                </a:r>
                <a:r>
                  <a:rPr lang="en-US" altLang="zh-CN" sz="1200" b="1">
                    <a:latin typeface="宋体" panose="02010600030101010101" pitchFamily="2" charset="-122"/>
                    <a:ea typeface="宋体" panose="02010600030101010101" pitchFamily="2" charset="-122"/>
                  </a:rPr>
                  <a:t>°</a:t>
                </a:r>
                <a:r>
                  <a:rPr lang="en-US" altLang="zh-CN" sz="1200" b="1">
                    <a:ea typeface="宋体" panose="02010600030101010101" pitchFamily="2" charset="-122"/>
                  </a:rPr>
                  <a:t>)</a:t>
                </a:r>
                <a:endParaRPr lang="en-US" altLang="zh-CN" sz="2400"/>
              </a:p>
            </p:txBody>
          </p:sp>
          <p:sp>
            <p:nvSpPr>
              <p:cNvPr id="193551" name="Text Box 27">
                <a:extLst>
                  <a:ext uri="{FF2B5EF4-FFF2-40B4-BE49-F238E27FC236}">
                    <a16:creationId xmlns:a16="http://schemas.microsoft.com/office/drawing/2014/main" id="{DF6580BF-C073-4BDD-84CD-AC3266F75755}"/>
                  </a:ext>
                </a:extLst>
              </p:cNvPr>
              <p:cNvSpPr txBox="1">
                <a:spLocks noChangeArrowheads="1"/>
              </p:cNvSpPr>
              <p:nvPr/>
            </p:nvSpPr>
            <p:spPr bwMode="auto">
              <a:xfrm>
                <a:off x="8100" y="3547"/>
                <a:ext cx="1441"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200" b="1">
                    <a:ea typeface="宋体" panose="02010600030101010101" pitchFamily="2" charset="-122"/>
                  </a:rPr>
                  <a:t>7(135</a:t>
                </a:r>
                <a:r>
                  <a:rPr lang="en-US" altLang="zh-CN" sz="1200" b="1">
                    <a:latin typeface="宋体" panose="02010600030101010101" pitchFamily="2" charset="-122"/>
                    <a:ea typeface="宋体" panose="02010600030101010101" pitchFamily="2" charset="-122"/>
                  </a:rPr>
                  <a:t>°</a:t>
                </a:r>
                <a:r>
                  <a:rPr lang="en-US" altLang="zh-CN" sz="1200" b="1">
                    <a:ea typeface="宋体" panose="02010600030101010101" pitchFamily="2" charset="-122"/>
                  </a:rPr>
                  <a:t>)</a:t>
                </a:r>
                <a:endParaRPr lang="en-US" altLang="zh-CN" sz="2400"/>
              </a:p>
            </p:txBody>
          </p:sp>
        </p:grpSp>
      </p:grpSp>
      <p:sp>
        <p:nvSpPr>
          <p:cNvPr id="31" name="Text Box 3">
            <a:extLst>
              <a:ext uri="{FF2B5EF4-FFF2-40B4-BE49-F238E27FC236}">
                <a16:creationId xmlns:a16="http://schemas.microsoft.com/office/drawing/2014/main" id="{4E3681B6-0605-4FCA-A7D2-D56DF77D7C55}"/>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3.5.4 </a:t>
            </a:r>
            <a:r>
              <a:rPr lang="zh-CN" altLang="en-US" sz="4000" b="1" kern="0" dirty="0">
                <a:solidFill>
                  <a:srgbClr val="000099"/>
                </a:solidFill>
              </a:rPr>
              <a:t>轮廓表示</a:t>
            </a:r>
          </a:p>
        </p:txBody>
      </p:sp>
      <p:pic>
        <p:nvPicPr>
          <p:cNvPr id="193541" name="Picture 12" descr="underline_base">
            <a:extLst>
              <a:ext uri="{FF2B5EF4-FFF2-40B4-BE49-F238E27FC236}">
                <a16:creationId xmlns:a16="http://schemas.microsoft.com/office/drawing/2014/main" id="{3F1DA11E-FAF5-4693-B3F7-5337EDA54A1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3">
            <a:extLst>
              <a:ext uri="{FF2B5EF4-FFF2-40B4-BE49-F238E27FC236}">
                <a16:creationId xmlns:a16="http://schemas.microsoft.com/office/drawing/2014/main" id="{62D162A1-D546-4F78-AAD6-45614A9B4795}"/>
              </a:ext>
            </a:extLst>
          </p:cNvPr>
          <p:cNvSpPr>
            <a:spLocks noGrp="1" noChangeArrowheads="1"/>
          </p:cNvSpPr>
          <p:nvPr>
            <p:ph idx="1"/>
          </p:nvPr>
        </p:nvSpPr>
        <p:spPr>
          <a:xfrm>
            <a:off x="684213" y="1052513"/>
            <a:ext cx="7989887" cy="431800"/>
          </a:xfrm>
        </p:spPr>
        <p:txBody>
          <a:bodyPr/>
          <a:lstStyle/>
          <a:p>
            <a:pPr>
              <a:buFont typeface="Monotype Sorts"/>
              <a:buNone/>
            </a:pPr>
            <a:r>
              <a:rPr lang="zh-CN" altLang="en-US" b="1">
                <a:ea typeface="楷体_GB2312"/>
                <a:cs typeface="楷体_GB2312"/>
              </a:rPr>
              <a:t>链码轮廓表示：逆时针，以</a:t>
            </a:r>
            <a:r>
              <a:rPr lang="en-US" altLang="zh-CN" b="1">
                <a:ea typeface="楷体_GB2312"/>
                <a:cs typeface="楷体_GB2312"/>
              </a:rPr>
              <a:t>8</a:t>
            </a:r>
            <a:r>
              <a:rPr lang="zh-CN" altLang="en-US" b="1">
                <a:ea typeface="楷体_GB2312"/>
                <a:cs typeface="楷体_GB2312"/>
              </a:rPr>
              <a:t>邻点链码表示得：</a:t>
            </a:r>
          </a:p>
        </p:txBody>
      </p:sp>
      <p:sp>
        <p:nvSpPr>
          <p:cNvPr id="194563" name="Text Box 6">
            <a:extLst>
              <a:ext uri="{FF2B5EF4-FFF2-40B4-BE49-F238E27FC236}">
                <a16:creationId xmlns:a16="http://schemas.microsoft.com/office/drawing/2014/main" id="{4BFEFCCE-BAE3-46EC-8EAB-BC62A080C18E}"/>
              </a:ext>
            </a:extLst>
          </p:cNvPr>
          <p:cNvSpPr txBox="1">
            <a:spLocks noChangeArrowheads="1"/>
          </p:cNvSpPr>
          <p:nvPr/>
        </p:nvSpPr>
        <p:spPr bwMode="auto">
          <a:xfrm>
            <a:off x="469900" y="4991100"/>
            <a:ext cx="72961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b="1">
                <a:ea typeface="楷体_GB2312"/>
                <a:cs typeface="楷体_GB2312"/>
              </a:rPr>
              <a:t>曲线链码：</a:t>
            </a:r>
          </a:p>
          <a:p>
            <a:pPr eaLnBrk="1" hangingPunct="1">
              <a:lnSpc>
                <a:spcPct val="100000"/>
              </a:lnSpc>
              <a:spcBef>
                <a:spcPct val="0"/>
              </a:spcBef>
              <a:buClrTx/>
              <a:buSzTx/>
              <a:buFont typeface="Arial" panose="020B0604020202020204" pitchFamily="34" charset="0"/>
              <a:buNone/>
            </a:pPr>
            <a:r>
              <a:rPr lang="en-US" altLang="zh-CN" sz="2400" b="1"/>
              <a:t>6 0 2 2 2 2 2 0 2 1 0 1 3 4 4 4 4 4 4 5 4 5 7 7 0 1 2</a:t>
            </a:r>
          </a:p>
        </p:txBody>
      </p:sp>
      <p:graphicFrame>
        <p:nvGraphicFramePr>
          <p:cNvPr id="194564" name="Object 2">
            <a:extLst>
              <a:ext uri="{FF2B5EF4-FFF2-40B4-BE49-F238E27FC236}">
                <a16:creationId xmlns:a16="http://schemas.microsoft.com/office/drawing/2014/main" id="{E9288218-DB13-4611-AF53-B7C1805265E5}"/>
              </a:ext>
            </a:extLst>
          </p:cNvPr>
          <p:cNvGraphicFramePr>
            <a:graphicFrameLocks/>
          </p:cNvGraphicFramePr>
          <p:nvPr/>
        </p:nvGraphicFramePr>
        <p:xfrm>
          <a:off x="685800" y="1524000"/>
          <a:ext cx="7467600" cy="3548063"/>
        </p:xfrm>
        <a:graphic>
          <a:graphicData uri="http://schemas.openxmlformats.org/presentationml/2006/ole">
            <mc:AlternateContent xmlns:mc="http://schemas.openxmlformats.org/markup-compatibility/2006">
              <mc:Choice xmlns:v="urn:schemas-microsoft-com:vml" Requires="v">
                <p:oleObj spid="_x0000_s194647" r:id="rId3" imgW="4543806" imgH="1972056" progId="Word.Picture.8">
                  <p:embed/>
                </p:oleObj>
              </mc:Choice>
              <mc:Fallback>
                <p:oleObj r:id="rId3" imgW="4543806" imgH="1972056" progId="Word.Picture.8">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524000"/>
                        <a:ext cx="7467600" cy="354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 Box 3">
            <a:extLst>
              <a:ext uri="{FF2B5EF4-FFF2-40B4-BE49-F238E27FC236}">
                <a16:creationId xmlns:a16="http://schemas.microsoft.com/office/drawing/2014/main" id="{5E6B051F-23A3-4872-B052-29185A4ECA0F}"/>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3.5.4 </a:t>
            </a:r>
            <a:r>
              <a:rPr lang="zh-CN" altLang="en-US" sz="4000" b="1" kern="0" dirty="0">
                <a:solidFill>
                  <a:srgbClr val="000099"/>
                </a:solidFill>
              </a:rPr>
              <a:t>轮廓表示</a:t>
            </a:r>
          </a:p>
        </p:txBody>
      </p:sp>
      <p:pic>
        <p:nvPicPr>
          <p:cNvPr id="194566" name="Picture 12" descr="underline_base">
            <a:extLst>
              <a:ext uri="{FF2B5EF4-FFF2-40B4-BE49-F238E27FC236}">
                <a16:creationId xmlns:a16="http://schemas.microsoft.com/office/drawing/2014/main" id="{56CB4398-955E-412D-9935-83213532ED4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3">
            <a:extLst>
              <a:ext uri="{FF2B5EF4-FFF2-40B4-BE49-F238E27FC236}">
                <a16:creationId xmlns:a16="http://schemas.microsoft.com/office/drawing/2014/main" id="{0851DB4F-304F-4EE2-86D7-3D75ACACAA7C}"/>
              </a:ext>
            </a:extLst>
          </p:cNvPr>
          <p:cNvSpPr>
            <a:spLocks noGrp="1" noChangeArrowheads="1"/>
          </p:cNvSpPr>
          <p:nvPr>
            <p:ph idx="1"/>
          </p:nvPr>
        </p:nvSpPr>
        <p:spPr>
          <a:xfrm>
            <a:off x="685800" y="1196975"/>
            <a:ext cx="8207375" cy="503238"/>
          </a:xfrm>
        </p:spPr>
        <p:txBody>
          <a:bodyPr/>
          <a:lstStyle/>
          <a:p>
            <a:pPr>
              <a:lnSpc>
                <a:spcPct val="90000"/>
              </a:lnSpc>
              <a:buFont typeface="Monotype Sorts"/>
              <a:buNone/>
            </a:pPr>
            <a:r>
              <a:rPr lang="zh-CN" altLang="en-US" b="1">
                <a:ea typeface="楷体_GB2312"/>
                <a:cs typeface="楷体_GB2312"/>
              </a:rPr>
              <a:t>链码轮廓表示：逆时针，以</a:t>
            </a:r>
            <a:r>
              <a:rPr lang="en-US" altLang="zh-CN" b="1">
                <a:ea typeface="楷体_GB2312"/>
                <a:cs typeface="楷体_GB2312"/>
              </a:rPr>
              <a:t>8</a:t>
            </a:r>
            <a:r>
              <a:rPr lang="zh-CN" altLang="en-US" b="1">
                <a:ea typeface="楷体_GB2312"/>
                <a:cs typeface="楷体_GB2312"/>
              </a:rPr>
              <a:t>邻点链码表示得：</a:t>
            </a:r>
          </a:p>
        </p:txBody>
      </p:sp>
      <p:sp>
        <p:nvSpPr>
          <p:cNvPr id="195587" name="Text Box 6">
            <a:extLst>
              <a:ext uri="{FF2B5EF4-FFF2-40B4-BE49-F238E27FC236}">
                <a16:creationId xmlns:a16="http://schemas.microsoft.com/office/drawing/2014/main" id="{8585988F-0B70-449D-846C-F607910D844B}"/>
              </a:ext>
            </a:extLst>
          </p:cNvPr>
          <p:cNvSpPr txBox="1">
            <a:spLocks noChangeArrowheads="1"/>
          </p:cNvSpPr>
          <p:nvPr/>
        </p:nvSpPr>
        <p:spPr bwMode="auto">
          <a:xfrm>
            <a:off x="412750" y="5157788"/>
            <a:ext cx="72961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b="1">
                <a:ea typeface="楷体_GB2312"/>
                <a:cs typeface="楷体_GB2312"/>
              </a:rPr>
              <a:t>曲线链码：</a:t>
            </a:r>
          </a:p>
          <a:p>
            <a:pPr eaLnBrk="1" hangingPunct="1">
              <a:lnSpc>
                <a:spcPct val="100000"/>
              </a:lnSpc>
              <a:spcBef>
                <a:spcPct val="0"/>
              </a:spcBef>
              <a:buClrTx/>
              <a:buSzTx/>
              <a:buFont typeface="Arial" panose="020B0604020202020204" pitchFamily="34" charset="0"/>
              <a:buNone/>
            </a:pPr>
            <a:r>
              <a:rPr lang="en-US" altLang="zh-CN" sz="2400" b="1">
                <a:ea typeface="楷体_GB2312"/>
                <a:cs typeface="楷体_GB2312"/>
              </a:rPr>
              <a:t>0 2 4 4 4 4 4 2 4 3 2 3 5 6 6 6 6 6 6 7 6 7 1 1 2 3 4</a:t>
            </a:r>
          </a:p>
        </p:txBody>
      </p:sp>
      <p:graphicFrame>
        <p:nvGraphicFramePr>
          <p:cNvPr id="195588" name="Object 2">
            <a:extLst>
              <a:ext uri="{FF2B5EF4-FFF2-40B4-BE49-F238E27FC236}">
                <a16:creationId xmlns:a16="http://schemas.microsoft.com/office/drawing/2014/main" id="{301E5CEC-B672-4615-8188-AB3454927EC3}"/>
              </a:ext>
            </a:extLst>
          </p:cNvPr>
          <p:cNvGraphicFramePr>
            <a:graphicFrameLocks/>
          </p:cNvGraphicFramePr>
          <p:nvPr/>
        </p:nvGraphicFramePr>
        <p:xfrm>
          <a:off x="609600" y="1752600"/>
          <a:ext cx="7391400" cy="3486150"/>
        </p:xfrm>
        <a:graphic>
          <a:graphicData uri="http://schemas.openxmlformats.org/presentationml/2006/ole">
            <mc:AlternateContent xmlns:mc="http://schemas.openxmlformats.org/markup-compatibility/2006">
              <mc:Choice xmlns:v="urn:schemas-microsoft-com:vml" Requires="v">
                <p:oleObj spid="_x0000_s195671" r:id="rId3" imgW="3819906" imgH="2162556" progId="Word.Picture.8">
                  <p:embed/>
                </p:oleObj>
              </mc:Choice>
              <mc:Fallback>
                <p:oleObj r:id="rId3" imgW="3819906" imgH="2162556" progId="Word.Picture.8">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752600"/>
                        <a:ext cx="739140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 Box 3">
            <a:extLst>
              <a:ext uri="{FF2B5EF4-FFF2-40B4-BE49-F238E27FC236}">
                <a16:creationId xmlns:a16="http://schemas.microsoft.com/office/drawing/2014/main" id="{0741F5AA-E8E8-42D2-B294-6896E45ED60B}"/>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3.5.4 </a:t>
            </a:r>
            <a:r>
              <a:rPr lang="zh-CN" altLang="en-US" sz="4000" b="1" kern="0" dirty="0">
                <a:solidFill>
                  <a:srgbClr val="000099"/>
                </a:solidFill>
              </a:rPr>
              <a:t>轮廓表示</a:t>
            </a:r>
          </a:p>
        </p:txBody>
      </p:sp>
      <p:pic>
        <p:nvPicPr>
          <p:cNvPr id="195590" name="Picture 12" descr="underline_base">
            <a:extLst>
              <a:ext uri="{FF2B5EF4-FFF2-40B4-BE49-F238E27FC236}">
                <a16:creationId xmlns:a16="http://schemas.microsoft.com/office/drawing/2014/main" id="{18F1B23B-32C6-4B69-B4B7-528221E1A56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3">
            <a:extLst>
              <a:ext uri="{FF2B5EF4-FFF2-40B4-BE49-F238E27FC236}">
                <a16:creationId xmlns:a16="http://schemas.microsoft.com/office/drawing/2014/main" id="{E45C161B-353F-466E-A56C-E3AA2E1FE269}"/>
              </a:ext>
            </a:extLst>
          </p:cNvPr>
          <p:cNvSpPr>
            <a:spLocks noGrp="1" noChangeArrowheads="1"/>
          </p:cNvSpPr>
          <p:nvPr>
            <p:ph idx="1"/>
          </p:nvPr>
        </p:nvSpPr>
        <p:spPr>
          <a:xfrm>
            <a:off x="293688" y="836613"/>
            <a:ext cx="8207375" cy="2520950"/>
          </a:xfrm>
        </p:spPr>
        <p:txBody>
          <a:bodyPr/>
          <a:lstStyle/>
          <a:p>
            <a:pPr>
              <a:buClr>
                <a:srgbClr val="CC3300"/>
              </a:buClr>
              <a:buFont typeface="Wingdings" panose="05000000000000000000" pitchFamily="2" charset="2"/>
              <a:buChar char="n"/>
            </a:pPr>
            <a:r>
              <a:rPr lang="zh-CN" altLang="en-US" b="1">
                <a:ea typeface="楷体_GB2312"/>
                <a:cs typeface="楷体_GB2312"/>
              </a:rPr>
              <a:t>链码性质：</a:t>
            </a:r>
            <a:endParaRPr lang="zh-CN" altLang="en-US" b="1">
              <a:latin typeface="楷体_GB2312"/>
              <a:ea typeface="楷体_GB2312"/>
              <a:cs typeface="楷体_GB2312"/>
            </a:endParaRPr>
          </a:p>
          <a:p>
            <a:pPr>
              <a:buClr>
                <a:srgbClr val="CC3300"/>
              </a:buClr>
              <a:buFont typeface="Wingdings" panose="05000000000000000000" pitchFamily="2" charset="2"/>
              <a:buChar char="Ø"/>
            </a:pPr>
            <a:r>
              <a:rPr lang="zh-CN" altLang="en-US" b="1">
                <a:latin typeface="楷体_GB2312"/>
                <a:ea typeface="楷体_GB2312"/>
                <a:cs typeface="楷体_GB2312"/>
              </a:rPr>
              <a:t>链码的微分（差分链码）可由原链码的一阶差分求得。差分链码具有旋转不变性，可用于手写体识别。</a:t>
            </a:r>
          </a:p>
        </p:txBody>
      </p:sp>
      <p:sp>
        <p:nvSpPr>
          <p:cNvPr id="113669" name="Text Box 5">
            <a:extLst>
              <a:ext uri="{FF2B5EF4-FFF2-40B4-BE49-F238E27FC236}">
                <a16:creationId xmlns:a16="http://schemas.microsoft.com/office/drawing/2014/main" id="{60F41224-34E4-47DB-BD1B-3D72A5149D29}"/>
              </a:ext>
            </a:extLst>
          </p:cNvPr>
          <p:cNvSpPr txBox="1">
            <a:spLocks noChangeArrowheads="1"/>
          </p:cNvSpPr>
          <p:nvPr/>
        </p:nvSpPr>
        <p:spPr bwMode="auto">
          <a:xfrm>
            <a:off x="261938" y="4349750"/>
            <a:ext cx="8686800" cy="15700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b="1">
                <a:solidFill>
                  <a:srgbClr val="FFFFFF"/>
                </a:solidFill>
                <a:ea typeface="楷体_GB2312"/>
                <a:cs typeface="楷体_GB2312"/>
              </a:rPr>
              <a:t>曲线链码</a:t>
            </a:r>
            <a:r>
              <a:rPr lang="en-US" altLang="zh-CN" sz="2400" b="1">
                <a:solidFill>
                  <a:srgbClr val="FFFFFF"/>
                </a:solidFill>
                <a:ea typeface="楷体_GB2312"/>
                <a:cs typeface="楷体_GB2312"/>
              </a:rPr>
              <a:t>B</a:t>
            </a:r>
            <a:r>
              <a:rPr lang="zh-CN" altLang="en-US" sz="2400" b="1">
                <a:solidFill>
                  <a:srgbClr val="FFFFFF"/>
                </a:solidFill>
                <a:ea typeface="楷体_GB2312"/>
                <a:cs typeface="楷体_GB2312"/>
              </a:rPr>
              <a:t>：</a:t>
            </a:r>
          </a:p>
          <a:p>
            <a:pPr eaLnBrk="1" hangingPunct="1">
              <a:lnSpc>
                <a:spcPct val="100000"/>
              </a:lnSpc>
              <a:spcBef>
                <a:spcPct val="0"/>
              </a:spcBef>
              <a:buClrTx/>
              <a:buSzTx/>
              <a:buFont typeface="Arial" panose="020B0604020202020204" pitchFamily="34" charset="0"/>
              <a:buNone/>
            </a:pPr>
            <a:r>
              <a:rPr lang="en-US" altLang="zh-CN" sz="2400" b="1">
                <a:solidFill>
                  <a:srgbClr val="FFFFFF"/>
                </a:solidFill>
                <a:ea typeface="楷体_GB2312"/>
                <a:cs typeface="楷体_GB2312"/>
              </a:rPr>
              <a:t>0 2 4 4 4 4 4 2 4 3 2 3 5 6 6 6 6 6 6 7 6 7 1 1 2 3 4</a:t>
            </a:r>
          </a:p>
          <a:p>
            <a:pPr eaLnBrk="1" hangingPunct="1">
              <a:lnSpc>
                <a:spcPct val="100000"/>
              </a:lnSpc>
              <a:spcBef>
                <a:spcPct val="0"/>
              </a:spcBef>
              <a:buClrTx/>
              <a:buSzTx/>
              <a:buFont typeface="Arial" panose="020B0604020202020204" pitchFamily="34" charset="0"/>
              <a:buNone/>
            </a:pPr>
            <a:r>
              <a:rPr lang="zh-CN" altLang="en-US" sz="2400" b="1">
                <a:solidFill>
                  <a:srgbClr val="FFFFFF"/>
                </a:solidFill>
                <a:ea typeface="楷体_GB2312"/>
                <a:cs typeface="楷体_GB2312"/>
              </a:rPr>
              <a:t>差分链码</a:t>
            </a:r>
            <a:r>
              <a:rPr lang="en-US" altLang="zh-CN" sz="2400" b="1">
                <a:solidFill>
                  <a:srgbClr val="FFFFFF"/>
                </a:solidFill>
                <a:ea typeface="楷体_GB2312"/>
                <a:cs typeface="楷体_GB2312"/>
              </a:rPr>
              <a:t>B:</a:t>
            </a:r>
          </a:p>
          <a:p>
            <a:pPr eaLnBrk="1" hangingPunct="1">
              <a:lnSpc>
                <a:spcPct val="100000"/>
              </a:lnSpc>
              <a:spcBef>
                <a:spcPct val="0"/>
              </a:spcBef>
              <a:buClrTx/>
              <a:buSzTx/>
              <a:buFont typeface="Arial" panose="020B0604020202020204" pitchFamily="34" charset="0"/>
              <a:buNone/>
            </a:pPr>
            <a:r>
              <a:rPr lang="en-US" altLang="zh-CN" sz="2400" b="1">
                <a:solidFill>
                  <a:srgbClr val="FFFFFF"/>
                </a:solidFill>
              </a:rPr>
              <a:t>2 2 0 0 0 0 6 2 7 7 1 2 1 0 0 0 0 0 1 7 1 2 0 1 1 1</a:t>
            </a:r>
          </a:p>
        </p:txBody>
      </p:sp>
      <p:sp>
        <p:nvSpPr>
          <p:cNvPr id="113670" name="Text Box 6">
            <a:extLst>
              <a:ext uri="{FF2B5EF4-FFF2-40B4-BE49-F238E27FC236}">
                <a16:creationId xmlns:a16="http://schemas.microsoft.com/office/drawing/2014/main" id="{359AAA3B-D180-4C75-A817-6B91A8510D43}"/>
              </a:ext>
            </a:extLst>
          </p:cNvPr>
          <p:cNvSpPr txBox="1">
            <a:spLocks noChangeArrowheads="1"/>
          </p:cNvSpPr>
          <p:nvPr/>
        </p:nvSpPr>
        <p:spPr bwMode="auto">
          <a:xfrm>
            <a:off x="288925" y="2536825"/>
            <a:ext cx="8642350" cy="1568450"/>
          </a:xfrm>
          <a:prstGeom prst="rect">
            <a:avLst/>
          </a:prstGeom>
          <a:solidFill>
            <a:srgbClr val="F4FD9B"/>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b="1">
                <a:ea typeface="楷体_GB2312"/>
                <a:cs typeface="楷体_GB2312"/>
              </a:rPr>
              <a:t>曲线链码</a:t>
            </a:r>
            <a:r>
              <a:rPr lang="en-US" altLang="zh-CN" sz="2400" b="1">
                <a:ea typeface="楷体_GB2312"/>
                <a:cs typeface="楷体_GB2312"/>
              </a:rPr>
              <a:t>A</a:t>
            </a:r>
            <a:r>
              <a:rPr lang="zh-CN" altLang="en-US" sz="2400" b="1">
                <a:ea typeface="楷体_GB2312"/>
                <a:cs typeface="楷体_GB2312"/>
              </a:rPr>
              <a:t>：</a:t>
            </a:r>
          </a:p>
          <a:p>
            <a:pPr eaLnBrk="1" hangingPunct="1">
              <a:lnSpc>
                <a:spcPct val="100000"/>
              </a:lnSpc>
              <a:spcBef>
                <a:spcPct val="0"/>
              </a:spcBef>
              <a:buClrTx/>
              <a:buSzTx/>
              <a:buFont typeface="Arial" panose="020B0604020202020204" pitchFamily="34" charset="0"/>
              <a:buNone/>
            </a:pPr>
            <a:r>
              <a:rPr lang="en-US" altLang="zh-CN" sz="2400" b="1"/>
              <a:t>6 0 2 2 2 2 2 0 2 1 0 1 3 4 4 4 4 4 4 5 4 5 7 7 0 1 2</a:t>
            </a:r>
          </a:p>
          <a:p>
            <a:pPr eaLnBrk="1" hangingPunct="1">
              <a:lnSpc>
                <a:spcPct val="100000"/>
              </a:lnSpc>
              <a:spcBef>
                <a:spcPct val="0"/>
              </a:spcBef>
              <a:buClrTx/>
              <a:buSzTx/>
              <a:buFont typeface="Arial" panose="020B0604020202020204" pitchFamily="34" charset="0"/>
              <a:buNone/>
            </a:pPr>
            <a:r>
              <a:rPr lang="zh-CN" altLang="en-US" sz="2400" b="1">
                <a:ea typeface="楷体_GB2312"/>
                <a:cs typeface="楷体_GB2312"/>
              </a:rPr>
              <a:t>差分链码</a:t>
            </a:r>
            <a:r>
              <a:rPr lang="en-US" altLang="zh-CN" sz="2400" b="1">
                <a:ea typeface="楷体_GB2312"/>
                <a:cs typeface="楷体_GB2312"/>
              </a:rPr>
              <a:t>A</a:t>
            </a:r>
            <a:r>
              <a:rPr lang="zh-CN" altLang="en-US" sz="2400" b="1">
                <a:ea typeface="楷体_GB2312"/>
                <a:cs typeface="楷体_GB2312"/>
              </a:rPr>
              <a:t>：</a:t>
            </a:r>
          </a:p>
          <a:p>
            <a:pPr eaLnBrk="1" hangingPunct="1">
              <a:lnSpc>
                <a:spcPct val="100000"/>
              </a:lnSpc>
              <a:spcBef>
                <a:spcPct val="0"/>
              </a:spcBef>
              <a:buClrTx/>
              <a:buSzTx/>
              <a:buFont typeface="Arial" panose="020B0604020202020204" pitchFamily="34" charset="0"/>
              <a:buNone/>
            </a:pPr>
            <a:r>
              <a:rPr lang="en-US" altLang="zh-CN" sz="2400" b="1"/>
              <a:t>2 2 0 0 0 0 6 2 7 7 1 2 1 0 0 0 0 0 1 7 1 2 0 1 1 1</a:t>
            </a:r>
          </a:p>
        </p:txBody>
      </p:sp>
      <p:sp>
        <p:nvSpPr>
          <p:cNvPr id="10" name="Text Box 3">
            <a:extLst>
              <a:ext uri="{FF2B5EF4-FFF2-40B4-BE49-F238E27FC236}">
                <a16:creationId xmlns:a16="http://schemas.microsoft.com/office/drawing/2014/main" id="{E45645AF-7BC3-4EF4-85B7-ED680C846776}"/>
              </a:ext>
            </a:extLst>
          </p:cNvPr>
          <p:cNvSpPr txBox="1">
            <a:spLocks noChangeArrowheads="1"/>
          </p:cNvSpPr>
          <p:nvPr/>
        </p:nvSpPr>
        <p:spPr bwMode="auto">
          <a:xfrm>
            <a:off x="193675" y="169863"/>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3.5.4 </a:t>
            </a:r>
            <a:r>
              <a:rPr lang="zh-CN" altLang="en-US" sz="4000" b="1" kern="0" dirty="0">
                <a:solidFill>
                  <a:srgbClr val="000099"/>
                </a:solidFill>
              </a:rPr>
              <a:t>轮廓表示</a:t>
            </a:r>
          </a:p>
        </p:txBody>
      </p:sp>
      <p:pic>
        <p:nvPicPr>
          <p:cNvPr id="196614" name="Picture 12" descr="underline_base">
            <a:extLst>
              <a:ext uri="{FF2B5EF4-FFF2-40B4-BE49-F238E27FC236}">
                <a16:creationId xmlns:a16="http://schemas.microsoft.com/office/drawing/2014/main" id="{583E10AB-BBBA-49FE-ACDA-C96B03106C0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670"/>
                                        </p:tgtEl>
                                        <p:attrNameLst>
                                          <p:attrName>style.visibility</p:attrName>
                                        </p:attrNameLst>
                                      </p:cBhvr>
                                      <p:to>
                                        <p:strVal val="visible"/>
                                      </p:to>
                                    </p:set>
                                    <p:animEffect transition="in" filter="blinds(horizontal)">
                                      <p:cBhvr>
                                        <p:cTn id="7" dur="500"/>
                                        <p:tgtEl>
                                          <p:spTgt spid="1136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13669"/>
                                        </p:tgtEl>
                                        <p:attrNameLst>
                                          <p:attrName>style.visibility</p:attrName>
                                        </p:attrNameLst>
                                      </p:cBhvr>
                                      <p:to>
                                        <p:strVal val="visible"/>
                                      </p:to>
                                    </p:set>
                                    <p:animEffect transition="in" filter="blinds(vertical)">
                                      <p:cBhvr>
                                        <p:cTn id="12" dur="500"/>
                                        <p:tgtEl>
                                          <p:spTgt spid="113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9" grpId="0" animBg="1"/>
      <p:bldP spid="113670"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6FC3E5-E657-4B54-991F-508CC3649FFE}"/>
              </a:ext>
            </a:extLst>
          </p:cNvPr>
          <p:cNvSpPr>
            <a:spLocks noGrp="1"/>
          </p:cNvSpPr>
          <p:nvPr>
            <p:ph type="title"/>
          </p:nvPr>
        </p:nvSpPr>
        <p:spPr>
          <a:xfrm>
            <a:off x="0" y="228600"/>
            <a:ext cx="9262334" cy="1143000"/>
          </a:xfrm>
        </p:spPr>
        <p:txBody>
          <a:bodyPr/>
          <a:lstStyle/>
          <a:p>
            <a:r>
              <a:rPr lang="zh-CN" altLang="en-US" dirty="0"/>
              <a:t>如何对边缘结果进行兴趣区域搜索？</a:t>
            </a:r>
          </a:p>
        </p:txBody>
      </p:sp>
      <p:pic>
        <p:nvPicPr>
          <p:cNvPr id="4" name="内容占位符 3">
            <a:extLst>
              <a:ext uri="{FF2B5EF4-FFF2-40B4-BE49-F238E27FC236}">
                <a16:creationId xmlns:a16="http://schemas.microsoft.com/office/drawing/2014/main" id="{5688CD45-0B92-470D-ABE4-84013F160323}"/>
              </a:ext>
            </a:extLst>
          </p:cNvPr>
          <p:cNvPicPr>
            <a:picLocks noGrp="1" noChangeAspect="1"/>
          </p:cNvPicPr>
          <p:nvPr>
            <p:ph idx="1"/>
          </p:nvPr>
        </p:nvPicPr>
        <p:blipFill>
          <a:blip r:embed="rId3"/>
          <a:stretch>
            <a:fillRect/>
          </a:stretch>
        </p:blipFill>
        <p:spPr>
          <a:xfrm>
            <a:off x="1133374" y="1199480"/>
            <a:ext cx="6877252" cy="5642386"/>
          </a:xfrm>
          <a:prstGeom prst="rect">
            <a:avLst/>
          </a:prstGeom>
        </p:spPr>
      </p:pic>
    </p:spTree>
    <p:extLst>
      <p:ext uri="{BB962C8B-B14F-4D97-AF65-F5344CB8AC3E}">
        <p14:creationId xmlns:p14="http://schemas.microsoft.com/office/powerpoint/2010/main" val="27785380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027">
            <a:extLst>
              <a:ext uri="{FF2B5EF4-FFF2-40B4-BE49-F238E27FC236}">
                <a16:creationId xmlns:a16="http://schemas.microsoft.com/office/drawing/2014/main" id="{5CB2C4A6-FDB2-4F27-B705-1D8D61CD909E}"/>
              </a:ext>
            </a:extLst>
          </p:cNvPr>
          <p:cNvSpPr>
            <a:spLocks noGrp="1" noChangeArrowheads="1"/>
          </p:cNvSpPr>
          <p:nvPr>
            <p:ph idx="1"/>
          </p:nvPr>
        </p:nvSpPr>
        <p:spPr>
          <a:xfrm>
            <a:off x="0" y="735013"/>
            <a:ext cx="8893175" cy="5715000"/>
          </a:xfrm>
        </p:spPr>
        <p:txBody>
          <a:bodyPr/>
          <a:lstStyle/>
          <a:p>
            <a:pPr>
              <a:lnSpc>
                <a:spcPct val="90000"/>
              </a:lnSpc>
              <a:buClr>
                <a:srgbClr val="CC3300"/>
              </a:buClr>
              <a:buFont typeface="Wingdings" panose="05000000000000000000" pitchFamily="2" charset="2"/>
              <a:buChar char="n"/>
            </a:pPr>
            <a:r>
              <a:rPr lang="en-US" altLang="zh-CN" b="1">
                <a:latin typeface="楷体_GB2312"/>
                <a:ea typeface="楷体_GB2312"/>
                <a:cs typeface="楷体_GB2312"/>
              </a:rPr>
              <a:t>Hough</a:t>
            </a:r>
            <a:r>
              <a:rPr lang="zh-CN" altLang="en-US" b="1">
                <a:latin typeface="楷体_GB2312"/>
                <a:ea typeface="楷体_GB2312"/>
                <a:cs typeface="楷体_GB2312"/>
              </a:rPr>
              <a:t>变换概述</a:t>
            </a:r>
          </a:p>
          <a:p>
            <a:pPr>
              <a:lnSpc>
                <a:spcPct val="125000"/>
              </a:lnSpc>
              <a:buClr>
                <a:srgbClr val="CC3300"/>
              </a:buClr>
              <a:buFont typeface="Wingdings" panose="05000000000000000000" pitchFamily="2" charset="2"/>
              <a:buChar char="l"/>
            </a:pPr>
            <a:r>
              <a:rPr lang="en-US" altLang="zh-CN" b="1">
                <a:latin typeface="楷体_GB2312"/>
                <a:ea typeface="楷体_GB2312"/>
                <a:cs typeface="楷体_GB2312"/>
              </a:rPr>
              <a:t>Hough</a:t>
            </a:r>
            <a:r>
              <a:rPr lang="zh-CN" altLang="en-US" b="1">
                <a:latin typeface="楷体_GB2312"/>
                <a:ea typeface="楷体_GB2312"/>
                <a:cs typeface="楷体_GB2312"/>
              </a:rPr>
              <a:t>变换是利用图像全局特性而将边缘像素连接起来组成区域封闭边界的一种方法。</a:t>
            </a:r>
          </a:p>
          <a:p>
            <a:pPr>
              <a:lnSpc>
                <a:spcPct val="125000"/>
              </a:lnSpc>
              <a:buClr>
                <a:srgbClr val="CC3300"/>
              </a:buClr>
              <a:buFont typeface="Wingdings" panose="05000000000000000000" pitchFamily="2" charset="2"/>
              <a:buChar char="l"/>
            </a:pPr>
            <a:r>
              <a:rPr lang="zh-CN" altLang="en-US" b="1">
                <a:latin typeface="楷体_GB2312"/>
                <a:ea typeface="楷体_GB2312"/>
                <a:cs typeface="楷体_GB2312"/>
              </a:rPr>
              <a:t>在预先知道区域形状的条件下，利用</a:t>
            </a:r>
            <a:r>
              <a:rPr lang="en-US" altLang="zh-CN" b="1">
                <a:latin typeface="楷体_GB2312"/>
                <a:ea typeface="楷体_GB2312"/>
                <a:cs typeface="楷体_GB2312"/>
              </a:rPr>
              <a:t>Hough</a:t>
            </a:r>
            <a:r>
              <a:rPr lang="zh-CN" altLang="en-US" b="1">
                <a:latin typeface="楷体_GB2312"/>
                <a:ea typeface="楷体_GB2312"/>
                <a:cs typeface="楷体_GB2312"/>
              </a:rPr>
              <a:t>变换可以方便的得到边界曲线而将不连续的边缘像素点连接起来。</a:t>
            </a:r>
          </a:p>
          <a:p>
            <a:pPr>
              <a:lnSpc>
                <a:spcPct val="125000"/>
              </a:lnSpc>
              <a:buClr>
                <a:srgbClr val="CC3300"/>
              </a:buClr>
              <a:buFont typeface="Wingdings" panose="05000000000000000000" pitchFamily="2" charset="2"/>
              <a:buChar char="l"/>
            </a:pPr>
            <a:r>
              <a:rPr lang="zh-CN" altLang="en-US" b="1">
                <a:latin typeface="楷体_GB2312"/>
                <a:ea typeface="楷体_GB2312"/>
                <a:cs typeface="楷体_GB2312"/>
              </a:rPr>
              <a:t>主要优点是受噪声和曲线间断的影响较小。</a:t>
            </a:r>
          </a:p>
          <a:p>
            <a:pPr>
              <a:lnSpc>
                <a:spcPct val="125000"/>
              </a:lnSpc>
              <a:buClr>
                <a:srgbClr val="CC3300"/>
              </a:buClr>
              <a:buFont typeface="Wingdings" panose="05000000000000000000" pitchFamily="2" charset="2"/>
              <a:buChar char="l"/>
            </a:pPr>
            <a:r>
              <a:rPr lang="en-US" altLang="zh-CN" b="1">
                <a:latin typeface="楷体_GB2312"/>
                <a:ea typeface="楷体_GB2312"/>
                <a:cs typeface="楷体_GB2312"/>
              </a:rPr>
              <a:t>Hough</a:t>
            </a:r>
            <a:r>
              <a:rPr lang="zh-CN" altLang="en-US" b="1">
                <a:latin typeface="楷体_GB2312"/>
                <a:ea typeface="楷体_GB2312"/>
                <a:cs typeface="楷体_GB2312"/>
              </a:rPr>
              <a:t>变换的主要思想就是在已知形状的条件下，将</a:t>
            </a:r>
            <a:r>
              <a:rPr lang="zh-CN" altLang="en-US" b="1">
                <a:solidFill>
                  <a:srgbClr val="CC3300"/>
                </a:solidFill>
                <a:latin typeface="楷体_GB2312"/>
                <a:ea typeface="楷体_GB2312"/>
                <a:cs typeface="楷体_GB2312"/>
              </a:rPr>
              <a:t>曲线从图像坐标系变换到参数坐标系</a:t>
            </a:r>
            <a:r>
              <a:rPr lang="zh-CN" altLang="en-US" b="1">
                <a:latin typeface="楷体_GB2312"/>
                <a:ea typeface="楷体_GB2312"/>
                <a:cs typeface="楷体_GB2312"/>
              </a:rPr>
              <a:t>，通过研究参数坐标系下的一些特征，得到图像坐标系下的表示。</a:t>
            </a:r>
          </a:p>
        </p:txBody>
      </p:sp>
      <p:sp>
        <p:nvSpPr>
          <p:cNvPr id="8" name="Text Box 3">
            <a:extLst>
              <a:ext uri="{FF2B5EF4-FFF2-40B4-BE49-F238E27FC236}">
                <a16:creationId xmlns:a16="http://schemas.microsoft.com/office/drawing/2014/main" id="{97F2838B-36D6-467D-8CA9-0614842CB3FE}"/>
              </a:ext>
            </a:extLst>
          </p:cNvPr>
          <p:cNvSpPr txBox="1">
            <a:spLocks noChangeArrowheads="1"/>
          </p:cNvSpPr>
          <p:nvPr/>
        </p:nvSpPr>
        <p:spPr bwMode="auto">
          <a:xfrm>
            <a:off x="193675" y="39688"/>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3.5.5 Hough</a:t>
            </a:r>
            <a:r>
              <a:rPr lang="zh-CN" altLang="en-US" sz="4000" b="1" kern="0" dirty="0">
                <a:solidFill>
                  <a:srgbClr val="000099"/>
                </a:solidFill>
              </a:rPr>
              <a:t>变换</a:t>
            </a:r>
          </a:p>
        </p:txBody>
      </p:sp>
      <p:pic>
        <p:nvPicPr>
          <p:cNvPr id="197636" name="Picture 12" descr="underline_base">
            <a:extLst>
              <a:ext uri="{FF2B5EF4-FFF2-40B4-BE49-F238E27FC236}">
                <a16:creationId xmlns:a16="http://schemas.microsoft.com/office/drawing/2014/main" id="{54C2FCBD-A644-423E-815F-D056477413F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638175"/>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CB3224EF-7960-456C-99C5-C3E2E7DD829C}"/>
              </a:ext>
            </a:extLst>
          </p:cNvPr>
          <p:cNvSpPr>
            <a:spLocks noGrp="1" noChangeArrowheads="1"/>
          </p:cNvSpPr>
          <p:nvPr>
            <p:ph type="title"/>
          </p:nvPr>
        </p:nvSpPr>
        <p:spPr>
          <a:xfrm>
            <a:off x="533400" y="228600"/>
            <a:ext cx="5575998" cy="1143000"/>
          </a:xfrm>
        </p:spPr>
        <p:txBody>
          <a:bodyPr/>
          <a:lstStyle/>
          <a:p>
            <a:r>
              <a:rPr lang="zh-CN" altLang="en-US" sz="4000" b="1" dirty="0"/>
              <a:t>回顾 </a:t>
            </a:r>
            <a:r>
              <a:rPr lang="zh-CN" altLang="en-US" sz="4000" dirty="0"/>
              <a:t>视觉坐标系统</a:t>
            </a:r>
            <a:endParaRPr lang="zh-CN" altLang="en-US" sz="4000" b="1" dirty="0"/>
          </a:p>
        </p:txBody>
      </p:sp>
      <p:pic>
        <p:nvPicPr>
          <p:cNvPr id="63491" name="Picture 12" descr="underline_base">
            <a:extLst>
              <a:ext uri="{FF2B5EF4-FFF2-40B4-BE49-F238E27FC236}">
                <a16:creationId xmlns:a16="http://schemas.microsoft.com/office/drawing/2014/main" id="{F2BEF4BD-1F14-4677-8543-56DCCC2CD99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8" y="1014413"/>
            <a:ext cx="51260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85878249-4D51-4D2C-AEAA-B837C1FABEA3}"/>
              </a:ext>
            </a:extLst>
          </p:cNvPr>
          <p:cNvSpPr txBox="1">
            <a:spLocks noChangeArrowheads="1"/>
          </p:cNvSpPr>
          <p:nvPr/>
        </p:nvSpPr>
        <p:spPr bwMode="auto">
          <a:xfrm>
            <a:off x="549275" y="1349375"/>
            <a:ext cx="7772400" cy="1131888"/>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Char char="v"/>
              <a:defRPr/>
            </a:pPr>
            <a:r>
              <a:rPr lang="zh-CN" altLang="en-US" sz="3200" kern="0">
                <a:latin typeface="+mn-lt"/>
                <a:ea typeface="+mn-ea"/>
              </a:rPr>
              <a:t>视觉坐标系统：</a:t>
            </a:r>
            <a:endParaRPr lang="en-US" altLang="zh-CN" sz="3200" kern="0">
              <a:latin typeface="+mn-lt"/>
              <a:ea typeface="+mn-ea"/>
            </a:endParaRPr>
          </a:p>
          <a:p>
            <a:pPr marL="342900" indent="-342900">
              <a:lnSpc>
                <a:spcPct val="85000"/>
              </a:lnSpc>
              <a:spcBef>
                <a:spcPct val="20000"/>
              </a:spcBef>
              <a:buClr>
                <a:srgbClr val="000099"/>
              </a:buClr>
              <a:buSzPct val="65000"/>
              <a:buFont typeface="Wingdings" panose="05000000000000000000" pitchFamily="2" charset="2"/>
              <a:buNone/>
              <a:defRPr/>
            </a:pPr>
            <a:r>
              <a:rPr lang="en-US" altLang="zh-CN" sz="3200" kern="0">
                <a:latin typeface="+mn-lt"/>
                <a:ea typeface="+mn-ea"/>
              </a:rPr>
              <a:t> </a:t>
            </a:r>
            <a:r>
              <a:rPr lang="zh-CN" altLang="en-US" sz="2800" kern="0">
                <a:latin typeface="+mn-lt"/>
                <a:ea typeface="+mn-ea"/>
              </a:rPr>
              <a:t>摄像机坐标</a:t>
            </a:r>
            <a:r>
              <a:rPr lang="en-US" altLang="zh-CN" sz="2800" kern="0">
                <a:latin typeface="+mn-lt"/>
                <a:ea typeface="+mn-ea"/>
              </a:rPr>
              <a:t>, </a:t>
            </a:r>
            <a:r>
              <a:rPr lang="zh-CN" altLang="en-US" sz="2800" kern="0">
                <a:latin typeface="+mn-lt"/>
                <a:ea typeface="+mn-ea"/>
              </a:rPr>
              <a:t>场景坐标：</a:t>
            </a:r>
            <a:endParaRPr lang="zh-CN" altLang="en-US" sz="2800" kern="0" dirty="0">
              <a:latin typeface="+mn-lt"/>
              <a:ea typeface="+mn-ea"/>
            </a:endParaRPr>
          </a:p>
        </p:txBody>
      </p:sp>
      <p:pic>
        <p:nvPicPr>
          <p:cNvPr id="63493" name="Picture 5" descr="F:\讲义\计算机视觉\陈智勇PPT\image0_00225.bmp">
            <a:extLst>
              <a:ext uri="{FF2B5EF4-FFF2-40B4-BE49-F238E27FC236}">
                <a16:creationId xmlns:a16="http://schemas.microsoft.com/office/drawing/2014/main" id="{D310ADCA-7D18-4398-92FC-A231CBED8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988" y="2597238"/>
            <a:ext cx="301783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7" name="Line 13">
            <a:extLst>
              <a:ext uri="{FF2B5EF4-FFF2-40B4-BE49-F238E27FC236}">
                <a16:creationId xmlns:a16="http://schemas.microsoft.com/office/drawing/2014/main" id="{F9FEE3C1-0571-4148-82D6-2CEF213394B1}"/>
              </a:ext>
            </a:extLst>
          </p:cNvPr>
          <p:cNvSpPr>
            <a:spLocks noChangeShapeType="1"/>
          </p:cNvSpPr>
          <p:nvPr/>
        </p:nvSpPr>
        <p:spPr bwMode="auto">
          <a:xfrm flipH="1">
            <a:off x="534988" y="4121238"/>
            <a:ext cx="1905000" cy="2438400"/>
          </a:xfrm>
          <a:prstGeom prst="line">
            <a:avLst/>
          </a:prstGeom>
          <a:noFill/>
          <a:ln w="38100">
            <a:solidFill>
              <a:srgbClr val="FF0000"/>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8" name="Line 14">
            <a:extLst>
              <a:ext uri="{FF2B5EF4-FFF2-40B4-BE49-F238E27FC236}">
                <a16:creationId xmlns:a16="http://schemas.microsoft.com/office/drawing/2014/main" id="{3296B912-EFFC-4B60-9AF0-CB170D4BE56C}"/>
              </a:ext>
            </a:extLst>
          </p:cNvPr>
          <p:cNvSpPr>
            <a:spLocks noChangeShapeType="1"/>
          </p:cNvSpPr>
          <p:nvPr/>
        </p:nvSpPr>
        <p:spPr bwMode="auto">
          <a:xfrm>
            <a:off x="763588" y="6254838"/>
            <a:ext cx="609600" cy="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499" name="Line 15">
            <a:extLst>
              <a:ext uri="{FF2B5EF4-FFF2-40B4-BE49-F238E27FC236}">
                <a16:creationId xmlns:a16="http://schemas.microsoft.com/office/drawing/2014/main" id="{5E6FAE1F-2D37-4608-A578-88726183AF21}"/>
              </a:ext>
            </a:extLst>
          </p:cNvPr>
          <p:cNvSpPr>
            <a:spLocks noChangeShapeType="1"/>
          </p:cNvSpPr>
          <p:nvPr/>
        </p:nvSpPr>
        <p:spPr bwMode="auto">
          <a:xfrm flipV="1">
            <a:off x="763588" y="5569038"/>
            <a:ext cx="0" cy="6858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500" name="Line 16">
            <a:extLst>
              <a:ext uri="{FF2B5EF4-FFF2-40B4-BE49-F238E27FC236}">
                <a16:creationId xmlns:a16="http://schemas.microsoft.com/office/drawing/2014/main" id="{05FE3D37-EBE8-47B4-BF03-FC1DF61F002E}"/>
              </a:ext>
            </a:extLst>
          </p:cNvPr>
          <p:cNvSpPr>
            <a:spLocks noChangeShapeType="1"/>
          </p:cNvSpPr>
          <p:nvPr/>
        </p:nvSpPr>
        <p:spPr bwMode="auto">
          <a:xfrm flipH="1">
            <a:off x="458788" y="6254838"/>
            <a:ext cx="304800" cy="4572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504" name="Text Box 20">
            <a:extLst>
              <a:ext uri="{FF2B5EF4-FFF2-40B4-BE49-F238E27FC236}">
                <a16:creationId xmlns:a16="http://schemas.microsoft.com/office/drawing/2014/main" id="{43C6AFE4-A82B-4227-B2BF-BD9C8F3A3B8A}"/>
              </a:ext>
            </a:extLst>
          </p:cNvPr>
          <p:cNvSpPr txBox="1">
            <a:spLocks noChangeArrowheads="1"/>
          </p:cNvSpPr>
          <p:nvPr/>
        </p:nvSpPr>
        <p:spPr bwMode="auto">
          <a:xfrm>
            <a:off x="1449388" y="5645238"/>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Tx/>
              <a:buSzTx/>
              <a:buFont typeface="Arial" panose="020B0604020202020204" pitchFamily="34" charset="0"/>
              <a:buNone/>
            </a:pPr>
            <a:r>
              <a:rPr lang="zh-CN" altLang="en-US" sz="2400"/>
              <a:t>摄像机坐标</a:t>
            </a:r>
          </a:p>
        </p:txBody>
      </p:sp>
      <p:pic>
        <p:nvPicPr>
          <p:cNvPr id="2" name="图片 1">
            <a:extLst>
              <a:ext uri="{FF2B5EF4-FFF2-40B4-BE49-F238E27FC236}">
                <a16:creationId xmlns:a16="http://schemas.microsoft.com/office/drawing/2014/main" id="{7623C045-2522-43FB-B5FA-D60C9B1DF6B1}"/>
              </a:ext>
            </a:extLst>
          </p:cNvPr>
          <p:cNvPicPr>
            <a:picLocks noChangeAspect="1"/>
          </p:cNvPicPr>
          <p:nvPr/>
        </p:nvPicPr>
        <p:blipFill>
          <a:blip r:embed="rId4"/>
          <a:stretch>
            <a:fillRect/>
          </a:stretch>
        </p:blipFill>
        <p:spPr>
          <a:xfrm>
            <a:off x="4292305" y="2628415"/>
            <a:ext cx="4766789" cy="3283523"/>
          </a:xfrm>
          <a:prstGeom prst="rect">
            <a:avLst/>
          </a:prstGeom>
        </p:spPr>
      </p:pic>
    </p:spTree>
    <p:extLst>
      <p:ext uri="{BB962C8B-B14F-4D97-AF65-F5344CB8AC3E}">
        <p14:creationId xmlns:p14="http://schemas.microsoft.com/office/powerpoint/2010/main" val="14902936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8658" name="Rectangle 3">
            <a:extLst>
              <a:ext uri="{FF2B5EF4-FFF2-40B4-BE49-F238E27FC236}">
                <a16:creationId xmlns:a16="http://schemas.microsoft.com/office/drawing/2014/main" id="{4864B3DA-0D2E-4EA0-9DF3-B3D6EBAF9F6C}"/>
              </a:ext>
            </a:extLst>
          </p:cNvPr>
          <p:cNvSpPr>
            <a:spLocks noGrp="1" noChangeArrowheads="1"/>
          </p:cNvSpPr>
          <p:nvPr>
            <p:ph idx="1"/>
          </p:nvPr>
        </p:nvSpPr>
        <p:spPr>
          <a:xfrm>
            <a:off x="762000" y="914400"/>
            <a:ext cx="7772400" cy="2133600"/>
          </a:xfrm>
        </p:spPr>
        <p:txBody>
          <a:bodyPr/>
          <a:lstStyle/>
          <a:p>
            <a:pPr>
              <a:buClr>
                <a:srgbClr val="FF3300"/>
              </a:buClr>
              <a:buFont typeface="Wingdings" panose="05000000000000000000" pitchFamily="2" charset="2"/>
              <a:buChar char="n"/>
            </a:pPr>
            <a:r>
              <a:rPr lang="zh-CN" altLang="en-US" b="1">
                <a:latin typeface="楷体_GB2312"/>
                <a:ea typeface="楷体_GB2312"/>
                <a:cs typeface="楷体_GB2312"/>
              </a:rPr>
              <a:t>直线的</a:t>
            </a:r>
            <a:r>
              <a:rPr lang="en-US" altLang="zh-CN" b="1">
                <a:latin typeface="楷体_GB2312"/>
                <a:ea typeface="楷体_GB2312"/>
                <a:cs typeface="楷体_GB2312"/>
              </a:rPr>
              <a:t>Hough </a:t>
            </a:r>
            <a:r>
              <a:rPr lang="zh-CN" altLang="zh-CN" b="1">
                <a:latin typeface="楷体_GB2312"/>
                <a:ea typeface="楷体_GB2312"/>
                <a:cs typeface="楷体_GB2312"/>
              </a:rPr>
              <a:t>变换</a:t>
            </a:r>
          </a:p>
          <a:p>
            <a:pPr lvl="1">
              <a:buClr>
                <a:srgbClr val="FF3300"/>
              </a:buClr>
            </a:pPr>
            <a:r>
              <a:rPr lang="zh-CN" altLang="zh-CN" b="1">
                <a:latin typeface="楷体_GB2312"/>
                <a:ea typeface="楷体_GB2312"/>
                <a:cs typeface="楷体_GB2312"/>
              </a:rPr>
              <a:t>直线的斜率和截距表达式</a:t>
            </a:r>
          </a:p>
          <a:p>
            <a:pPr lvl="1">
              <a:buClr>
                <a:srgbClr val="FF3300"/>
              </a:buClr>
              <a:buFont typeface="Monotype Sorts"/>
              <a:buNone/>
            </a:pPr>
            <a:r>
              <a:rPr lang="zh-CN" altLang="zh-CN" b="1">
                <a:latin typeface="楷体_GB2312"/>
                <a:ea typeface="楷体_GB2312"/>
                <a:cs typeface="楷体_GB2312"/>
              </a:rPr>
              <a:t>				所以</a:t>
            </a:r>
          </a:p>
          <a:p>
            <a:pPr lvl="1">
              <a:buClr>
                <a:srgbClr val="FF3300"/>
              </a:buClr>
            </a:pPr>
            <a:r>
              <a:rPr lang="zh-CN" altLang="zh-CN" b="1">
                <a:latin typeface="楷体_GB2312"/>
                <a:ea typeface="楷体_GB2312"/>
                <a:cs typeface="楷体_GB2312"/>
              </a:rPr>
              <a:t>直线的极坐标系表示式  </a:t>
            </a:r>
            <a:endParaRPr lang="zh-CN" altLang="en-US" sz="3200" b="1">
              <a:latin typeface="楷体_GB2312"/>
              <a:ea typeface="楷体_GB2312"/>
              <a:cs typeface="楷体_GB2312"/>
            </a:endParaRPr>
          </a:p>
        </p:txBody>
      </p:sp>
      <p:graphicFrame>
        <p:nvGraphicFramePr>
          <p:cNvPr id="198659" name="Object 2">
            <a:extLst>
              <a:ext uri="{FF2B5EF4-FFF2-40B4-BE49-F238E27FC236}">
                <a16:creationId xmlns:a16="http://schemas.microsoft.com/office/drawing/2014/main" id="{DCF4A73B-26D7-442E-B82A-2C0E0515D048}"/>
              </a:ext>
            </a:extLst>
          </p:cNvPr>
          <p:cNvGraphicFramePr>
            <a:graphicFrameLocks/>
          </p:cNvGraphicFramePr>
          <p:nvPr/>
        </p:nvGraphicFramePr>
        <p:xfrm>
          <a:off x="1979613" y="1766888"/>
          <a:ext cx="1423987" cy="360362"/>
        </p:xfrm>
        <a:graphic>
          <a:graphicData uri="http://schemas.openxmlformats.org/presentationml/2006/ole">
            <mc:AlternateContent xmlns:mc="http://schemas.openxmlformats.org/markup-compatibility/2006">
              <mc:Choice xmlns:v="urn:schemas-microsoft-com:vml" Requires="v">
                <p:oleObj spid="_x0000_s242510" r:id="rId4" imgW="697289" imgH="177492" progId="Equation.DSMT4">
                  <p:embed/>
                </p:oleObj>
              </mc:Choice>
              <mc:Fallback>
                <p:oleObj r:id="rId4" imgW="697289" imgH="177492" progId="Equation.DSMT4">
                  <p:embed/>
                  <p:pic>
                    <p:nvPicPr>
                      <p:cNvPr id="0" name="Object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1766888"/>
                        <a:ext cx="142398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60" name="Object 3">
            <a:extLst>
              <a:ext uri="{FF2B5EF4-FFF2-40B4-BE49-F238E27FC236}">
                <a16:creationId xmlns:a16="http://schemas.microsoft.com/office/drawing/2014/main" id="{EE39A881-FAD6-4A58-946F-346DC00638E6}"/>
              </a:ext>
            </a:extLst>
          </p:cNvPr>
          <p:cNvGraphicFramePr>
            <a:graphicFrameLocks/>
          </p:cNvGraphicFramePr>
          <p:nvPr/>
        </p:nvGraphicFramePr>
        <p:xfrm>
          <a:off x="4441825" y="1662113"/>
          <a:ext cx="1730375" cy="465137"/>
        </p:xfrm>
        <a:graphic>
          <a:graphicData uri="http://schemas.openxmlformats.org/presentationml/2006/ole">
            <mc:AlternateContent xmlns:mc="http://schemas.openxmlformats.org/markup-compatibility/2006">
              <mc:Choice xmlns:v="urn:schemas-microsoft-com:vml" Requires="v">
                <p:oleObj spid="_x0000_s242511" r:id="rId6" imgW="850531" imgH="228501" progId="Equation.DSMT4">
                  <p:embed/>
                </p:oleObj>
              </mc:Choice>
              <mc:Fallback>
                <p:oleObj r:id="rId6" imgW="850531" imgH="228501" progId="Equation.DSMT4">
                  <p:embed/>
                  <p:pic>
                    <p:nvPicPr>
                      <p:cNvPr id="0" name="Object 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1825" y="1662113"/>
                        <a:ext cx="17303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61" name="Object 4">
            <a:extLst>
              <a:ext uri="{FF2B5EF4-FFF2-40B4-BE49-F238E27FC236}">
                <a16:creationId xmlns:a16="http://schemas.microsoft.com/office/drawing/2014/main" id="{B88068B4-5D7D-4D14-9037-9C84C6BD54AF}"/>
              </a:ext>
            </a:extLst>
          </p:cNvPr>
          <p:cNvGraphicFramePr>
            <a:graphicFrameLocks/>
          </p:cNvGraphicFramePr>
          <p:nvPr/>
        </p:nvGraphicFramePr>
        <p:xfrm>
          <a:off x="4953000" y="3124200"/>
          <a:ext cx="1981200" cy="1604963"/>
        </p:xfrm>
        <a:graphic>
          <a:graphicData uri="http://schemas.openxmlformats.org/presentationml/2006/ole">
            <mc:AlternateContent xmlns:mc="http://schemas.openxmlformats.org/markup-compatibility/2006">
              <mc:Choice xmlns:v="urn:schemas-microsoft-com:vml" Requires="v">
                <p:oleObj spid="_x0000_s242512" r:id="rId8" imgW="3802320" imgH="3082320" progId="Visio.Drawing.5">
                  <p:embed/>
                </p:oleObj>
              </mc:Choice>
              <mc:Fallback>
                <p:oleObj r:id="rId8" imgW="3802320" imgH="3082320" progId="Visio.Drawing.5">
                  <p:embed/>
                  <p:pic>
                    <p:nvPicPr>
                      <p:cNvPr id="0" name="Object 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53000" y="3124200"/>
                        <a:ext cx="1981200" cy="1604963"/>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62" name="Object 5">
            <a:extLst>
              <a:ext uri="{FF2B5EF4-FFF2-40B4-BE49-F238E27FC236}">
                <a16:creationId xmlns:a16="http://schemas.microsoft.com/office/drawing/2014/main" id="{45152F01-86AC-4726-867B-0172BC407539}"/>
              </a:ext>
            </a:extLst>
          </p:cNvPr>
          <p:cNvGraphicFramePr>
            <a:graphicFrameLocks/>
          </p:cNvGraphicFramePr>
          <p:nvPr/>
        </p:nvGraphicFramePr>
        <p:xfrm>
          <a:off x="5659438" y="3317875"/>
          <a:ext cx="1482725" cy="398463"/>
        </p:xfrm>
        <a:graphic>
          <a:graphicData uri="http://schemas.openxmlformats.org/presentationml/2006/ole">
            <mc:AlternateContent xmlns:mc="http://schemas.openxmlformats.org/markup-compatibility/2006">
              <mc:Choice xmlns:v="urn:schemas-microsoft-com:vml" Requires="v">
                <p:oleObj spid="_x0000_s242513" r:id="rId10" imgW="850531" imgH="228501" progId="Equation.DSMT4">
                  <p:embed/>
                </p:oleObj>
              </mc:Choice>
              <mc:Fallback>
                <p:oleObj r:id="rId10" imgW="850531" imgH="228501" progId="Equation.DSMT4">
                  <p:embed/>
                  <p:pic>
                    <p:nvPicPr>
                      <p:cNvPr id="0" name="Object 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59438" y="3317875"/>
                        <a:ext cx="148272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6436" name="Object 6">
            <a:extLst>
              <a:ext uri="{FF2B5EF4-FFF2-40B4-BE49-F238E27FC236}">
                <a16:creationId xmlns:a16="http://schemas.microsoft.com/office/drawing/2014/main" id="{5E98EFA0-7007-4983-A647-77BE4974BEFF}"/>
              </a:ext>
            </a:extLst>
          </p:cNvPr>
          <p:cNvGraphicFramePr>
            <a:graphicFrameLocks/>
          </p:cNvGraphicFramePr>
          <p:nvPr/>
        </p:nvGraphicFramePr>
        <p:xfrm>
          <a:off x="5029200" y="5083175"/>
          <a:ext cx="2133600" cy="1730375"/>
        </p:xfrm>
        <a:graphic>
          <a:graphicData uri="http://schemas.openxmlformats.org/presentationml/2006/ole">
            <mc:AlternateContent xmlns:mc="http://schemas.openxmlformats.org/markup-compatibility/2006">
              <mc:Choice xmlns:v="urn:schemas-microsoft-com:vml" Requires="v">
                <p:oleObj spid="_x0000_s242514" r:id="rId12" imgW="3802320" imgH="3082320" progId="Visio.Drawing.5">
                  <p:embed/>
                </p:oleObj>
              </mc:Choice>
              <mc:Fallback>
                <p:oleObj r:id="rId12" imgW="3802320" imgH="3082320" progId="Visio.Drawing.5">
                  <p:embed/>
                  <p:pic>
                    <p:nvPicPr>
                      <p:cNvPr id="0" name="Object 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29200" y="5083175"/>
                        <a:ext cx="2133600"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64" name="Object 7">
            <a:extLst>
              <a:ext uri="{FF2B5EF4-FFF2-40B4-BE49-F238E27FC236}">
                <a16:creationId xmlns:a16="http://schemas.microsoft.com/office/drawing/2014/main" id="{7DEA55B3-C67F-4E17-95C3-626FC5A3FC39}"/>
              </a:ext>
            </a:extLst>
          </p:cNvPr>
          <p:cNvGraphicFramePr>
            <a:graphicFrameLocks/>
          </p:cNvGraphicFramePr>
          <p:nvPr/>
        </p:nvGraphicFramePr>
        <p:xfrm>
          <a:off x="1143000" y="3178175"/>
          <a:ext cx="2057400" cy="1666875"/>
        </p:xfrm>
        <a:graphic>
          <a:graphicData uri="http://schemas.openxmlformats.org/presentationml/2006/ole">
            <mc:AlternateContent xmlns:mc="http://schemas.openxmlformats.org/markup-compatibility/2006">
              <mc:Choice xmlns:v="urn:schemas-microsoft-com:vml" Requires="v">
                <p:oleObj spid="_x0000_s242515" r:id="rId14" imgW="3802320" imgH="3082320" progId="Visio.Drawing.5">
                  <p:embed/>
                </p:oleObj>
              </mc:Choice>
              <mc:Fallback>
                <p:oleObj r:id="rId14" imgW="3802320" imgH="3082320" progId="Visio.Drawing.5">
                  <p:embed/>
                  <p:pic>
                    <p:nvPicPr>
                      <p:cNvPr id="0" name="Object 7"/>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43000" y="3178175"/>
                        <a:ext cx="2057400" cy="1666875"/>
                      </a:xfrm>
                      <a:prstGeom prst="rect">
                        <a:avLst/>
                      </a:prstGeom>
                      <a:solidFill>
                        <a:srgbClr val="F4FD9B"/>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65" name="Object 8">
            <a:extLst>
              <a:ext uri="{FF2B5EF4-FFF2-40B4-BE49-F238E27FC236}">
                <a16:creationId xmlns:a16="http://schemas.microsoft.com/office/drawing/2014/main" id="{153509C5-B36E-4B17-9370-2DA40C5DCACE}"/>
              </a:ext>
            </a:extLst>
          </p:cNvPr>
          <p:cNvGraphicFramePr>
            <a:graphicFrameLocks/>
          </p:cNvGraphicFramePr>
          <p:nvPr/>
        </p:nvGraphicFramePr>
        <p:xfrm>
          <a:off x="2751138" y="2497138"/>
          <a:ext cx="2511425" cy="434975"/>
        </p:xfrm>
        <a:graphic>
          <a:graphicData uri="http://schemas.openxmlformats.org/presentationml/2006/ole">
            <mc:AlternateContent xmlns:mc="http://schemas.openxmlformats.org/markup-compatibility/2006">
              <mc:Choice xmlns:v="urn:schemas-microsoft-com:vml" Requires="v">
                <p:oleObj spid="_x0000_s242516" r:id="rId16" imgW="1320227" imgH="228501" progId="Equation.DSMT4">
                  <p:embed/>
                </p:oleObj>
              </mc:Choice>
              <mc:Fallback>
                <p:oleObj r:id="rId16" imgW="1320227" imgH="228501" progId="Equation.DSMT4">
                  <p:embed/>
                  <p:pic>
                    <p:nvPicPr>
                      <p:cNvPr id="0" name="Object 8"/>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51138" y="2497138"/>
                        <a:ext cx="251142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6439" name="Object 9">
            <a:extLst>
              <a:ext uri="{FF2B5EF4-FFF2-40B4-BE49-F238E27FC236}">
                <a16:creationId xmlns:a16="http://schemas.microsoft.com/office/drawing/2014/main" id="{95896A8A-9A71-445B-86F9-2DE484B9C9BC}"/>
              </a:ext>
            </a:extLst>
          </p:cNvPr>
          <p:cNvGraphicFramePr>
            <a:graphicFrameLocks/>
          </p:cNvGraphicFramePr>
          <p:nvPr/>
        </p:nvGraphicFramePr>
        <p:xfrm>
          <a:off x="1828800" y="5181600"/>
          <a:ext cx="2297113" cy="387350"/>
        </p:xfrm>
        <a:graphic>
          <a:graphicData uri="http://schemas.openxmlformats.org/presentationml/2006/ole">
            <mc:AlternateContent xmlns:mc="http://schemas.openxmlformats.org/markup-compatibility/2006">
              <mc:Choice xmlns:v="urn:schemas-microsoft-com:vml" Requires="v">
                <p:oleObj spid="_x0000_s242517" r:id="rId18" imgW="1346200" imgH="228600" progId="Equation.DSMT4">
                  <p:embed/>
                </p:oleObj>
              </mc:Choice>
              <mc:Fallback>
                <p:oleObj r:id="rId18" imgW="1346200" imgH="228600" progId="Equation.DSMT4">
                  <p:embed/>
                  <p:pic>
                    <p:nvPicPr>
                      <p:cNvPr id="0" name="Object 9"/>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28800" y="5181600"/>
                        <a:ext cx="229711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67" name="Object 10">
            <a:extLst>
              <a:ext uri="{FF2B5EF4-FFF2-40B4-BE49-F238E27FC236}">
                <a16:creationId xmlns:a16="http://schemas.microsoft.com/office/drawing/2014/main" id="{85E56F81-56E6-43B5-8DD0-03CFD734B429}"/>
              </a:ext>
            </a:extLst>
          </p:cNvPr>
          <p:cNvGraphicFramePr>
            <a:graphicFrameLocks/>
          </p:cNvGraphicFramePr>
          <p:nvPr/>
        </p:nvGraphicFramePr>
        <p:xfrm>
          <a:off x="1306513" y="3429000"/>
          <a:ext cx="1425575" cy="360363"/>
        </p:xfrm>
        <a:graphic>
          <a:graphicData uri="http://schemas.openxmlformats.org/presentationml/2006/ole">
            <mc:AlternateContent xmlns:mc="http://schemas.openxmlformats.org/markup-compatibility/2006">
              <mc:Choice xmlns:v="urn:schemas-microsoft-com:vml" Requires="v">
                <p:oleObj spid="_x0000_s242518" r:id="rId20" imgW="697289" imgH="177492" progId="Equation.DSMT4">
                  <p:embed/>
                </p:oleObj>
              </mc:Choice>
              <mc:Fallback>
                <p:oleObj r:id="rId20" imgW="697289" imgH="177492" progId="Equation.DSMT4">
                  <p:embed/>
                  <p:pic>
                    <p:nvPicPr>
                      <p:cNvPr id="0" name="Object 10"/>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06513" y="3429000"/>
                        <a:ext cx="14255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6441" name="Object 11">
            <a:extLst>
              <a:ext uri="{FF2B5EF4-FFF2-40B4-BE49-F238E27FC236}">
                <a16:creationId xmlns:a16="http://schemas.microsoft.com/office/drawing/2014/main" id="{3668F845-9C69-4B99-9D50-85FA10983B56}"/>
              </a:ext>
            </a:extLst>
          </p:cNvPr>
          <p:cNvGraphicFramePr>
            <a:graphicFrameLocks/>
          </p:cNvGraphicFramePr>
          <p:nvPr/>
        </p:nvGraphicFramePr>
        <p:xfrm>
          <a:off x="1143000" y="5029200"/>
          <a:ext cx="2057400" cy="1666875"/>
        </p:xfrm>
        <a:graphic>
          <a:graphicData uri="http://schemas.openxmlformats.org/presentationml/2006/ole">
            <mc:AlternateContent xmlns:mc="http://schemas.openxmlformats.org/markup-compatibility/2006">
              <mc:Choice xmlns:v="urn:schemas-microsoft-com:vml" Requires="v">
                <p:oleObj spid="_x0000_s242519" r:id="rId22" imgW="3802320" imgH="3082320" progId="Visio.Drawing.5">
                  <p:embed/>
                </p:oleObj>
              </mc:Choice>
              <mc:Fallback>
                <p:oleObj r:id="rId22" imgW="3802320" imgH="3082320" progId="Visio.Drawing.5">
                  <p:embed/>
                  <p:pic>
                    <p:nvPicPr>
                      <p:cNvPr id="0" name="Object 11"/>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43000" y="5029200"/>
                        <a:ext cx="20574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69" name="Object 12">
            <a:extLst>
              <a:ext uri="{FF2B5EF4-FFF2-40B4-BE49-F238E27FC236}">
                <a16:creationId xmlns:a16="http://schemas.microsoft.com/office/drawing/2014/main" id="{44B551D1-B0BB-476C-92D6-C020463D548F}"/>
              </a:ext>
            </a:extLst>
          </p:cNvPr>
          <p:cNvGraphicFramePr>
            <a:graphicFrameLocks/>
          </p:cNvGraphicFramePr>
          <p:nvPr/>
        </p:nvGraphicFramePr>
        <p:xfrm>
          <a:off x="938213" y="3124200"/>
          <a:ext cx="261937" cy="304800"/>
        </p:xfrm>
        <a:graphic>
          <a:graphicData uri="http://schemas.openxmlformats.org/presentationml/2006/ole">
            <mc:AlternateContent xmlns:mc="http://schemas.openxmlformats.org/markup-compatibility/2006">
              <mc:Choice xmlns:v="urn:schemas-microsoft-com:vml" Requires="v">
                <p:oleObj spid="_x0000_s242520" r:id="rId24" imgW="139518" imgH="164885" progId="Equation.3">
                  <p:embed/>
                </p:oleObj>
              </mc:Choice>
              <mc:Fallback>
                <p:oleObj r:id="rId24" imgW="139518" imgH="164885" progId="Equation.3">
                  <p:embed/>
                  <p:pic>
                    <p:nvPicPr>
                      <p:cNvPr id="0" name="Object 12"/>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38213" y="3124200"/>
                        <a:ext cx="261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70" name="Object 13">
            <a:extLst>
              <a:ext uri="{FF2B5EF4-FFF2-40B4-BE49-F238E27FC236}">
                <a16:creationId xmlns:a16="http://schemas.microsoft.com/office/drawing/2014/main" id="{C6BAD8A6-6806-4422-97F2-D0ECDABEBA1A}"/>
              </a:ext>
            </a:extLst>
          </p:cNvPr>
          <p:cNvGraphicFramePr>
            <a:graphicFrameLocks/>
          </p:cNvGraphicFramePr>
          <p:nvPr/>
        </p:nvGraphicFramePr>
        <p:xfrm>
          <a:off x="914400" y="5013325"/>
          <a:ext cx="261938" cy="304800"/>
        </p:xfrm>
        <a:graphic>
          <a:graphicData uri="http://schemas.openxmlformats.org/presentationml/2006/ole">
            <mc:AlternateContent xmlns:mc="http://schemas.openxmlformats.org/markup-compatibility/2006">
              <mc:Choice xmlns:v="urn:schemas-microsoft-com:vml" Requires="v">
                <p:oleObj spid="_x0000_s242521" r:id="rId26" imgW="139518" imgH="164885" progId="Equation.3">
                  <p:embed/>
                </p:oleObj>
              </mc:Choice>
              <mc:Fallback>
                <p:oleObj r:id="rId26" imgW="139518" imgH="164885" progId="Equation.3">
                  <p:embed/>
                  <p:pic>
                    <p:nvPicPr>
                      <p:cNvPr id="0" name="Object 13"/>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14400" y="5013325"/>
                        <a:ext cx="261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71" name="Object 14">
            <a:extLst>
              <a:ext uri="{FF2B5EF4-FFF2-40B4-BE49-F238E27FC236}">
                <a16:creationId xmlns:a16="http://schemas.microsoft.com/office/drawing/2014/main" id="{BF37B4AB-FB53-4CF2-8DB3-491F1CCAD78E}"/>
              </a:ext>
            </a:extLst>
          </p:cNvPr>
          <p:cNvGraphicFramePr>
            <a:graphicFrameLocks/>
          </p:cNvGraphicFramePr>
          <p:nvPr/>
        </p:nvGraphicFramePr>
        <p:xfrm>
          <a:off x="3200400" y="6378575"/>
          <a:ext cx="234950" cy="260350"/>
        </p:xfrm>
        <a:graphic>
          <a:graphicData uri="http://schemas.openxmlformats.org/presentationml/2006/ole">
            <mc:AlternateContent xmlns:mc="http://schemas.openxmlformats.org/markup-compatibility/2006">
              <mc:Choice xmlns:v="urn:schemas-microsoft-com:vml" Requires="v">
                <p:oleObj spid="_x0000_s242522" r:id="rId27" imgW="126725" imgH="139397" progId="Equation.3">
                  <p:embed/>
                </p:oleObj>
              </mc:Choice>
              <mc:Fallback>
                <p:oleObj r:id="rId27" imgW="126725" imgH="139397" progId="Equation.3">
                  <p:embed/>
                  <p:pic>
                    <p:nvPicPr>
                      <p:cNvPr id="0" name="Object 14"/>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200400" y="6378575"/>
                        <a:ext cx="2349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72" name="Object 15">
            <a:extLst>
              <a:ext uri="{FF2B5EF4-FFF2-40B4-BE49-F238E27FC236}">
                <a16:creationId xmlns:a16="http://schemas.microsoft.com/office/drawing/2014/main" id="{BC3E0530-54AF-49CB-93FD-EA8C3C4F8EC8}"/>
              </a:ext>
            </a:extLst>
          </p:cNvPr>
          <p:cNvGraphicFramePr>
            <a:graphicFrameLocks/>
          </p:cNvGraphicFramePr>
          <p:nvPr/>
        </p:nvGraphicFramePr>
        <p:xfrm>
          <a:off x="3200400" y="4473575"/>
          <a:ext cx="234950" cy="260350"/>
        </p:xfrm>
        <a:graphic>
          <a:graphicData uri="http://schemas.openxmlformats.org/presentationml/2006/ole">
            <mc:AlternateContent xmlns:mc="http://schemas.openxmlformats.org/markup-compatibility/2006">
              <mc:Choice xmlns:v="urn:schemas-microsoft-com:vml" Requires="v">
                <p:oleObj spid="_x0000_s242523" r:id="rId29" imgW="126725" imgH="139397" progId="Equation.3">
                  <p:embed/>
                </p:oleObj>
              </mc:Choice>
              <mc:Fallback>
                <p:oleObj r:id="rId29" imgW="126725" imgH="139397" progId="Equation.3">
                  <p:embed/>
                  <p:pic>
                    <p:nvPicPr>
                      <p:cNvPr id="0" name="Object 15"/>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200400" y="4473575"/>
                        <a:ext cx="2349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73" name="Object 16">
            <a:extLst>
              <a:ext uri="{FF2B5EF4-FFF2-40B4-BE49-F238E27FC236}">
                <a16:creationId xmlns:a16="http://schemas.microsoft.com/office/drawing/2014/main" id="{3E0F96B5-156A-4EC4-9129-BAD102D9B35D}"/>
              </a:ext>
            </a:extLst>
          </p:cNvPr>
          <p:cNvGraphicFramePr>
            <a:graphicFrameLocks/>
          </p:cNvGraphicFramePr>
          <p:nvPr/>
        </p:nvGraphicFramePr>
        <p:xfrm>
          <a:off x="1276350" y="5105400"/>
          <a:ext cx="282575" cy="457200"/>
        </p:xfrm>
        <a:graphic>
          <a:graphicData uri="http://schemas.openxmlformats.org/presentationml/2006/ole">
            <mc:AlternateContent xmlns:mc="http://schemas.openxmlformats.org/markup-compatibility/2006">
              <mc:Choice xmlns:v="urn:schemas-microsoft-com:vml" Requires="v">
                <p:oleObj spid="_x0000_s242524" r:id="rId30" imgW="139700" imgH="228600" progId="Equation.3">
                  <p:embed/>
                </p:oleObj>
              </mc:Choice>
              <mc:Fallback>
                <p:oleObj r:id="rId30" imgW="139700" imgH="228600" progId="Equation.3">
                  <p:embed/>
                  <p:pic>
                    <p:nvPicPr>
                      <p:cNvPr id="0" name="Object 16"/>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276350" y="5105400"/>
                        <a:ext cx="282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74" name="Object 17">
            <a:extLst>
              <a:ext uri="{FF2B5EF4-FFF2-40B4-BE49-F238E27FC236}">
                <a16:creationId xmlns:a16="http://schemas.microsoft.com/office/drawing/2014/main" id="{F0521168-6383-4B0C-9551-64C76EE445D0}"/>
              </a:ext>
            </a:extLst>
          </p:cNvPr>
          <p:cNvGraphicFramePr>
            <a:graphicFrameLocks/>
          </p:cNvGraphicFramePr>
          <p:nvPr/>
        </p:nvGraphicFramePr>
        <p:xfrm>
          <a:off x="1730375" y="6126163"/>
          <a:ext cx="252413" cy="350837"/>
        </p:xfrm>
        <a:graphic>
          <a:graphicData uri="http://schemas.openxmlformats.org/presentationml/2006/ole">
            <mc:AlternateContent xmlns:mc="http://schemas.openxmlformats.org/markup-compatibility/2006">
              <mc:Choice xmlns:v="urn:schemas-microsoft-com:vml" Requires="v">
                <p:oleObj spid="_x0000_s242525" r:id="rId32" imgW="164885" imgH="228303" progId="Equation.3">
                  <p:embed/>
                </p:oleObj>
              </mc:Choice>
              <mc:Fallback>
                <p:oleObj r:id="rId32" imgW="164885" imgH="228303" progId="Equation.3">
                  <p:embed/>
                  <p:pic>
                    <p:nvPicPr>
                      <p:cNvPr id="0" name="Object 17"/>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730375" y="6126163"/>
                        <a:ext cx="25241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75" name="Object 18">
            <a:extLst>
              <a:ext uri="{FF2B5EF4-FFF2-40B4-BE49-F238E27FC236}">
                <a16:creationId xmlns:a16="http://schemas.microsoft.com/office/drawing/2014/main" id="{A0A010CE-70B8-4182-B3F6-D91405CF2DA7}"/>
              </a:ext>
            </a:extLst>
          </p:cNvPr>
          <p:cNvGraphicFramePr>
            <a:graphicFrameLocks/>
          </p:cNvGraphicFramePr>
          <p:nvPr/>
        </p:nvGraphicFramePr>
        <p:xfrm>
          <a:off x="6911975" y="4584700"/>
          <a:ext cx="280988" cy="307975"/>
        </p:xfrm>
        <a:graphic>
          <a:graphicData uri="http://schemas.openxmlformats.org/presentationml/2006/ole">
            <mc:AlternateContent xmlns:mc="http://schemas.openxmlformats.org/markup-compatibility/2006">
              <mc:Choice xmlns:v="urn:schemas-microsoft-com:vml" Requires="v">
                <p:oleObj spid="_x0000_s242526" r:id="rId34" imgW="152202" imgH="164885" progId="Equation.DSMT4">
                  <p:embed/>
                </p:oleObj>
              </mc:Choice>
              <mc:Fallback>
                <p:oleObj r:id="rId34" imgW="152202" imgH="164885" progId="Equation.DSMT4">
                  <p:embed/>
                  <p:pic>
                    <p:nvPicPr>
                      <p:cNvPr id="0" name="Object 18"/>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911975" y="4584700"/>
                        <a:ext cx="2809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76" name="Object 19">
            <a:extLst>
              <a:ext uri="{FF2B5EF4-FFF2-40B4-BE49-F238E27FC236}">
                <a16:creationId xmlns:a16="http://schemas.microsoft.com/office/drawing/2014/main" id="{C8E8661D-7965-4810-8618-59F1E4774AFB}"/>
              </a:ext>
            </a:extLst>
          </p:cNvPr>
          <p:cNvGraphicFramePr>
            <a:graphicFrameLocks/>
          </p:cNvGraphicFramePr>
          <p:nvPr/>
        </p:nvGraphicFramePr>
        <p:xfrm>
          <a:off x="4713288" y="3144838"/>
          <a:ext cx="233362" cy="307975"/>
        </p:xfrm>
        <a:graphic>
          <a:graphicData uri="http://schemas.openxmlformats.org/presentationml/2006/ole">
            <mc:AlternateContent xmlns:mc="http://schemas.openxmlformats.org/markup-compatibility/2006">
              <mc:Choice xmlns:v="urn:schemas-microsoft-com:vml" Requires="v">
                <p:oleObj spid="_x0000_s242527" r:id="rId36" imgW="126725" imgH="164742" progId="Equation.DSMT4">
                  <p:embed/>
                </p:oleObj>
              </mc:Choice>
              <mc:Fallback>
                <p:oleObj r:id="rId36" imgW="126725" imgH="164742" progId="Equation.DSMT4">
                  <p:embed/>
                  <p:pic>
                    <p:nvPicPr>
                      <p:cNvPr id="0" name="Object 19"/>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713288" y="3144838"/>
                        <a:ext cx="2333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77" name="Object 20">
            <a:extLst>
              <a:ext uri="{FF2B5EF4-FFF2-40B4-BE49-F238E27FC236}">
                <a16:creationId xmlns:a16="http://schemas.microsoft.com/office/drawing/2014/main" id="{1D4BB83C-B801-4E7C-853E-58D80676961D}"/>
              </a:ext>
            </a:extLst>
          </p:cNvPr>
          <p:cNvGraphicFramePr>
            <a:graphicFrameLocks/>
          </p:cNvGraphicFramePr>
          <p:nvPr/>
        </p:nvGraphicFramePr>
        <p:xfrm>
          <a:off x="5638800" y="4724400"/>
          <a:ext cx="365125" cy="457200"/>
        </p:xfrm>
        <a:graphic>
          <a:graphicData uri="http://schemas.openxmlformats.org/presentationml/2006/ole">
            <mc:AlternateContent xmlns:mc="http://schemas.openxmlformats.org/markup-compatibility/2006">
              <mc:Choice xmlns:v="urn:schemas-microsoft-com:vml" Requires="v">
                <p:oleObj spid="_x0000_s242528" r:id="rId38" imgW="190417" imgH="241195" progId="Equation.DSMT4">
                  <p:embed/>
                </p:oleObj>
              </mc:Choice>
              <mc:Fallback>
                <p:oleObj r:id="rId38" imgW="190417" imgH="241195" progId="Equation.DSMT4">
                  <p:embed/>
                  <p:pic>
                    <p:nvPicPr>
                      <p:cNvPr id="0" name="Object 20"/>
                      <p:cNvPicPr>
                        <a:picLocks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638800" y="4724400"/>
                        <a:ext cx="365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78" name="Object 21">
            <a:extLst>
              <a:ext uri="{FF2B5EF4-FFF2-40B4-BE49-F238E27FC236}">
                <a16:creationId xmlns:a16="http://schemas.microsoft.com/office/drawing/2014/main" id="{B1BE3E94-4EA9-4838-8A3F-BEC38846DC89}"/>
              </a:ext>
            </a:extLst>
          </p:cNvPr>
          <p:cNvGraphicFramePr>
            <a:graphicFrameLocks/>
          </p:cNvGraphicFramePr>
          <p:nvPr/>
        </p:nvGraphicFramePr>
        <p:xfrm>
          <a:off x="4632325" y="4221163"/>
          <a:ext cx="339725" cy="457200"/>
        </p:xfrm>
        <a:graphic>
          <a:graphicData uri="http://schemas.openxmlformats.org/presentationml/2006/ole">
            <mc:AlternateContent xmlns:mc="http://schemas.openxmlformats.org/markup-compatibility/2006">
              <mc:Choice xmlns:v="urn:schemas-microsoft-com:vml" Requires="v">
                <p:oleObj spid="_x0000_s242529" r:id="rId40" imgW="177492" imgH="240882" progId="Equation.DSMT4">
                  <p:embed/>
                </p:oleObj>
              </mc:Choice>
              <mc:Fallback>
                <p:oleObj r:id="rId40" imgW="177492" imgH="240882" progId="Equation.DSMT4">
                  <p:embed/>
                  <p:pic>
                    <p:nvPicPr>
                      <p:cNvPr id="0" name="Object 21"/>
                      <p:cNvPicPr>
                        <a:picLocks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632325" y="4221163"/>
                        <a:ext cx="339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6452" name="Object 22">
            <a:extLst>
              <a:ext uri="{FF2B5EF4-FFF2-40B4-BE49-F238E27FC236}">
                <a16:creationId xmlns:a16="http://schemas.microsoft.com/office/drawing/2014/main" id="{278B6271-1E28-47E5-B867-6FA4FBFE1CA4}"/>
              </a:ext>
            </a:extLst>
          </p:cNvPr>
          <p:cNvGraphicFramePr>
            <a:graphicFrameLocks/>
          </p:cNvGraphicFramePr>
          <p:nvPr/>
        </p:nvGraphicFramePr>
        <p:xfrm>
          <a:off x="6858000" y="5127625"/>
          <a:ext cx="762000" cy="388938"/>
        </p:xfrm>
        <a:graphic>
          <a:graphicData uri="http://schemas.openxmlformats.org/presentationml/2006/ole">
            <mc:AlternateContent xmlns:mc="http://schemas.openxmlformats.org/markup-compatibility/2006">
              <mc:Choice xmlns:v="urn:schemas-microsoft-com:vml" Requires="v">
                <p:oleObj spid="_x0000_s242530" r:id="rId42" imgW="444307" imgH="228501" progId="Equation.DSMT4">
                  <p:embed/>
                </p:oleObj>
              </mc:Choice>
              <mc:Fallback>
                <p:oleObj r:id="rId42" imgW="444307" imgH="228501" progId="Equation.DSMT4">
                  <p:embed/>
                  <p:pic>
                    <p:nvPicPr>
                      <p:cNvPr id="0" name="Object 22"/>
                      <p:cNvPicPr>
                        <a:picLocks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858000" y="5127625"/>
                        <a:ext cx="76200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80" name="Object 23">
            <a:extLst>
              <a:ext uri="{FF2B5EF4-FFF2-40B4-BE49-F238E27FC236}">
                <a16:creationId xmlns:a16="http://schemas.microsoft.com/office/drawing/2014/main" id="{C473949E-5B8D-43AE-BE0C-62A88F072F11}"/>
              </a:ext>
            </a:extLst>
          </p:cNvPr>
          <p:cNvGraphicFramePr>
            <a:graphicFrameLocks/>
          </p:cNvGraphicFramePr>
          <p:nvPr/>
        </p:nvGraphicFramePr>
        <p:xfrm>
          <a:off x="4724400" y="5037138"/>
          <a:ext cx="282575" cy="479425"/>
        </p:xfrm>
        <a:graphic>
          <a:graphicData uri="http://schemas.openxmlformats.org/presentationml/2006/ole">
            <mc:AlternateContent xmlns:mc="http://schemas.openxmlformats.org/markup-compatibility/2006">
              <mc:Choice xmlns:v="urn:schemas-microsoft-com:vml" Requires="v">
                <p:oleObj spid="_x0000_s242531" r:id="rId44" imgW="139639" imgH="241195" progId="Equation.3">
                  <p:embed/>
                </p:oleObj>
              </mc:Choice>
              <mc:Fallback>
                <p:oleObj r:id="rId44" imgW="139639" imgH="241195" progId="Equation.3">
                  <p:embed/>
                  <p:pic>
                    <p:nvPicPr>
                      <p:cNvPr id="0" name="Object 23"/>
                      <p:cNvPicPr>
                        <a:picLocks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724400" y="5037138"/>
                        <a:ext cx="2825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8681" name="Object 24">
            <a:extLst>
              <a:ext uri="{FF2B5EF4-FFF2-40B4-BE49-F238E27FC236}">
                <a16:creationId xmlns:a16="http://schemas.microsoft.com/office/drawing/2014/main" id="{82F2A1A8-00C6-4FB0-ACFE-945B84BF7B00}"/>
              </a:ext>
            </a:extLst>
          </p:cNvPr>
          <p:cNvGraphicFramePr>
            <a:graphicFrameLocks/>
          </p:cNvGraphicFramePr>
          <p:nvPr/>
        </p:nvGraphicFramePr>
        <p:xfrm>
          <a:off x="7239000" y="6446838"/>
          <a:ext cx="252413" cy="366712"/>
        </p:xfrm>
        <a:graphic>
          <a:graphicData uri="http://schemas.openxmlformats.org/presentationml/2006/ole">
            <mc:AlternateContent xmlns:mc="http://schemas.openxmlformats.org/markup-compatibility/2006">
              <mc:Choice xmlns:v="urn:schemas-microsoft-com:vml" Requires="v">
                <p:oleObj spid="_x0000_s242532" r:id="rId46" imgW="164885" imgH="240986" progId="Equation.3">
                  <p:embed/>
                </p:oleObj>
              </mc:Choice>
              <mc:Fallback>
                <p:oleObj r:id="rId46" imgW="164885" imgH="240986" progId="Equation.3">
                  <p:embed/>
                  <p:pic>
                    <p:nvPicPr>
                      <p:cNvPr id="0" name="Object 24"/>
                      <p:cNvPicPr>
                        <a:picLocks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7239000" y="6446838"/>
                        <a:ext cx="2524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8682" name="Text Box 29">
            <a:extLst>
              <a:ext uri="{FF2B5EF4-FFF2-40B4-BE49-F238E27FC236}">
                <a16:creationId xmlns:a16="http://schemas.microsoft.com/office/drawing/2014/main" id="{FBE21E8F-9C29-4BC8-9C1F-8E949201F000}"/>
              </a:ext>
            </a:extLst>
          </p:cNvPr>
          <p:cNvSpPr txBox="1">
            <a:spLocks noChangeArrowheads="1"/>
          </p:cNvSpPr>
          <p:nvPr/>
        </p:nvSpPr>
        <p:spPr bwMode="auto">
          <a:xfrm>
            <a:off x="7315200" y="3657600"/>
            <a:ext cx="1606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t>直角坐标</a:t>
            </a:r>
          </a:p>
        </p:txBody>
      </p:sp>
      <p:sp>
        <p:nvSpPr>
          <p:cNvPr id="198683" name="Text Box 30">
            <a:extLst>
              <a:ext uri="{FF2B5EF4-FFF2-40B4-BE49-F238E27FC236}">
                <a16:creationId xmlns:a16="http://schemas.microsoft.com/office/drawing/2014/main" id="{A08C314D-EEE9-459F-9746-AE0818CF6289}"/>
              </a:ext>
            </a:extLst>
          </p:cNvPr>
          <p:cNvSpPr txBox="1">
            <a:spLocks noChangeArrowheads="1"/>
          </p:cNvSpPr>
          <p:nvPr/>
        </p:nvSpPr>
        <p:spPr bwMode="auto">
          <a:xfrm>
            <a:off x="7543800" y="5638800"/>
            <a:ext cx="1250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t>极坐标</a:t>
            </a:r>
          </a:p>
        </p:txBody>
      </p:sp>
      <p:sp>
        <p:nvSpPr>
          <p:cNvPr id="33" name="Text Box 3">
            <a:extLst>
              <a:ext uri="{FF2B5EF4-FFF2-40B4-BE49-F238E27FC236}">
                <a16:creationId xmlns:a16="http://schemas.microsoft.com/office/drawing/2014/main" id="{D97C8231-6CD1-4453-AA0C-844D44192F26}"/>
              </a:ext>
            </a:extLst>
          </p:cNvPr>
          <p:cNvSpPr txBox="1">
            <a:spLocks noChangeArrowheads="1"/>
          </p:cNvSpPr>
          <p:nvPr/>
        </p:nvSpPr>
        <p:spPr bwMode="auto">
          <a:xfrm>
            <a:off x="193675" y="39688"/>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3.5.5 Hough</a:t>
            </a:r>
            <a:r>
              <a:rPr lang="zh-CN" altLang="en-US" sz="4000" b="1" kern="0" dirty="0">
                <a:solidFill>
                  <a:srgbClr val="000099"/>
                </a:solidFill>
              </a:rPr>
              <a:t>变换</a:t>
            </a:r>
          </a:p>
        </p:txBody>
      </p:sp>
      <p:pic>
        <p:nvPicPr>
          <p:cNvPr id="198685" name="Picture 12" descr="underline_base">
            <a:extLst>
              <a:ext uri="{FF2B5EF4-FFF2-40B4-BE49-F238E27FC236}">
                <a16:creationId xmlns:a16="http://schemas.microsoft.com/office/drawing/2014/main" id="{063E6C7D-5E99-4395-94F9-78C9F62F80AB}"/>
              </a:ext>
            </a:extLst>
          </p:cNvPr>
          <p:cNvPicPr>
            <a:picLocks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80963" y="638175"/>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4644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4643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4645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46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3">
            <a:extLst>
              <a:ext uri="{FF2B5EF4-FFF2-40B4-BE49-F238E27FC236}">
                <a16:creationId xmlns:a16="http://schemas.microsoft.com/office/drawing/2014/main" id="{E7A94366-8910-4B8A-B903-C85CBD490005}"/>
              </a:ext>
            </a:extLst>
          </p:cNvPr>
          <p:cNvSpPr>
            <a:spLocks noGrp="1" noChangeArrowheads="1"/>
          </p:cNvSpPr>
          <p:nvPr>
            <p:ph idx="1"/>
          </p:nvPr>
        </p:nvSpPr>
        <p:spPr>
          <a:xfrm>
            <a:off x="685800" y="620713"/>
            <a:ext cx="8207375" cy="5616575"/>
          </a:xfrm>
        </p:spPr>
        <p:txBody>
          <a:bodyPr/>
          <a:lstStyle/>
          <a:p>
            <a:pPr>
              <a:lnSpc>
                <a:spcPct val="90000"/>
              </a:lnSpc>
              <a:buClr>
                <a:srgbClr val="CC3300"/>
              </a:buClr>
              <a:buFont typeface="Wingdings" panose="05000000000000000000" pitchFamily="2" charset="2"/>
              <a:buChar char="n"/>
            </a:pPr>
            <a:r>
              <a:rPr lang="zh-CN" altLang="en-US" b="1">
                <a:latin typeface="楷体_GB2312"/>
                <a:ea typeface="楷体_GB2312"/>
                <a:cs typeface="楷体_GB2312"/>
              </a:rPr>
              <a:t>直线</a:t>
            </a:r>
            <a:r>
              <a:rPr lang="en-US" altLang="zh-CN" b="1">
                <a:latin typeface="楷体_GB2312"/>
                <a:ea typeface="楷体_GB2312"/>
                <a:cs typeface="楷体_GB2312"/>
              </a:rPr>
              <a:t>Hough</a:t>
            </a:r>
            <a:r>
              <a:rPr lang="zh-CN" altLang="en-US" b="1">
                <a:latin typeface="楷体_GB2312"/>
                <a:ea typeface="楷体_GB2312"/>
                <a:cs typeface="楷体_GB2312"/>
              </a:rPr>
              <a:t>变换</a:t>
            </a:r>
          </a:p>
          <a:p>
            <a:pPr>
              <a:lnSpc>
                <a:spcPct val="125000"/>
              </a:lnSpc>
              <a:buClr>
                <a:srgbClr val="CC3300"/>
              </a:buClr>
              <a:buFont typeface="Wingdings" panose="05000000000000000000" pitchFamily="2" charset="2"/>
              <a:buChar char="l"/>
            </a:pPr>
            <a:r>
              <a:rPr lang="zh-CN" altLang="en-US" b="1">
                <a:solidFill>
                  <a:srgbClr val="FF3300"/>
                </a:solidFill>
                <a:latin typeface="楷体_GB2312"/>
                <a:ea typeface="楷体_GB2312"/>
                <a:cs typeface="楷体_GB2312"/>
              </a:rPr>
              <a:t>在图像空间中共线的点在参数空间中里相交的线</a:t>
            </a:r>
            <a:r>
              <a:rPr lang="zh-CN" altLang="en-US" b="1">
                <a:latin typeface="楷体_GB2312"/>
                <a:ea typeface="楷体_GB2312"/>
                <a:cs typeface="楷体_GB2312"/>
              </a:rPr>
              <a:t>。反过来，</a:t>
            </a:r>
            <a:r>
              <a:rPr lang="zh-CN" altLang="en-US" b="1">
                <a:solidFill>
                  <a:srgbClr val="0033CC"/>
                </a:solidFill>
                <a:latin typeface="楷体_GB2312"/>
                <a:ea typeface="楷体_GB2312"/>
                <a:cs typeface="楷体_GB2312"/>
              </a:rPr>
              <a:t>在参数空间中相交于一个点的所有直线在图像空间中都是共线的点与之对应</a:t>
            </a:r>
            <a:r>
              <a:rPr lang="zh-CN" altLang="en-US" b="1">
                <a:latin typeface="楷体_GB2312"/>
                <a:ea typeface="楷体_GB2312"/>
                <a:cs typeface="楷体_GB2312"/>
              </a:rPr>
              <a:t>；</a:t>
            </a:r>
          </a:p>
          <a:p>
            <a:pPr>
              <a:lnSpc>
                <a:spcPct val="125000"/>
              </a:lnSpc>
              <a:buClr>
                <a:srgbClr val="CC3300"/>
              </a:buClr>
              <a:buFont typeface="Wingdings" panose="05000000000000000000" pitchFamily="2" charset="2"/>
              <a:buChar char="l"/>
            </a:pPr>
            <a:r>
              <a:rPr lang="zh-CN" altLang="en-US" b="1">
                <a:latin typeface="楷体_GB2312"/>
                <a:ea typeface="楷体_GB2312"/>
                <a:cs typeface="楷体_GB2312"/>
              </a:rPr>
              <a:t>点</a:t>
            </a:r>
            <a:r>
              <a:rPr lang="en-US" altLang="zh-CN" b="1">
                <a:latin typeface="Times New Roman" panose="02020603050405020304" pitchFamily="18" charset="0"/>
                <a:ea typeface="楷体_GB2312"/>
                <a:cs typeface="楷体_GB2312"/>
              </a:rPr>
              <a:t>—</a:t>
            </a:r>
            <a:r>
              <a:rPr lang="zh-CN" altLang="en-US" b="1">
                <a:latin typeface="楷体_GB2312"/>
                <a:ea typeface="楷体_GB2312"/>
                <a:cs typeface="楷体_GB2312"/>
              </a:rPr>
              <a:t>线的对偶性；</a:t>
            </a:r>
          </a:p>
          <a:p>
            <a:pPr>
              <a:lnSpc>
                <a:spcPct val="125000"/>
              </a:lnSpc>
              <a:buClr>
                <a:srgbClr val="CC3300"/>
              </a:buClr>
              <a:buFont typeface="Wingdings" panose="05000000000000000000" pitchFamily="2" charset="2"/>
              <a:buChar char="l"/>
            </a:pPr>
            <a:r>
              <a:rPr lang="en-US" altLang="zh-CN" b="1">
                <a:latin typeface="楷体_GB2312"/>
                <a:ea typeface="楷体_GB2312"/>
                <a:cs typeface="楷体_GB2312"/>
              </a:rPr>
              <a:t>Hough</a:t>
            </a:r>
            <a:r>
              <a:rPr lang="zh-CN" altLang="en-US" b="1">
                <a:latin typeface="楷体_GB2312"/>
                <a:ea typeface="楷体_GB2312"/>
                <a:cs typeface="楷体_GB2312"/>
              </a:rPr>
              <a:t>变换通过这种对偶性把在图像空间中的检测问题转换到参数空间里进行，通过参数空间里的简单累加统计完成检测。</a:t>
            </a:r>
          </a:p>
          <a:p>
            <a:pPr>
              <a:lnSpc>
                <a:spcPct val="125000"/>
              </a:lnSpc>
              <a:buClr>
                <a:srgbClr val="CC3300"/>
              </a:buClr>
              <a:buFont typeface="Wingdings" panose="05000000000000000000" pitchFamily="2" charset="2"/>
              <a:buChar char="l"/>
            </a:pPr>
            <a:r>
              <a:rPr lang="zh-CN" altLang="en-US" b="1">
                <a:latin typeface="楷体_GB2312"/>
                <a:ea typeface="楷体_GB2312"/>
                <a:cs typeface="楷体_GB2312"/>
              </a:rPr>
              <a:t>直线</a:t>
            </a:r>
            <a:r>
              <a:rPr lang="en-US" altLang="zh-CN" b="1">
                <a:latin typeface="楷体_GB2312"/>
                <a:ea typeface="楷体_GB2312"/>
                <a:cs typeface="楷体_GB2312"/>
              </a:rPr>
              <a:t>Hough</a:t>
            </a:r>
            <a:r>
              <a:rPr lang="zh-CN" altLang="en-US" b="1">
                <a:latin typeface="楷体_GB2312"/>
                <a:ea typeface="楷体_GB2312"/>
                <a:cs typeface="楷体_GB2312"/>
              </a:rPr>
              <a:t>变换具体累加统计过程是使用一个</a:t>
            </a:r>
            <a:r>
              <a:rPr lang="en-US" altLang="zh-CN" b="1">
                <a:latin typeface="楷体_GB2312"/>
                <a:ea typeface="楷体_GB2312"/>
                <a:cs typeface="楷体_GB2312"/>
              </a:rPr>
              <a:t>2D</a:t>
            </a:r>
            <a:r>
              <a:rPr lang="zh-CN" altLang="en-US" b="1">
                <a:latin typeface="楷体_GB2312"/>
                <a:ea typeface="楷体_GB2312"/>
                <a:cs typeface="楷体_GB2312"/>
              </a:rPr>
              <a:t>累加数组进行。</a:t>
            </a:r>
          </a:p>
        </p:txBody>
      </p:sp>
      <p:sp>
        <p:nvSpPr>
          <p:cNvPr id="8" name="Text Box 3">
            <a:extLst>
              <a:ext uri="{FF2B5EF4-FFF2-40B4-BE49-F238E27FC236}">
                <a16:creationId xmlns:a16="http://schemas.microsoft.com/office/drawing/2014/main" id="{DFA5700A-04F6-4E4C-8283-955286F3671F}"/>
              </a:ext>
            </a:extLst>
          </p:cNvPr>
          <p:cNvSpPr txBox="1">
            <a:spLocks noChangeArrowheads="1"/>
          </p:cNvSpPr>
          <p:nvPr/>
        </p:nvSpPr>
        <p:spPr bwMode="auto">
          <a:xfrm>
            <a:off x="193675" y="39688"/>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3.5.5 Hough</a:t>
            </a:r>
            <a:r>
              <a:rPr lang="zh-CN" altLang="en-US" sz="4000" b="1" kern="0" dirty="0">
                <a:solidFill>
                  <a:srgbClr val="000099"/>
                </a:solidFill>
              </a:rPr>
              <a:t>变换</a:t>
            </a:r>
          </a:p>
        </p:txBody>
      </p:sp>
      <p:pic>
        <p:nvPicPr>
          <p:cNvPr id="199684" name="Picture 12" descr="underline_base">
            <a:extLst>
              <a:ext uri="{FF2B5EF4-FFF2-40B4-BE49-F238E27FC236}">
                <a16:creationId xmlns:a16="http://schemas.microsoft.com/office/drawing/2014/main" id="{F66EEA66-7D34-4C02-8373-5AB220C6F50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638175"/>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3">
            <a:extLst>
              <a:ext uri="{FF2B5EF4-FFF2-40B4-BE49-F238E27FC236}">
                <a16:creationId xmlns:a16="http://schemas.microsoft.com/office/drawing/2014/main" id="{53D0F0F0-704A-4BE5-8AC9-09891C554EE5}"/>
              </a:ext>
            </a:extLst>
          </p:cNvPr>
          <p:cNvSpPr>
            <a:spLocks noGrp="1" noChangeArrowheads="1"/>
          </p:cNvSpPr>
          <p:nvPr>
            <p:ph type="body" sz="half" idx="1"/>
          </p:nvPr>
        </p:nvSpPr>
        <p:spPr>
          <a:xfrm>
            <a:off x="395288" y="1052513"/>
            <a:ext cx="8424862" cy="4564062"/>
          </a:xfrm>
        </p:spPr>
        <p:txBody>
          <a:bodyPr/>
          <a:lstStyle/>
          <a:p>
            <a:pPr>
              <a:buClr>
                <a:srgbClr val="CC3300"/>
              </a:buClr>
              <a:buFont typeface="Wingdings" panose="05000000000000000000" pitchFamily="2" charset="2"/>
              <a:buChar char="n"/>
            </a:pPr>
            <a:r>
              <a:rPr lang="zh-CN" altLang="en-US" b="1">
                <a:latin typeface="楷体_GB2312"/>
                <a:ea typeface="楷体_GB2312"/>
                <a:cs typeface="楷体_GB2312"/>
              </a:rPr>
              <a:t>累加统计</a:t>
            </a:r>
            <a:r>
              <a:rPr lang="en-US" altLang="zh-CN" b="1">
                <a:latin typeface="楷体_GB2312"/>
                <a:ea typeface="楷体_GB2312"/>
                <a:cs typeface="楷体_GB2312"/>
              </a:rPr>
              <a:t>:</a:t>
            </a:r>
          </a:p>
          <a:p>
            <a:pPr>
              <a:buClr>
                <a:srgbClr val="CC3300"/>
              </a:buClr>
              <a:buFont typeface="Wingdings" panose="05000000000000000000" pitchFamily="2" charset="2"/>
              <a:buChar char="l"/>
            </a:pPr>
            <a:r>
              <a:rPr lang="zh-CN" altLang="en-US" b="1">
                <a:latin typeface="楷体_GB2312"/>
                <a:ea typeface="楷体_GB2312"/>
                <a:cs typeface="楷体_GB2312"/>
              </a:rPr>
              <a:t>在参数空间</a:t>
            </a:r>
            <a:r>
              <a:rPr lang="en-US" altLang="zh-CN" b="1">
                <a:latin typeface="楷体_GB2312"/>
                <a:ea typeface="楷体_GB2312"/>
                <a:cs typeface="楷体_GB2312"/>
              </a:rPr>
              <a:t>PQ</a:t>
            </a:r>
            <a:r>
              <a:rPr lang="zh-CN" altLang="en-US" b="1">
                <a:latin typeface="楷体_GB2312"/>
                <a:ea typeface="楷体_GB2312"/>
                <a:cs typeface="楷体_GB2312"/>
              </a:rPr>
              <a:t>中建立一个</a:t>
            </a:r>
            <a:r>
              <a:rPr lang="en-US" altLang="zh-CN" b="1">
                <a:latin typeface="楷体_GB2312"/>
                <a:ea typeface="楷体_GB2312"/>
                <a:cs typeface="楷体_GB2312"/>
              </a:rPr>
              <a:t>2D</a:t>
            </a:r>
            <a:r>
              <a:rPr lang="zh-CN" altLang="en-US" b="1">
                <a:latin typeface="楷体_GB2312"/>
                <a:ea typeface="楷体_GB2312"/>
                <a:cs typeface="楷体_GB2312"/>
              </a:rPr>
              <a:t>的累加数组</a:t>
            </a:r>
            <a:r>
              <a:rPr lang="en-US" altLang="zh-CN" b="1">
                <a:latin typeface="楷体_GB2312"/>
                <a:ea typeface="楷体_GB2312"/>
                <a:cs typeface="楷体_GB2312"/>
              </a:rPr>
              <a:t>A(p,q)</a:t>
            </a:r>
            <a:r>
              <a:rPr lang="zh-CN" altLang="en-US" b="1">
                <a:latin typeface="楷体_GB2312"/>
                <a:ea typeface="楷体_GB2312"/>
                <a:cs typeface="楷体_GB2312"/>
              </a:rPr>
              <a:t>，其中</a:t>
            </a:r>
            <a:r>
              <a:rPr lang="en-US" altLang="zh-CN" b="1">
                <a:latin typeface="楷体_GB2312"/>
                <a:ea typeface="楷体_GB2312"/>
                <a:cs typeface="楷体_GB2312"/>
              </a:rPr>
              <a:t>p,q</a:t>
            </a:r>
            <a:r>
              <a:rPr lang="zh-CN" altLang="en-US" b="1">
                <a:latin typeface="楷体_GB2312"/>
                <a:ea typeface="楷体_GB2312"/>
                <a:cs typeface="楷体_GB2312"/>
              </a:rPr>
              <a:t>的变化范围是</a:t>
            </a:r>
            <a:r>
              <a:rPr lang="en-US" altLang="zh-CN" b="1">
                <a:latin typeface="楷体_GB2312"/>
                <a:ea typeface="楷体_GB2312"/>
                <a:cs typeface="楷体_GB2312"/>
              </a:rPr>
              <a:t>[p</a:t>
            </a:r>
            <a:r>
              <a:rPr lang="en-US" altLang="zh-CN" b="1" baseline="-25000">
                <a:latin typeface="楷体_GB2312"/>
                <a:ea typeface="楷体_GB2312"/>
                <a:cs typeface="楷体_GB2312"/>
              </a:rPr>
              <a:t>min</a:t>
            </a:r>
            <a:r>
              <a:rPr lang="en-US" altLang="zh-CN" b="1">
                <a:latin typeface="楷体_GB2312"/>
                <a:ea typeface="楷体_GB2312"/>
                <a:cs typeface="楷体_GB2312"/>
              </a:rPr>
              <a:t>,p</a:t>
            </a:r>
            <a:r>
              <a:rPr lang="en-US" altLang="zh-CN" b="1" baseline="-25000">
                <a:latin typeface="楷体_GB2312"/>
                <a:ea typeface="楷体_GB2312"/>
                <a:cs typeface="楷体_GB2312"/>
              </a:rPr>
              <a:t>max</a:t>
            </a:r>
            <a:r>
              <a:rPr lang="en-US" altLang="zh-CN" b="1">
                <a:latin typeface="楷体_GB2312"/>
                <a:ea typeface="楷体_GB2312"/>
                <a:cs typeface="楷体_GB2312"/>
              </a:rPr>
              <a:t>]</a:t>
            </a:r>
            <a:r>
              <a:rPr lang="zh-CN" altLang="en-US" b="1">
                <a:latin typeface="楷体_GB2312"/>
                <a:ea typeface="楷体_GB2312"/>
                <a:cs typeface="楷体_GB2312"/>
              </a:rPr>
              <a:t>，</a:t>
            </a:r>
            <a:r>
              <a:rPr lang="en-US" altLang="zh-CN" b="1">
                <a:latin typeface="楷体_GB2312"/>
                <a:ea typeface="楷体_GB2312"/>
                <a:cs typeface="楷体_GB2312"/>
              </a:rPr>
              <a:t>[q</a:t>
            </a:r>
            <a:r>
              <a:rPr lang="en-US" altLang="zh-CN" b="1" baseline="-25000">
                <a:latin typeface="楷体_GB2312"/>
                <a:ea typeface="楷体_GB2312"/>
                <a:cs typeface="楷体_GB2312"/>
              </a:rPr>
              <a:t>min</a:t>
            </a:r>
            <a:r>
              <a:rPr lang="en-US" altLang="zh-CN" b="1">
                <a:latin typeface="楷体_GB2312"/>
                <a:ea typeface="楷体_GB2312"/>
                <a:cs typeface="楷体_GB2312"/>
              </a:rPr>
              <a:t>,q</a:t>
            </a:r>
            <a:r>
              <a:rPr lang="en-US" altLang="zh-CN" b="1" baseline="-25000">
                <a:latin typeface="楷体_GB2312"/>
                <a:ea typeface="楷体_GB2312"/>
                <a:cs typeface="楷体_GB2312"/>
              </a:rPr>
              <a:t>max</a:t>
            </a:r>
            <a:r>
              <a:rPr lang="en-US" altLang="zh-CN" b="1">
                <a:latin typeface="楷体_GB2312"/>
                <a:ea typeface="楷体_GB2312"/>
                <a:cs typeface="楷体_GB2312"/>
              </a:rPr>
              <a:t>]</a:t>
            </a:r>
            <a:r>
              <a:rPr lang="zh-CN" altLang="en-US" b="1">
                <a:latin typeface="楷体_GB2312"/>
                <a:ea typeface="楷体_GB2312"/>
                <a:cs typeface="楷体_GB2312"/>
              </a:rPr>
              <a:t>，分别是斜率和截距的取值范围。</a:t>
            </a:r>
          </a:p>
          <a:p>
            <a:pPr>
              <a:buClr>
                <a:srgbClr val="CC3300"/>
              </a:buClr>
              <a:buFont typeface="Wingdings" panose="05000000000000000000" pitchFamily="2" charset="2"/>
              <a:buChar char="l"/>
            </a:pPr>
            <a:r>
              <a:rPr lang="zh-CN" altLang="en-US" b="1">
                <a:latin typeface="楷体_GB2312"/>
                <a:ea typeface="楷体_GB2312"/>
                <a:cs typeface="楷体_GB2312"/>
              </a:rPr>
              <a:t>开始时置数组</a:t>
            </a:r>
            <a:r>
              <a:rPr lang="en-US" altLang="zh-CN" b="1">
                <a:latin typeface="楷体_GB2312"/>
                <a:ea typeface="楷体_GB2312"/>
                <a:cs typeface="楷体_GB2312"/>
              </a:rPr>
              <a:t>A</a:t>
            </a:r>
            <a:r>
              <a:rPr lang="zh-CN" altLang="en-US" b="1">
                <a:latin typeface="楷体_GB2312"/>
                <a:ea typeface="楷体_GB2312"/>
                <a:cs typeface="楷体_GB2312"/>
              </a:rPr>
              <a:t>为零，然后对每一个图像空间中的给定点，让</a:t>
            </a:r>
            <a:r>
              <a:rPr lang="en-US" altLang="zh-CN" b="1">
                <a:latin typeface="楷体_GB2312"/>
                <a:ea typeface="楷体_GB2312"/>
                <a:cs typeface="楷体_GB2312"/>
              </a:rPr>
              <a:t>p</a:t>
            </a:r>
            <a:r>
              <a:rPr lang="zh-CN" altLang="en-US" b="1">
                <a:latin typeface="楷体_GB2312"/>
                <a:ea typeface="楷体_GB2312"/>
                <a:cs typeface="楷体_GB2312"/>
              </a:rPr>
              <a:t>取遍</a:t>
            </a:r>
            <a:r>
              <a:rPr lang="en-US" altLang="zh-CN" b="1">
                <a:latin typeface="楷体_GB2312"/>
                <a:ea typeface="楷体_GB2312"/>
                <a:cs typeface="楷体_GB2312"/>
              </a:rPr>
              <a:t>P</a:t>
            </a:r>
            <a:r>
              <a:rPr lang="zh-CN" altLang="en-US" b="1">
                <a:latin typeface="楷体_GB2312"/>
                <a:ea typeface="楷体_GB2312"/>
                <a:cs typeface="楷体_GB2312"/>
              </a:rPr>
              <a:t>轴上的所有可能值，根据公式</a:t>
            </a:r>
          </a:p>
          <a:p>
            <a:pPr>
              <a:buClr>
                <a:srgbClr val="CC3300"/>
              </a:buClr>
              <a:buFont typeface="Wingdings" panose="05000000000000000000" pitchFamily="2" charset="2"/>
              <a:buNone/>
            </a:pPr>
            <a:r>
              <a:rPr lang="zh-CN" altLang="en-US" b="1">
                <a:latin typeface="楷体_GB2312"/>
                <a:ea typeface="楷体_GB2312"/>
                <a:cs typeface="楷体_GB2312"/>
              </a:rPr>
              <a:t>            计算对应的</a:t>
            </a:r>
            <a:r>
              <a:rPr lang="en-US" altLang="zh-CN" b="1">
                <a:latin typeface="楷体_GB2312"/>
                <a:ea typeface="楷体_GB2312"/>
                <a:cs typeface="楷体_GB2312"/>
              </a:rPr>
              <a:t>q</a:t>
            </a:r>
            <a:r>
              <a:rPr lang="zh-CN" altLang="en-US" b="1">
                <a:latin typeface="楷体_GB2312"/>
                <a:ea typeface="楷体_GB2312"/>
                <a:cs typeface="楷体_GB2312"/>
              </a:rPr>
              <a:t>。</a:t>
            </a:r>
          </a:p>
          <a:p>
            <a:pPr>
              <a:buClr>
                <a:srgbClr val="CC3300"/>
              </a:buClr>
              <a:buFont typeface="Wingdings" panose="05000000000000000000" pitchFamily="2" charset="2"/>
              <a:buChar char="l"/>
            </a:pPr>
            <a:r>
              <a:rPr lang="zh-CN" altLang="en-US" b="1">
                <a:latin typeface="楷体_GB2312"/>
                <a:ea typeface="楷体_GB2312"/>
                <a:cs typeface="楷体_GB2312"/>
              </a:rPr>
              <a:t>再根据</a:t>
            </a:r>
            <a:r>
              <a:rPr lang="en-US" altLang="zh-CN" b="1">
                <a:latin typeface="楷体_GB2312"/>
                <a:ea typeface="楷体_GB2312"/>
                <a:cs typeface="楷体_GB2312"/>
              </a:rPr>
              <a:t>p</a:t>
            </a:r>
            <a:r>
              <a:rPr lang="zh-CN" altLang="en-US" b="1">
                <a:latin typeface="楷体_GB2312"/>
                <a:ea typeface="楷体_GB2312"/>
                <a:cs typeface="楷体_GB2312"/>
              </a:rPr>
              <a:t>和</a:t>
            </a:r>
            <a:r>
              <a:rPr lang="en-US" altLang="zh-CN" b="1">
                <a:latin typeface="楷体_GB2312"/>
                <a:ea typeface="楷体_GB2312"/>
                <a:cs typeface="楷体_GB2312"/>
              </a:rPr>
              <a:t>q</a:t>
            </a:r>
            <a:r>
              <a:rPr lang="zh-CN" altLang="en-US" b="1">
                <a:latin typeface="楷体_GB2312"/>
                <a:ea typeface="楷体_GB2312"/>
                <a:cs typeface="楷体_GB2312"/>
              </a:rPr>
              <a:t>的值对</a:t>
            </a:r>
            <a:r>
              <a:rPr lang="en-US" altLang="zh-CN" b="1">
                <a:latin typeface="楷体_GB2312"/>
                <a:ea typeface="楷体_GB2312"/>
                <a:cs typeface="楷体_GB2312"/>
              </a:rPr>
              <a:t>A</a:t>
            </a:r>
            <a:r>
              <a:rPr lang="zh-CN" altLang="en-US" b="1">
                <a:latin typeface="楷体_GB2312"/>
                <a:ea typeface="楷体_GB2312"/>
                <a:cs typeface="楷体_GB2312"/>
              </a:rPr>
              <a:t>累加</a:t>
            </a:r>
            <a:r>
              <a:rPr lang="en-US" altLang="zh-CN" b="1">
                <a:latin typeface="楷体_GB2312"/>
                <a:ea typeface="楷体_GB2312"/>
                <a:cs typeface="楷体_GB2312"/>
              </a:rPr>
              <a:t>A(p,q)=A(p,q)+1</a:t>
            </a:r>
            <a:r>
              <a:rPr lang="zh-CN" altLang="en-US" b="1">
                <a:latin typeface="楷体_GB2312"/>
                <a:ea typeface="楷体_GB2312"/>
                <a:cs typeface="楷体_GB2312"/>
              </a:rPr>
              <a:t>；</a:t>
            </a:r>
          </a:p>
          <a:p>
            <a:pPr>
              <a:buClr>
                <a:srgbClr val="CC3300"/>
              </a:buClr>
              <a:buFont typeface="Wingdings" panose="05000000000000000000" pitchFamily="2" charset="2"/>
              <a:buChar char="l"/>
            </a:pPr>
            <a:r>
              <a:rPr lang="zh-CN" altLang="en-US" b="1">
                <a:latin typeface="楷体_GB2312"/>
                <a:ea typeface="楷体_GB2312"/>
                <a:cs typeface="楷体_GB2312"/>
              </a:rPr>
              <a:t>累加结束后，根据</a:t>
            </a:r>
            <a:r>
              <a:rPr lang="en-US" altLang="zh-CN" b="1">
                <a:latin typeface="楷体_GB2312"/>
                <a:ea typeface="楷体_GB2312"/>
                <a:cs typeface="楷体_GB2312"/>
              </a:rPr>
              <a:t>A(p,q)</a:t>
            </a:r>
            <a:r>
              <a:rPr lang="zh-CN" altLang="en-US" b="1">
                <a:latin typeface="楷体_GB2312"/>
                <a:ea typeface="楷体_GB2312"/>
                <a:cs typeface="楷体_GB2312"/>
              </a:rPr>
              <a:t>的值可以判断有多少点共线，即</a:t>
            </a:r>
            <a:r>
              <a:rPr lang="en-US" altLang="zh-CN" b="1">
                <a:latin typeface="楷体_GB2312"/>
                <a:ea typeface="楷体_GB2312"/>
                <a:cs typeface="楷体_GB2312"/>
              </a:rPr>
              <a:t>A(p,q)</a:t>
            </a:r>
            <a:r>
              <a:rPr lang="zh-CN" altLang="en-US" b="1">
                <a:latin typeface="楷体_GB2312"/>
                <a:ea typeface="楷体_GB2312"/>
                <a:cs typeface="楷体_GB2312"/>
              </a:rPr>
              <a:t>的值就是在</a:t>
            </a:r>
            <a:r>
              <a:rPr lang="en-US" altLang="zh-CN" b="1">
                <a:latin typeface="楷体_GB2312"/>
                <a:ea typeface="楷体_GB2312"/>
                <a:cs typeface="楷体_GB2312"/>
              </a:rPr>
              <a:t>(p,q)</a:t>
            </a:r>
            <a:r>
              <a:rPr lang="zh-CN" altLang="en-US" b="1">
                <a:latin typeface="楷体_GB2312"/>
                <a:ea typeface="楷体_GB2312"/>
                <a:cs typeface="楷体_GB2312"/>
              </a:rPr>
              <a:t>处共线点的个数。</a:t>
            </a:r>
          </a:p>
          <a:p>
            <a:pPr>
              <a:lnSpc>
                <a:spcPct val="125000"/>
              </a:lnSpc>
              <a:buClr>
                <a:srgbClr val="CC3300"/>
              </a:buClr>
              <a:buFont typeface="Wingdings" panose="05000000000000000000" pitchFamily="2" charset="2"/>
              <a:buChar char="l"/>
            </a:pPr>
            <a:endParaRPr lang="en-US" altLang="zh-CN" sz="2400" b="1">
              <a:latin typeface="楷体_GB2312"/>
              <a:ea typeface="楷体_GB2312"/>
              <a:cs typeface="楷体_GB2312"/>
            </a:endParaRPr>
          </a:p>
        </p:txBody>
      </p:sp>
      <p:graphicFrame>
        <p:nvGraphicFramePr>
          <p:cNvPr id="200707" name="Object 2">
            <a:extLst>
              <a:ext uri="{FF2B5EF4-FFF2-40B4-BE49-F238E27FC236}">
                <a16:creationId xmlns:a16="http://schemas.microsoft.com/office/drawing/2014/main" id="{CBA23DB8-BAEC-4720-8710-98310D144230}"/>
              </a:ext>
            </a:extLst>
          </p:cNvPr>
          <p:cNvGraphicFramePr>
            <a:graphicFrameLocks noGrp="1"/>
          </p:cNvGraphicFramePr>
          <p:nvPr>
            <p:ph sz="half" idx="2"/>
            <p:extLst>
              <p:ext uri="{D42A27DB-BD31-4B8C-83A1-F6EECF244321}">
                <p14:modId xmlns:p14="http://schemas.microsoft.com/office/powerpoint/2010/main" val="55602639"/>
              </p:ext>
            </p:extLst>
          </p:nvPr>
        </p:nvGraphicFramePr>
        <p:xfrm>
          <a:off x="80963" y="3429000"/>
          <a:ext cx="1728787" cy="465137"/>
        </p:xfrm>
        <a:graphic>
          <a:graphicData uri="http://schemas.openxmlformats.org/presentationml/2006/ole">
            <mc:AlternateContent xmlns:mc="http://schemas.openxmlformats.org/markup-compatibility/2006">
              <mc:Choice xmlns:v="urn:schemas-microsoft-com:vml" Requires="v">
                <p:oleObj spid="_x0000_s200790" r:id="rId3" imgW="850531" imgH="228501" progId="Equation.DSMT4">
                  <p:embed/>
                </p:oleObj>
              </mc:Choice>
              <mc:Fallback>
                <p:oleObj r:id="rId3" imgW="850531" imgH="228501" progId="Equation.DSMT4">
                  <p:embed/>
                  <p:pic>
                    <p:nvPicPr>
                      <p:cNvPr id="0" name="Object 2"/>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3" y="3429000"/>
                        <a:ext cx="1728787"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3">
            <a:extLst>
              <a:ext uri="{FF2B5EF4-FFF2-40B4-BE49-F238E27FC236}">
                <a16:creationId xmlns:a16="http://schemas.microsoft.com/office/drawing/2014/main" id="{BDA4039B-1470-44BA-A8D7-36E80D3DA7C3}"/>
              </a:ext>
            </a:extLst>
          </p:cNvPr>
          <p:cNvSpPr txBox="1">
            <a:spLocks noChangeArrowheads="1"/>
          </p:cNvSpPr>
          <p:nvPr/>
        </p:nvSpPr>
        <p:spPr bwMode="auto">
          <a:xfrm>
            <a:off x="193675" y="39688"/>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3.5.5 Hough</a:t>
            </a:r>
            <a:r>
              <a:rPr lang="zh-CN" altLang="en-US" sz="4000" b="1" kern="0" dirty="0">
                <a:solidFill>
                  <a:srgbClr val="000099"/>
                </a:solidFill>
              </a:rPr>
              <a:t>变换</a:t>
            </a:r>
          </a:p>
        </p:txBody>
      </p:sp>
      <p:pic>
        <p:nvPicPr>
          <p:cNvPr id="200709" name="Picture 12" descr="underline_base">
            <a:extLst>
              <a:ext uri="{FF2B5EF4-FFF2-40B4-BE49-F238E27FC236}">
                <a16:creationId xmlns:a16="http://schemas.microsoft.com/office/drawing/2014/main" id="{8611B6A4-A340-4BEB-9712-BC9BC186062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638175"/>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3">
            <a:extLst>
              <a:ext uri="{FF2B5EF4-FFF2-40B4-BE49-F238E27FC236}">
                <a16:creationId xmlns:a16="http://schemas.microsoft.com/office/drawing/2014/main" id="{CE360212-0DB9-4912-BFF5-0B300B753782}"/>
              </a:ext>
            </a:extLst>
          </p:cNvPr>
          <p:cNvSpPr>
            <a:spLocks noGrp="1" noChangeArrowheads="1"/>
          </p:cNvSpPr>
          <p:nvPr>
            <p:ph type="body" sz="half" idx="1"/>
          </p:nvPr>
        </p:nvSpPr>
        <p:spPr>
          <a:xfrm>
            <a:off x="395288" y="1052513"/>
            <a:ext cx="8424862" cy="4449762"/>
          </a:xfrm>
        </p:spPr>
        <p:txBody>
          <a:bodyPr/>
          <a:lstStyle/>
          <a:p>
            <a:pPr>
              <a:buClr>
                <a:srgbClr val="CC3300"/>
              </a:buClr>
              <a:buFont typeface="Wingdings" panose="05000000000000000000" pitchFamily="2" charset="2"/>
              <a:buChar char="l"/>
            </a:pPr>
            <a:r>
              <a:rPr lang="zh-CN" altLang="en-US" b="1">
                <a:latin typeface="楷体_GB2312"/>
                <a:ea typeface="楷体_GB2312"/>
                <a:cs typeface="楷体_GB2312"/>
              </a:rPr>
              <a:t>这种方法的准确性取决于累加数组的尺寸。</a:t>
            </a:r>
          </a:p>
          <a:p>
            <a:pPr>
              <a:buClr>
                <a:srgbClr val="CC3300"/>
              </a:buClr>
              <a:buFont typeface="Wingdings" panose="05000000000000000000" pitchFamily="2" charset="2"/>
              <a:buChar char="l"/>
            </a:pPr>
            <a:r>
              <a:rPr lang="zh-CN" altLang="en-US" b="1">
                <a:latin typeface="楷体_GB2312"/>
                <a:ea typeface="楷体_GB2312"/>
                <a:cs typeface="楷体_GB2312"/>
              </a:rPr>
              <a:t>如果把</a:t>
            </a:r>
            <a:r>
              <a:rPr lang="en-US" altLang="zh-CN" b="1">
                <a:latin typeface="楷体_GB2312"/>
                <a:ea typeface="楷体_GB2312"/>
                <a:cs typeface="楷体_GB2312"/>
              </a:rPr>
              <a:t>P</a:t>
            </a:r>
            <a:r>
              <a:rPr lang="zh-CN" altLang="en-US" b="1">
                <a:latin typeface="楷体_GB2312"/>
                <a:ea typeface="楷体_GB2312"/>
                <a:cs typeface="楷体_GB2312"/>
              </a:rPr>
              <a:t>轴划分成</a:t>
            </a:r>
            <a:r>
              <a:rPr lang="en-US" altLang="zh-CN" b="1">
                <a:latin typeface="楷体_GB2312"/>
                <a:ea typeface="楷体_GB2312"/>
                <a:cs typeface="楷体_GB2312"/>
              </a:rPr>
              <a:t>K</a:t>
            </a:r>
            <a:r>
              <a:rPr lang="zh-CN" altLang="en-US" b="1">
                <a:latin typeface="楷体_GB2312"/>
                <a:ea typeface="楷体_GB2312"/>
                <a:cs typeface="楷体_GB2312"/>
              </a:rPr>
              <a:t>份，那么对每一个点</a:t>
            </a:r>
            <a:r>
              <a:rPr lang="en-US" altLang="zh-CN" b="1">
                <a:latin typeface="楷体_GB2312"/>
                <a:ea typeface="楷体_GB2312"/>
                <a:cs typeface="楷体_GB2312"/>
              </a:rPr>
              <a:t>(x</a:t>
            </a:r>
            <a:r>
              <a:rPr lang="en-US" altLang="zh-CN" b="1" baseline="-25000">
                <a:latin typeface="楷体_GB2312"/>
                <a:ea typeface="楷体_GB2312"/>
                <a:cs typeface="楷体_GB2312"/>
              </a:rPr>
              <a:t>k</a:t>
            </a:r>
            <a:r>
              <a:rPr lang="en-US" altLang="zh-CN" b="1">
                <a:latin typeface="楷体_GB2312"/>
                <a:ea typeface="楷体_GB2312"/>
                <a:cs typeface="楷体_GB2312"/>
              </a:rPr>
              <a:t>,y</a:t>
            </a:r>
            <a:r>
              <a:rPr lang="en-US" altLang="zh-CN" b="1" baseline="-25000">
                <a:latin typeface="楷体_GB2312"/>
                <a:ea typeface="楷体_GB2312"/>
                <a:cs typeface="楷体_GB2312"/>
              </a:rPr>
              <a:t>k</a:t>
            </a:r>
            <a:r>
              <a:rPr lang="en-US" altLang="zh-CN" b="1">
                <a:latin typeface="楷体_GB2312"/>
                <a:ea typeface="楷体_GB2312"/>
                <a:cs typeface="楷体_GB2312"/>
              </a:rPr>
              <a:t>)</a:t>
            </a:r>
            <a:r>
              <a:rPr lang="zh-CN" altLang="en-US" b="1">
                <a:latin typeface="楷体_GB2312"/>
                <a:ea typeface="楷体_GB2312"/>
                <a:cs typeface="楷体_GB2312"/>
              </a:rPr>
              <a:t>计算可得</a:t>
            </a:r>
            <a:r>
              <a:rPr lang="en-US" altLang="zh-CN" b="1">
                <a:latin typeface="楷体_GB2312"/>
                <a:ea typeface="楷体_GB2312"/>
                <a:cs typeface="楷体_GB2312"/>
              </a:rPr>
              <a:t>q</a:t>
            </a:r>
            <a:r>
              <a:rPr lang="zh-CN" altLang="en-US" b="1">
                <a:latin typeface="楷体_GB2312"/>
                <a:ea typeface="楷体_GB2312"/>
                <a:cs typeface="楷体_GB2312"/>
              </a:rPr>
              <a:t>的</a:t>
            </a:r>
            <a:r>
              <a:rPr lang="en-US" altLang="zh-CN" b="1">
                <a:latin typeface="楷体_GB2312"/>
                <a:ea typeface="楷体_GB2312"/>
                <a:cs typeface="楷体_GB2312"/>
              </a:rPr>
              <a:t>K</a:t>
            </a:r>
            <a:r>
              <a:rPr lang="zh-CN" altLang="en-US" b="1">
                <a:latin typeface="楷体_GB2312"/>
                <a:ea typeface="楷体_GB2312"/>
                <a:cs typeface="楷体_GB2312"/>
              </a:rPr>
              <a:t>个值。如果图像中有</a:t>
            </a:r>
            <a:r>
              <a:rPr lang="en-US" altLang="zh-CN" b="1">
                <a:latin typeface="楷体_GB2312"/>
                <a:ea typeface="楷体_GB2312"/>
                <a:cs typeface="楷体_GB2312"/>
              </a:rPr>
              <a:t>n</a:t>
            </a:r>
            <a:r>
              <a:rPr lang="zh-CN" altLang="en-US" b="1">
                <a:latin typeface="楷体_GB2312"/>
                <a:ea typeface="楷体_GB2312"/>
                <a:cs typeface="楷体_GB2312"/>
              </a:rPr>
              <a:t>个点，则需要</a:t>
            </a:r>
            <a:r>
              <a:rPr lang="en-US" altLang="zh-CN" b="1">
                <a:latin typeface="楷体_GB2312"/>
                <a:ea typeface="楷体_GB2312"/>
                <a:cs typeface="楷体_GB2312"/>
              </a:rPr>
              <a:t>nK</a:t>
            </a:r>
            <a:r>
              <a:rPr lang="zh-CN" altLang="en-US" b="1">
                <a:latin typeface="楷体_GB2312"/>
                <a:ea typeface="楷体_GB2312"/>
                <a:cs typeface="楷体_GB2312"/>
              </a:rPr>
              <a:t>次运算，小于</a:t>
            </a:r>
            <a:r>
              <a:rPr lang="en-US" altLang="zh-CN" b="1">
                <a:latin typeface="楷体_GB2312"/>
                <a:ea typeface="楷体_GB2312"/>
                <a:cs typeface="楷体_GB2312"/>
              </a:rPr>
              <a:t>n</a:t>
            </a:r>
            <a:r>
              <a:rPr lang="en-US" altLang="zh-CN" b="1" baseline="30000">
                <a:latin typeface="楷体_GB2312"/>
                <a:ea typeface="楷体_GB2312"/>
                <a:cs typeface="楷体_GB2312"/>
              </a:rPr>
              <a:t>2</a:t>
            </a:r>
            <a:r>
              <a:rPr lang="zh-CN" altLang="en-US" b="1">
                <a:latin typeface="楷体_GB2312"/>
                <a:ea typeface="楷体_GB2312"/>
                <a:cs typeface="楷体_GB2312"/>
              </a:rPr>
              <a:t>次。</a:t>
            </a:r>
          </a:p>
          <a:p>
            <a:pPr>
              <a:buClr>
                <a:srgbClr val="CC3300"/>
              </a:buClr>
              <a:buFont typeface="Wingdings" panose="05000000000000000000" pitchFamily="2" charset="2"/>
              <a:buChar char="l"/>
            </a:pPr>
            <a:r>
              <a:rPr lang="zh-CN" altLang="en-US" b="1">
                <a:latin typeface="楷体_GB2312"/>
                <a:ea typeface="楷体_GB2312"/>
                <a:cs typeface="楷体_GB2312"/>
              </a:rPr>
              <a:t>如果直线接近于垂直方向，则由于</a:t>
            </a:r>
            <a:r>
              <a:rPr lang="en-US" altLang="zh-CN" b="1">
                <a:latin typeface="楷体_GB2312"/>
                <a:ea typeface="楷体_GB2312"/>
                <a:cs typeface="楷体_GB2312"/>
              </a:rPr>
              <a:t>p</a:t>
            </a:r>
            <a:r>
              <a:rPr lang="zh-CN" altLang="en-US" b="1">
                <a:latin typeface="楷体_GB2312"/>
                <a:ea typeface="楷体_GB2312"/>
                <a:cs typeface="楷体_GB2312"/>
              </a:rPr>
              <a:t>和</a:t>
            </a:r>
            <a:r>
              <a:rPr lang="en-US" altLang="zh-CN" b="1">
                <a:latin typeface="楷体_GB2312"/>
                <a:ea typeface="楷体_GB2312"/>
                <a:cs typeface="楷体_GB2312"/>
              </a:rPr>
              <a:t>q</a:t>
            </a:r>
            <a:r>
              <a:rPr lang="zh-CN" altLang="en-US" b="1">
                <a:latin typeface="楷体_GB2312"/>
                <a:ea typeface="楷体_GB2312"/>
                <a:cs typeface="楷体_GB2312"/>
              </a:rPr>
              <a:t>的值都接近无穷而使计算量陡增，所以使用直线的极坐标方程表示</a:t>
            </a:r>
          </a:p>
          <a:p>
            <a:pPr>
              <a:buClr>
                <a:srgbClr val="CC3300"/>
              </a:buClr>
              <a:buFont typeface="Wingdings" panose="05000000000000000000" pitchFamily="2" charset="2"/>
              <a:buChar char="l"/>
            </a:pPr>
            <a:r>
              <a:rPr lang="zh-CN" altLang="en-US" b="1">
                <a:latin typeface="楷体_GB2312"/>
                <a:ea typeface="楷体_GB2312"/>
                <a:cs typeface="楷体_GB2312"/>
              </a:rPr>
              <a:t>则原图像空间中的点对应着新参数空间中的曲线，那么原来的点</a:t>
            </a:r>
            <a:r>
              <a:rPr lang="en-US" altLang="zh-CN" b="1">
                <a:latin typeface="Times New Roman" panose="02020603050405020304" pitchFamily="18" charset="0"/>
                <a:ea typeface="楷体_GB2312"/>
                <a:cs typeface="楷体_GB2312"/>
              </a:rPr>
              <a:t>—</a:t>
            </a:r>
            <a:r>
              <a:rPr lang="zh-CN" altLang="en-US" b="1">
                <a:latin typeface="楷体_GB2312"/>
                <a:ea typeface="楷体_GB2312"/>
                <a:cs typeface="楷体_GB2312"/>
              </a:rPr>
              <a:t>直线对偶变成了点</a:t>
            </a:r>
            <a:r>
              <a:rPr lang="en-US" altLang="zh-CN" b="1">
                <a:latin typeface="Times New Roman" panose="02020603050405020304" pitchFamily="18" charset="0"/>
                <a:ea typeface="楷体_GB2312"/>
                <a:cs typeface="楷体_GB2312"/>
              </a:rPr>
              <a:t>—</a:t>
            </a:r>
            <a:r>
              <a:rPr lang="zh-CN" altLang="en-US" b="1">
                <a:latin typeface="楷体_GB2312"/>
                <a:ea typeface="楷体_GB2312"/>
                <a:cs typeface="楷体_GB2312"/>
              </a:rPr>
              <a:t>曲线对偶。</a:t>
            </a:r>
          </a:p>
          <a:p>
            <a:pPr>
              <a:buClr>
                <a:srgbClr val="CC3300"/>
              </a:buClr>
              <a:buFont typeface="Wingdings" panose="05000000000000000000" pitchFamily="2" charset="2"/>
              <a:buChar char="l"/>
            </a:pPr>
            <a:r>
              <a:rPr lang="zh-CN" altLang="en-US" b="1">
                <a:latin typeface="楷体_GB2312"/>
                <a:ea typeface="楷体_GB2312"/>
                <a:cs typeface="楷体_GB2312"/>
              </a:rPr>
              <a:t>累加器数组是</a:t>
            </a:r>
            <a:r>
              <a:rPr lang="en-US" altLang="zh-CN" b="1">
                <a:latin typeface="楷体_GB2312"/>
                <a:ea typeface="楷体_GB2312"/>
                <a:cs typeface="楷体_GB2312"/>
              </a:rPr>
              <a:t>A(</a:t>
            </a:r>
            <a:r>
              <a:rPr lang="el-GR" altLang="zh-CN" b="1">
                <a:latin typeface="楷体_GB2312"/>
                <a:ea typeface="楷体_GB2312"/>
                <a:cs typeface="楷体_GB2312"/>
              </a:rPr>
              <a:t>θ</a:t>
            </a:r>
            <a:r>
              <a:rPr lang="en-US" altLang="zh-CN" b="1">
                <a:latin typeface="楷体_GB2312"/>
                <a:ea typeface="楷体_GB2312"/>
                <a:cs typeface="楷体_GB2312"/>
              </a:rPr>
              <a:t>,</a:t>
            </a:r>
            <a:r>
              <a:rPr lang="el-GR" altLang="zh-CN" b="1">
                <a:latin typeface="楷体_GB2312"/>
                <a:ea typeface="楷体_GB2312"/>
                <a:cs typeface="楷体_GB2312"/>
              </a:rPr>
              <a:t>λ</a:t>
            </a:r>
            <a:r>
              <a:rPr lang="en-US" altLang="zh-CN" b="1">
                <a:latin typeface="楷体_GB2312"/>
                <a:ea typeface="楷体_GB2312"/>
                <a:cs typeface="楷体_GB2312"/>
              </a:rPr>
              <a:t>)</a:t>
            </a:r>
          </a:p>
          <a:p>
            <a:pPr>
              <a:lnSpc>
                <a:spcPct val="125000"/>
              </a:lnSpc>
              <a:buClr>
                <a:srgbClr val="CC3300"/>
              </a:buClr>
              <a:buFont typeface="Wingdings" panose="05000000000000000000" pitchFamily="2" charset="2"/>
              <a:buChar char="l"/>
            </a:pPr>
            <a:endParaRPr lang="en-US" altLang="zh-CN" b="1" baseline="30000">
              <a:latin typeface="楷体_GB2312"/>
              <a:ea typeface="楷体_GB2312"/>
              <a:cs typeface="楷体_GB2312"/>
            </a:endParaRPr>
          </a:p>
        </p:txBody>
      </p:sp>
      <p:graphicFrame>
        <p:nvGraphicFramePr>
          <p:cNvPr id="201731" name="Object 2">
            <a:extLst>
              <a:ext uri="{FF2B5EF4-FFF2-40B4-BE49-F238E27FC236}">
                <a16:creationId xmlns:a16="http://schemas.microsoft.com/office/drawing/2014/main" id="{08CA67C5-D53B-4B01-835E-734BAAAB77EF}"/>
              </a:ext>
            </a:extLst>
          </p:cNvPr>
          <p:cNvGraphicFramePr>
            <a:graphicFrameLocks noGrp="1"/>
          </p:cNvGraphicFramePr>
          <p:nvPr>
            <p:ph sz="half" idx="2"/>
          </p:nvPr>
        </p:nvGraphicFramePr>
        <p:xfrm>
          <a:off x="2051050" y="3387725"/>
          <a:ext cx="2881313" cy="498475"/>
        </p:xfrm>
        <a:graphic>
          <a:graphicData uri="http://schemas.openxmlformats.org/presentationml/2006/ole">
            <mc:AlternateContent xmlns:mc="http://schemas.openxmlformats.org/markup-compatibility/2006">
              <mc:Choice xmlns:v="urn:schemas-microsoft-com:vml" Requires="v">
                <p:oleObj spid="_x0000_s202034" r:id="rId3" imgW="1320227" imgH="228501" progId="Equation.DSMT4">
                  <p:embed/>
                </p:oleObj>
              </mc:Choice>
              <mc:Fallback>
                <p:oleObj r:id="rId3" imgW="1320227" imgH="228501" progId="Equation.DSMT4">
                  <p:embed/>
                  <p:pic>
                    <p:nvPicPr>
                      <p:cNvPr id="0" name="Object 2"/>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3387725"/>
                        <a:ext cx="288131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3">
            <a:extLst>
              <a:ext uri="{FF2B5EF4-FFF2-40B4-BE49-F238E27FC236}">
                <a16:creationId xmlns:a16="http://schemas.microsoft.com/office/drawing/2014/main" id="{F0768157-6D66-41C6-8E90-375F36E19219}"/>
              </a:ext>
            </a:extLst>
          </p:cNvPr>
          <p:cNvSpPr txBox="1">
            <a:spLocks noChangeArrowheads="1"/>
          </p:cNvSpPr>
          <p:nvPr/>
        </p:nvSpPr>
        <p:spPr bwMode="auto">
          <a:xfrm>
            <a:off x="193675" y="39688"/>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3.5.5 Hough</a:t>
            </a:r>
            <a:r>
              <a:rPr lang="zh-CN" altLang="en-US" sz="4000" b="1" kern="0" dirty="0">
                <a:solidFill>
                  <a:srgbClr val="000099"/>
                </a:solidFill>
              </a:rPr>
              <a:t>变换</a:t>
            </a:r>
          </a:p>
        </p:txBody>
      </p:sp>
      <p:pic>
        <p:nvPicPr>
          <p:cNvPr id="201733" name="Picture 12" descr="underline_base">
            <a:extLst>
              <a:ext uri="{FF2B5EF4-FFF2-40B4-BE49-F238E27FC236}">
                <a16:creationId xmlns:a16="http://schemas.microsoft.com/office/drawing/2014/main" id="{524A24D7-6672-4DC2-9A17-A3538A7B516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638175"/>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6">
            <a:extLst>
              <a:ext uri="{FF2B5EF4-FFF2-40B4-BE49-F238E27FC236}">
                <a16:creationId xmlns:a16="http://schemas.microsoft.com/office/drawing/2014/main" id="{3FC91ED3-3BC0-4915-BA3D-93C692CEAAEE}"/>
              </a:ext>
            </a:extLst>
          </p:cNvPr>
          <p:cNvGraphicFramePr>
            <a:graphicFrameLocks/>
          </p:cNvGraphicFramePr>
          <p:nvPr/>
        </p:nvGraphicFramePr>
        <p:xfrm>
          <a:off x="5029200" y="5083175"/>
          <a:ext cx="2133600" cy="1730375"/>
        </p:xfrm>
        <a:graphic>
          <a:graphicData uri="http://schemas.openxmlformats.org/presentationml/2006/ole">
            <mc:AlternateContent xmlns:mc="http://schemas.openxmlformats.org/markup-compatibility/2006">
              <mc:Choice xmlns:v="urn:schemas-microsoft-com:vml" Requires="v">
                <p:oleObj spid="_x0000_s202035" r:id="rId6" imgW="3802320" imgH="3082320" progId="Visio.Drawing.5">
                  <p:embed/>
                </p:oleObj>
              </mc:Choice>
              <mc:Fallback>
                <p:oleObj r:id="rId6" imgW="3802320" imgH="3082320" progId="Visio.Drawing.5">
                  <p:embed/>
                  <p:pic>
                    <p:nvPicPr>
                      <p:cNvPr id="146436" name="Object 6">
                        <a:extLst>
                          <a:ext uri="{FF2B5EF4-FFF2-40B4-BE49-F238E27FC236}">
                            <a16:creationId xmlns:a16="http://schemas.microsoft.com/office/drawing/2014/main" id="{5E98EFA0-7007-4983-A647-77BE4974BEFF}"/>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5083175"/>
                        <a:ext cx="2133600"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9">
            <a:extLst>
              <a:ext uri="{FF2B5EF4-FFF2-40B4-BE49-F238E27FC236}">
                <a16:creationId xmlns:a16="http://schemas.microsoft.com/office/drawing/2014/main" id="{25B0C23F-72E2-45E6-B333-2B1F3BF33466}"/>
              </a:ext>
            </a:extLst>
          </p:cNvPr>
          <p:cNvGraphicFramePr>
            <a:graphicFrameLocks/>
          </p:cNvGraphicFramePr>
          <p:nvPr/>
        </p:nvGraphicFramePr>
        <p:xfrm>
          <a:off x="1828800" y="5181600"/>
          <a:ext cx="2297113" cy="387350"/>
        </p:xfrm>
        <a:graphic>
          <a:graphicData uri="http://schemas.openxmlformats.org/presentationml/2006/ole">
            <mc:AlternateContent xmlns:mc="http://schemas.openxmlformats.org/markup-compatibility/2006">
              <mc:Choice xmlns:v="urn:schemas-microsoft-com:vml" Requires="v">
                <p:oleObj spid="_x0000_s202036" r:id="rId8" imgW="1346200" imgH="228600" progId="Equation.DSMT4">
                  <p:embed/>
                </p:oleObj>
              </mc:Choice>
              <mc:Fallback>
                <p:oleObj r:id="rId8" imgW="1346200" imgH="228600" progId="Equation.DSMT4">
                  <p:embed/>
                  <p:pic>
                    <p:nvPicPr>
                      <p:cNvPr id="146439" name="Object 9">
                        <a:extLst>
                          <a:ext uri="{FF2B5EF4-FFF2-40B4-BE49-F238E27FC236}">
                            <a16:creationId xmlns:a16="http://schemas.microsoft.com/office/drawing/2014/main" id="{95896A8A-9A71-445B-86F9-2DE484B9C9BC}"/>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8800" y="5181600"/>
                        <a:ext cx="229711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11">
            <a:extLst>
              <a:ext uri="{FF2B5EF4-FFF2-40B4-BE49-F238E27FC236}">
                <a16:creationId xmlns:a16="http://schemas.microsoft.com/office/drawing/2014/main" id="{FB0CB421-9B37-44A1-BBAE-E9AD98939690}"/>
              </a:ext>
            </a:extLst>
          </p:cNvPr>
          <p:cNvGraphicFramePr>
            <a:graphicFrameLocks/>
          </p:cNvGraphicFramePr>
          <p:nvPr/>
        </p:nvGraphicFramePr>
        <p:xfrm>
          <a:off x="1143000" y="5029200"/>
          <a:ext cx="2057400" cy="1666875"/>
        </p:xfrm>
        <a:graphic>
          <a:graphicData uri="http://schemas.openxmlformats.org/presentationml/2006/ole">
            <mc:AlternateContent xmlns:mc="http://schemas.openxmlformats.org/markup-compatibility/2006">
              <mc:Choice xmlns:v="urn:schemas-microsoft-com:vml" Requires="v">
                <p:oleObj spid="_x0000_s202037" r:id="rId10" imgW="3802320" imgH="3082320" progId="Visio.Drawing.5">
                  <p:embed/>
                </p:oleObj>
              </mc:Choice>
              <mc:Fallback>
                <p:oleObj r:id="rId10" imgW="3802320" imgH="3082320" progId="Visio.Drawing.5">
                  <p:embed/>
                  <p:pic>
                    <p:nvPicPr>
                      <p:cNvPr id="146441" name="Object 11">
                        <a:extLst>
                          <a:ext uri="{FF2B5EF4-FFF2-40B4-BE49-F238E27FC236}">
                            <a16:creationId xmlns:a16="http://schemas.microsoft.com/office/drawing/2014/main" id="{3668F845-9C69-4B99-9D50-85FA10983B56}"/>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3000" y="5029200"/>
                        <a:ext cx="20574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 name="Object 13">
            <a:extLst>
              <a:ext uri="{FF2B5EF4-FFF2-40B4-BE49-F238E27FC236}">
                <a16:creationId xmlns:a16="http://schemas.microsoft.com/office/drawing/2014/main" id="{5FBEB22F-2C99-45B9-B8F6-3C7757376514}"/>
              </a:ext>
            </a:extLst>
          </p:cNvPr>
          <p:cNvGraphicFramePr>
            <a:graphicFrameLocks/>
          </p:cNvGraphicFramePr>
          <p:nvPr/>
        </p:nvGraphicFramePr>
        <p:xfrm>
          <a:off x="914400" y="5013325"/>
          <a:ext cx="261938" cy="304800"/>
        </p:xfrm>
        <a:graphic>
          <a:graphicData uri="http://schemas.openxmlformats.org/presentationml/2006/ole">
            <mc:AlternateContent xmlns:mc="http://schemas.openxmlformats.org/markup-compatibility/2006">
              <mc:Choice xmlns:v="urn:schemas-microsoft-com:vml" Requires="v">
                <p:oleObj spid="_x0000_s202038" r:id="rId12" imgW="139518" imgH="164885" progId="Equation.3">
                  <p:embed/>
                </p:oleObj>
              </mc:Choice>
              <mc:Fallback>
                <p:oleObj r:id="rId12" imgW="139518" imgH="164885" progId="Equation.3">
                  <p:embed/>
                  <p:pic>
                    <p:nvPicPr>
                      <p:cNvPr id="198670" name="Object 13">
                        <a:extLst>
                          <a:ext uri="{FF2B5EF4-FFF2-40B4-BE49-F238E27FC236}">
                            <a16:creationId xmlns:a16="http://schemas.microsoft.com/office/drawing/2014/main" id="{C6BAD8A6-6806-4422-97F2-D0ECDABEBA1A}"/>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4400" y="5013325"/>
                        <a:ext cx="261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 name="Object 14">
            <a:extLst>
              <a:ext uri="{FF2B5EF4-FFF2-40B4-BE49-F238E27FC236}">
                <a16:creationId xmlns:a16="http://schemas.microsoft.com/office/drawing/2014/main" id="{AF665AC2-DE6D-494B-959B-E86E2694F24B}"/>
              </a:ext>
            </a:extLst>
          </p:cNvPr>
          <p:cNvGraphicFramePr>
            <a:graphicFrameLocks/>
          </p:cNvGraphicFramePr>
          <p:nvPr/>
        </p:nvGraphicFramePr>
        <p:xfrm>
          <a:off x="3200400" y="6378575"/>
          <a:ext cx="234950" cy="260350"/>
        </p:xfrm>
        <a:graphic>
          <a:graphicData uri="http://schemas.openxmlformats.org/presentationml/2006/ole">
            <mc:AlternateContent xmlns:mc="http://schemas.openxmlformats.org/markup-compatibility/2006">
              <mc:Choice xmlns:v="urn:schemas-microsoft-com:vml" Requires="v">
                <p:oleObj spid="_x0000_s202039" r:id="rId14" imgW="126725" imgH="139397" progId="Equation.3">
                  <p:embed/>
                </p:oleObj>
              </mc:Choice>
              <mc:Fallback>
                <p:oleObj r:id="rId14" imgW="126725" imgH="139397" progId="Equation.3">
                  <p:embed/>
                  <p:pic>
                    <p:nvPicPr>
                      <p:cNvPr id="198671" name="Object 14">
                        <a:extLst>
                          <a:ext uri="{FF2B5EF4-FFF2-40B4-BE49-F238E27FC236}">
                            <a16:creationId xmlns:a16="http://schemas.microsoft.com/office/drawing/2014/main" id="{BF37B4AB-FB53-4CF2-8DB3-491F1CCAD78E}"/>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00400" y="6378575"/>
                        <a:ext cx="2349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 name="Object 16">
            <a:extLst>
              <a:ext uri="{FF2B5EF4-FFF2-40B4-BE49-F238E27FC236}">
                <a16:creationId xmlns:a16="http://schemas.microsoft.com/office/drawing/2014/main" id="{F6D4B610-1E42-4517-924A-7EF5387548B5}"/>
              </a:ext>
            </a:extLst>
          </p:cNvPr>
          <p:cNvGraphicFramePr>
            <a:graphicFrameLocks/>
          </p:cNvGraphicFramePr>
          <p:nvPr/>
        </p:nvGraphicFramePr>
        <p:xfrm>
          <a:off x="1276350" y="5105400"/>
          <a:ext cx="282575" cy="457200"/>
        </p:xfrm>
        <a:graphic>
          <a:graphicData uri="http://schemas.openxmlformats.org/presentationml/2006/ole">
            <mc:AlternateContent xmlns:mc="http://schemas.openxmlformats.org/markup-compatibility/2006">
              <mc:Choice xmlns:v="urn:schemas-microsoft-com:vml" Requires="v">
                <p:oleObj spid="_x0000_s202040" r:id="rId16" imgW="139700" imgH="228600" progId="Equation.3">
                  <p:embed/>
                </p:oleObj>
              </mc:Choice>
              <mc:Fallback>
                <p:oleObj r:id="rId16" imgW="139700" imgH="228600" progId="Equation.3">
                  <p:embed/>
                  <p:pic>
                    <p:nvPicPr>
                      <p:cNvPr id="198673" name="Object 16">
                        <a:extLst>
                          <a:ext uri="{FF2B5EF4-FFF2-40B4-BE49-F238E27FC236}">
                            <a16:creationId xmlns:a16="http://schemas.microsoft.com/office/drawing/2014/main" id="{3E0F96B5-156A-4EC4-9129-BAD102D9B35D}"/>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76350" y="5105400"/>
                        <a:ext cx="282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 name="Object 17">
            <a:extLst>
              <a:ext uri="{FF2B5EF4-FFF2-40B4-BE49-F238E27FC236}">
                <a16:creationId xmlns:a16="http://schemas.microsoft.com/office/drawing/2014/main" id="{250975BF-DDB8-41AA-914E-85B419918E68}"/>
              </a:ext>
            </a:extLst>
          </p:cNvPr>
          <p:cNvGraphicFramePr>
            <a:graphicFrameLocks/>
          </p:cNvGraphicFramePr>
          <p:nvPr/>
        </p:nvGraphicFramePr>
        <p:xfrm>
          <a:off x="1730375" y="6126163"/>
          <a:ext cx="252413" cy="350837"/>
        </p:xfrm>
        <a:graphic>
          <a:graphicData uri="http://schemas.openxmlformats.org/presentationml/2006/ole">
            <mc:AlternateContent xmlns:mc="http://schemas.openxmlformats.org/markup-compatibility/2006">
              <mc:Choice xmlns:v="urn:schemas-microsoft-com:vml" Requires="v">
                <p:oleObj spid="_x0000_s202041" r:id="rId18" imgW="164885" imgH="228303" progId="Equation.3">
                  <p:embed/>
                </p:oleObj>
              </mc:Choice>
              <mc:Fallback>
                <p:oleObj r:id="rId18" imgW="164885" imgH="228303" progId="Equation.3">
                  <p:embed/>
                  <p:pic>
                    <p:nvPicPr>
                      <p:cNvPr id="198674" name="Object 17">
                        <a:extLst>
                          <a:ext uri="{FF2B5EF4-FFF2-40B4-BE49-F238E27FC236}">
                            <a16:creationId xmlns:a16="http://schemas.microsoft.com/office/drawing/2014/main" id="{F0521168-6383-4B0C-9551-64C76EE445D0}"/>
                          </a:ext>
                        </a:extLst>
                      </p:cNvPr>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30375" y="6126163"/>
                        <a:ext cx="25241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 name="Object 22">
            <a:extLst>
              <a:ext uri="{FF2B5EF4-FFF2-40B4-BE49-F238E27FC236}">
                <a16:creationId xmlns:a16="http://schemas.microsoft.com/office/drawing/2014/main" id="{C980A36F-43E5-4A50-84AA-8365948F83AB}"/>
              </a:ext>
            </a:extLst>
          </p:cNvPr>
          <p:cNvGraphicFramePr>
            <a:graphicFrameLocks/>
          </p:cNvGraphicFramePr>
          <p:nvPr/>
        </p:nvGraphicFramePr>
        <p:xfrm>
          <a:off x="6858000" y="5127625"/>
          <a:ext cx="762000" cy="388938"/>
        </p:xfrm>
        <a:graphic>
          <a:graphicData uri="http://schemas.openxmlformats.org/presentationml/2006/ole">
            <mc:AlternateContent xmlns:mc="http://schemas.openxmlformats.org/markup-compatibility/2006">
              <mc:Choice xmlns:v="urn:schemas-microsoft-com:vml" Requires="v">
                <p:oleObj spid="_x0000_s202042" r:id="rId20" imgW="444307" imgH="228501" progId="Equation.DSMT4">
                  <p:embed/>
                </p:oleObj>
              </mc:Choice>
              <mc:Fallback>
                <p:oleObj r:id="rId20" imgW="444307" imgH="228501" progId="Equation.DSMT4">
                  <p:embed/>
                  <p:pic>
                    <p:nvPicPr>
                      <p:cNvPr id="146452" name="Object 22">
                        <a:extLst>
                          <a:ext uri="{FF2B5EF4-FFF2-40B4-BE49-F238E27FC236}">
                            <a16:creationId xmlns:a16="http://schemas.microsoft.com/office/drawing/2014/main" id="{278B6271-1E28-47E5-B867-6FA4FBFE1CA4}"/>
                          </a:ext>
                        </a:extLst>
                      </p:cNvPr>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858000" y="5127625"/>
                        <a:ext cx="76200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 name="Object 23">
            <a:extLst>
              <a:ext uri="{FF2B5EF4-FFF2-40B4-BE49-F238E27FC236}">
                <a16:creationId xmlns:a16="http://schemas.microsoft.com/office/drawing/2014/main" id="{802B0379-4CE6-4CAC-B13F-5A2CA32A5FE0}"/>
              </a:ext>
            </a:extLst>
          </p:cNvPr>
          <p:cNvGraphicFramePr>
            <a:graphicFrameLocks/>
          </p:cNvGraphicFramePr>
          <p:nvPr/>
        </p:nvGraphicFramePr>
        <p:xfrm>
          <a:off x="4724400" y="5037138"/>
          <a:ext cx="282575" cy="479425"/>
        </p:xfrm>
        <a:graphic>
          <a:graphicData uri="http://schemas.openxmlformats.org/presentationml/2006/ole">
            <mc:AlternateContent xmlns:mc="http://schemas.openxmlformats.org/markup-compatibility/2006">
              <mc:Choice xmlns:v="urn:schemas-microsoft-com:vml" Requires="v">
                <p:oleObj spid="_x0000_s202043" r:id="rId22" imgW="139639" imgH="241195" progId="Equation.3">
                  <p:embed/>
                </p:oleObj>
              </mc:Choice>
              <mc:Fallback>
                <p:oleObj r:id="rId22" imgW="139639" imgH="241195" progId="Equation.3">
                  <p:embed/>
                  <p:pic>
                    <p:nvPicPr>
                      <p:cNvPr id="198680" name="Object 23">
                        <a:extLst>
                          <a:ext uri="{FF2B5EF4-FFF2-40B4-BE49-F238E27FC236}">
                            <a16:creationId xmlns:a16="http://schemas.microsoft.com/office/drawing/2014/main" id="{C473949E-5B8D-43AE-BE0C-62A88F072F11}"/>
                          </a:ext>
                        </a:extLst>
                      </p:cNvPr>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24400" y="5037138"/>
                        <a:ext cx="2825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 name="Object 24">
            <a:extLst>
              <a:ext uri="{FF2B5EF4-FFF2-40B4-BE49-F238E27FC236}">
                <a16:creationId xmlns:a16="http://schemas.microsoft.com/office/drawing/2014/main" id="{F4A83F00-AB13-4A4F-82D2-869B0A21FC5F}"/>
              </a:ext>
            </a:extLst>
          </p:cNvPr>
          <p:cNvGraphicFramePr>
            <a:graphicFrameLocks/>
          </p:cNvGraphicFramePr>
          <p:nvPr/>
        </p:nvGraphicFramePr>
        <p:xfrm>
          <a:off x="7239000" y="6446838"/>
          <a:ext cx="252413" cy="366712"/>
        </p:xfrm>
        <a:graphic>
          <a:graphicData uri="http://schemas.openxmlformats.org/presentationml/2006/ole">
            <mc:AlternateContent xmlns:mc="http://schemas.openxmlformats.org/markup-compatibility/2006">
              <mc:Choice xmlns:v="urn:schemas-microsoft-com:vml" Requires="v">
                <p:oleObj spid="_x0000_s202044" r:id="rId24" imgW="164885" imgH="240986" progId="Equation.3">
                  <p:embed/>
                </p:oleObj>
              </mc:Choice>
              <mc:Fallback>
                <p:oleObj r:id="rId24" imgW="164885" imgH="240986" progId="Equation.3">
                  <p:embed/>
                  <p:pic>
                    <p:nvPicPr>
                      <p:cNvPr id="198681" name="Object 24">
                        <a:extLst>
                          <a:ext uri="{FF2B5EF4-FFF2-40B4-BE49-F238E27FC236}">
                            <a16:creationId xmlns:a16="http://schemas.microsoft.com/office/drawing/2014/main" id="{82F2A1A8-00C6-4FB0-ACFE-945B84BF7B00}"/>
                          </a:ext>
                        </a:extLst>
                      </p:cNvPr>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239000" y="6446838"/>
                        <a:ext cx="2524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 name="Text Box 30">
            <a:extLst>
              <a:ext uri="{FF2B5EF4-FFF2-40B4-BE49-F238E27FC236}">
                <a16:creationId xmlns:a16="http://schemas.microsoft.com/office/drawing/2014/main" id="{89608AFA-BEFB-4471-A802-3DE33B72E8C8}"/>
              </a:ext>
            </a:extLst>
          </p:cNvPr>
          <p:cNvSpPr txBox="1">
            <a:spLocks noChangeArrowheads="1"/>
          </p:cNvSpPr>
          <p:nvPr/>
        </p:nvSpPr>
        <p:spPr bwMode="auto">
          <a:xfrm>
            <a:off x="7543800" y="5638800"/>
            <a:ext cx="1250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t>极坐标</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灯片编号占位符 3">
            <a:extLst>
              <a:ext uri="{FF2B5EF4-FFF2-40B4-BE49-F238E27FC236}">
                <a16:creationId xmlns:a16="http://schemas.microsoft.com/office/drawing/2014/main" id="{672C6472-2A3E-4AAC-9F29-7CD4D7A0CC57}"/>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666D0FDD-2FF7-409B-99B8-02E8CB07F82B}" type="slidenum">
              <a:rPr lang="en-US" altLang="zh-CN" sz="1200" dirty="0" smtClean="0">
                <a:latin typeface="Tahoma" panose="020B0604030504040204" pitchFamily="34" charset="0"/>
              </a:rPr>
              <a:pPr>
                <a:defRPr/>
              </a:pPr>
              <a:t>144</a:t>
            </a:fld>
            <a:endParaRPr lang="en-US" altLang="zh-CN" sz="1200">
              <a:latin typeface="Tahoma" panose="020B0604030504040204" pitchFamily="34" charset="0"/>
            </a:endParaRPr>
          </a:p>
        </p:txBody>
      </p:sp>
      <p:pic>
        <p:nvPicPr>
          <p:cNvPr id="202755" name="Picture 2">
            <a:extLst>
              <a:ext uri="{FF2B5EF4-FFF2-40B4-BE49-F238E27FC236}">
                <a16:creationId xmlns:a16="http://schemas.microsoft.com/office/drawing/2014/main" id="{BBCE39DB-A91C-48A5-BC3E-EA0588909009}"/>
              </a:ext>
            </a:extLst>
          </p:cNvPr>
          <p:cNvPicPr>
            <a:picLocks noChangeAspect="1" noChangeArrowheads="1"/>
          </p:cNvPicPr>
          <p:nvPr/>
        </p:nvPicPr>
        <p:blipFill>
          <a:blip r:embed="rId2">
            <a:lum bright="94000" contrast="100000"/>
            <a:extLst>
              <a:ext uri="{28A0092B-C50C-407E-A947-70E740481C1C}">
                <a14:useLocalDpi xmlns:a14="http://schemas.microsoft.com/office/drawing/2010/main" val="0"/>
              </a:ext>
            </a:extLst>
          </a:blip>
          <a:srcRect/>
          <a:stretch>
            <a:fillRect/>
          </a:stretch>
        </p:blipFill>
        <p:spPr bwMode="auto">
          <a:xfrm>
            <a:off x="1547813" y="333375"/>
            <a:ext cx="6192837" cy="588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026">
            <a:extLst>
              <a:ext uri="{FF2B5EF4-FFF2-40B4-BE49-F238E27FC236}">
                <a16:creationId xmlns:a16="http://schemas.microsoft.com/office/drawing/2014/main" id="{A575CC5D-41C2-45A0-B379-AB9BA2952377}"/>
              </a:ext>
            </a:extLst>
          </p:cNvPr>
          <p:cNvSpPr>
            <a:spLocks noGrp="1" noChangeArrowheads="1"/>
          </p:cNvSpPr>
          <p:nvPr>
            <p:ph type="title"/>
          </p:nvPr>
        </p:nvSpPr>
        <p:spPr>
          <a:xfrm>
            <a:off x="685800" y="457200"/>
            <a:ext cx="7772400" cy="685800"/>
          </a:xfrm>
        </p:spPr>
        <p:txBody>
          <a:bodyPr/>
          <a:lstStyle/>
          <a:p>
            <a:r>
              <a:rPr lang="en-US" altLang="zh-CN" sz="3200" b="1">
                <a:solidFill>
                  <a:srgbClr val="CC3300"/>
                </a:solidFill>
                <a:latin typeface="楷体_GB2312"/>
                <a:ea typeface="楷体_GB2312"/>
                <a:cs typeface="楷体_GB2312"/>
              </a:rPr>
              <a:t>Hough</a:t>
            </a:r>
            <a:r>
              <a:rPr lang="zh-CN" altLang="en-US" sz="3200" b="1">
                <a:solidFill>
                  <a:srgbClr val="CC3300"/>
                </a:solidFill>
                <a:latin typeface="楷体_GB2312"/>
                <a:ea typeface="楷体_GB2312"/>
                <a:cs typeface="楷体_GB2312"/>
              </a:rPr>
              <a:t>变换应用于尺寸测量</a:t>
            </a:r>
          </a:p>
        </p:txBody>
      </p:sp>
      <p:pic>
        <p:nvPicPr>
          <p:cNvPr id="203779" name="Picture 1029" descr="F:\计算机视觉-王宾\图片\hough_canny_ok.bmp">
            <a:extLst>
              <a:ext uri="{FF2B5EF4-FFF2-40B4-BE49-F238E27FC236}">
                <a16:creationId xmlns:a16="http://schemas.microsoft.com/office/drawing/2014/main" id="{8289DA47-A112-4650-9BD4-3D559FEAEED5}"/>
              </a:ext>
            </a:extLst>
          </p:cNvPr>
          <p:cNvPicPr>
            <a:picLocks noChangeAspect="1" noChangeArrowheads="1"/>
          </p:cNvPicPr>
          <p:nvPr/>
        </p:nvPicPr>
        <p:blipFill>
          <a:blip r:embed="rId2">
            <a:lum bright="18000" contrast="-12000"/>
            <a:extLst>
              <a:ext uri="{28A0092B-C50C-407E-A947-70E740481C1C}">
                <a14:useLocalDpi xmlns:a14="http://schemas.microsoft.com/office/drawing/2010/main" val="0"/>
              </a:ext>
            </a:extLst>
          </a:blip>
          <a:srcRect/>
          <a:stretch>
            <a:fillRect/>
          </a:stretch>
        </p:blipFill>
        <p:spPr bwMode="auto">
          <a:xfrm>
            <a:off x="457200" y="1752600"/>
            <a:ext cx="8305800"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a:extLst>
              <a:ext uri="{FF2B5EF4-FFF2-40B4-BE49-F238E27FC236}">
                <a16:creationId xmlns:a16="http://schemas.microsoft.com/office/drawing/2014/main" id="{95CF99BD-AE74-4E41-B18D-1182F59F2797}"/>
              </a:ext>
            </a:extLst>
          </p:cNvPr>
          <p:cNvSpPr>
            <a:spLocks noGrp="1" noChangeArrowheads="1"/>
          </p:cNvSpPr>
          <p:nvPr>
            <p:ph type="title"/>
          </p:nvPr>
        </p:nvSpPr>
        <p:spPr>
          <a:xfrm>
            <a:off x="685800" y="309563"/>
            <a:ext cx="7772400" cy="685800"/>
          </a:xfrm>
        </p:spPr>
        <p:txBody>
          <a:bodyPr/>
          <a:lstStyle/>
          <a:p>
            <a:r>
              <a:rPr lang="en-US" altLang="zh-CN" sz="3200" b="1">
                <a:solidFill>
                  <a:srgbClr val="CC3300"/>
                </a:solidFill>
                <a:latin typeface="楷体_GB2312"/>
                <a:ea typeface="楷体_GB2312"/>
                <a:cs typeface="楷体_GB2312"/>
              </a:rPr>
              <a:t>Hough</a:t>
            </a:r>
            <a:r>
              <a:rPr lang="zh-CN" altLang="en-US" sz="3200" b="1">
                <a:solidFill>
                  <a:srgbClr val="CC3300"/>
                </a:solidFill>
                <a:latin typeface="楷体_GB2312"/>
                <a:ea typeface="楷体_GB2312"/>
                <a:cs typeface="楷体_GB2312"/>
              </a:rPr>
              <a:t>变换应用于尺寸测量</a:t>
            </a:r>
          </a:p>
        </p:txBody>
      </p:sp>
      <p:pic>
        <p:nvPicPr>
          <p:cNvPr id="204803" name="Picture 4" descr="F:\计算机视觉-王宾\图片\hough_1.bmp">
            <a:extLst>
              <a:ext uri="{FF2B5EF4-FFF2-40B4-BE49-F238E27FC236}">
                <a16:creationId xmlns:a16="http://schemas.microsoft.com/office/drawing/2014/main" id="{A6815AE4-3611-4C84-89FD-18AA76CD6B97}"/>
              </a:ext>
            </a:extLst>
          </p:cNvPr>
          <p:cNvPicPr>
            <a:picLocks noChangeAspect="1" noChangeArrowheads="1"/>
          </p:cNvPicPr>
          <p:nvPr/>
        </p:nvPicPr>
        <p:blipFill>
          <a:blip r:embed="rId2">
            <a:lum bright="36000"/>
            <a:extLst>
              <a:ext uri="{28A0092B-C50C-407E-A947-70E740481C1C}">
                <a14:useLocalDpi xmlns:a14="http://schemas.microsoft.com/office/drawing/2010/main" val="0"/>
              </a:ext>
            </a:extLst>
          </a:blip>
          <a:srcRect/>
          <a:stretch>
            <a:fillRect/>
          </a:stretch>
        </p:blipFill>
        <p:spPr bwMode="auto">
          <a:xfrm>
            <a:off x="152400" y="1066800"/>
            <a:ext cx="5105400" cy="365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04" name="Picture 5" descr="F:\计算机视觉-王宾\图片\hough_2.bmp">
            <a:extLst>
              <a:ext uri="{FF2B5EF4-FFF2-40B4-BE49-F238E27FC236}">
                <a16:creationId xmlns:a16="http://schemas.microsoft.com/office/drawing/2014/main" id="{64C954BD-748D-4EF3-B405-38D397F80C08}"/>
              </a:ext>
            </a:extLst>
          </p:cNvPr>
          <p:cNvPicPr>
            <a:picLocks noChangeAspect="1" noChangeArrowheads="1"/>
          </p:cNvPicPr>
          <p:nvPr/>
        </p:nvPicPr>
        <p:blipFill>
          <a:blip r:embed="rId3">
            <a:lum bright="36000"/>
            <a:extLst>
              <a:ext uri="{28A0092B-C50C-407E-A947-70E740481C1C}">
                <a14:useLocalDpi xmlns:a14="http://schemas.microsoft.com/office/drawing/2010/main" val="0"/>
              </a:ext>
            </a:extLst>
          </a:blip>
          <a:srcRect/>
          <a:stretch>
            <a:fillRect/>
          </a:stretch>
        </p:blipFill>
        <p:spPr bwMode="auto">
          <a:xfrm>
            <a:off x="3886200" y="2971800"/>
            <a:ext cx="4953000"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3">
            <a:extLst>
              <a:ext uri="{FF2B5EF4-FFF2-40B4-BE49-F238E27FC236}">
                <a16:creationId xmlns:a16="http://schemas.microsoft.com/office/drawing/2014/main" id="{85C4EC86-374E-45A6-BDBF-734F8FEB8804}"/>
              </a:ext>
            </a:extLst>
          </p:cNvPr>
          <p:cNvSpPr txBox="1">
            <a:spLocks noChangeArrowheads="1"/>
          </p:cNvSpPr>
          <p:nvPr/>
        </p:nvSpPr>
        <p:spPr bwMode="auto">
          <a:xfrm>
            <a:off x="193675" y="39688"/>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3.5.6 </a:t>
            </a:r>
            <a:r>
              <a:rPr lang="zh-CN" altLang="en-US" sz="4000" b="1" kern="0" dirty="0">
                <a:solidFill>
                  <a:srgbClr val="000099"/>
                </a:solidFill>
              </a:rPr>
              <a:t>二值图像运算</a:t>
            </a:r>
          </a:p>
        </p:txBody>
      </p:sp>
      <p:pic>
        <p:nvPicPr>
          <p:cNvPr id="205827" name="Picture 12" descr="underline_base">
            <a:extLst>
              <a:ext uri="{FF2B5EF4-FFF2-40B4-BE49-F238E27FC236}">
                <a16:creationId xmlns:a16="http://schemas.microsoft.com/office/drawing/2014/main" id="{1C3AC391-F2F7-48AD-9B81-D45443D1E43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638175"/>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28" name="Rectangle 4">
            <a:extLst>
              <a:ext uri="{FF2B5EF4-FFF2-40B4-BE49-F238E27FC236}">
                <a16:creationId xmlns:a16="http://schemas.microsoft.com/office/drawing/2014/main" id="{FFB5A093-0302-4597-96BA-8C165E22EF25}"/>
              </a:ext>
            </a:extLst>
          </p:cNvPr>
          <p:cNvSpPr>
            <a:spLocks noGrp="1" noChangeArrowheads="1"/>
          </p:cNvSpPr>
          <p:nvPr>
            <p:ph type="body" sz="half" idx="4294967295"/>
          </p:nvPr>
        </p:nvSpPr>
        <p:spPr>
          <a:xfrm>
            <a:off x="460375" y="817563"/>
            <a:ext cx="5124450" cy="5245100"/>
          </a:xfrm>
          <a:solidFill>
            <a:srgbClr val="FFFFFF"/>
          </a:solidFill>
        </p:spPr>
        <p:txBody>
          <a:bodyPr/>
          <a:lstStyle/>
          <a:p>
            <a:pPr eaLnBrk="1" hangingPunct="1">
              <a:buFont typeface="Wingdings" panose="05000000000000000000" pitchFamily="2" charset="2"/>
              <a:buNone/>
            </a:pPr>
            <a:r>
              <a:rPr lang="zh-CN" altLang="en-US" dirty="0">
                <a:solidFill>
                  <a:srgbClr val="CC0000"/>
                </a:solidFill>
              </a:rPr>
              <a:t>目录:</a:t>
            </a:r>
          </a:p>
          <a:p>
            <a:pPr eaLnBrk="1" hangingPunct="1">
              <a:buSzPct val="75000"/>
            </a:pPr>
            <a:r>
              <a:rPr lang="zh-CN" altLang="en-US" sz="2400" dirty="0">
                <a:latin typeface="宋体" panose="02010600030101010101" pitchFamily="2" charset="-122"/>
                <a:ea typeface="宋体" panose="02010600030101010101" pitchFamily="2" charset="-122"/>
              </a:rPr>
              <a:t>数字图像概念</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数字图像处理基本步骤</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图像预处理</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图像区域表示</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b="1" dirty="0">
                <a:solidFill>
                  <a:srgbClr val="000099"/>
                </a:solidFill>
                <a:latin typeface="宋体" panose="02010600030101010101" pitchFamily="2" charset="-122"/>
                <a:ea typeface="宋体" panose="02010600030101010101" pitchFamily="2" charset="-122"/>
              </a:rPr>
              <a:t>二值图像运算</a:t>
            </a:r>
          </a:p>
          <a:p>
            <a:pPr eaLnBrk="1" hangingPunct="1">
              <a:buSzPct val="75000"/>
            </a:pPr>
            <a:r>
              <a:rPr lang="zh-CN" altLang="en-US" sz="2400" dirty="0">
                <a:latin typeface="宋体" panose="02010600030101010101" pitchFamily="2" charset="-122"/>
                <a:ea typeface="宋体" panose="02010600030101010101" pitchFamily="2" charset="-122"/>
              </a:rPr>
              <a:t>图像特征比对</a:t>
            </a:r>
            <a:endParaRPr lang="en-US" altLang="zh-CN" sz="2400" dirty="0">
              <a:latin typeface="宋体" panose="02010600030101010101" pitchFamily="2" charset="-122"/>
              <a:ea typeface="宋体" panose="02010600030101010101" pitchFamily="2" charset="-122"/>
            </a:endParaRPr>
          </a:p>
          <a:p>
            <a:pPr eaLnBrk="1" hangingPunct="1">
              <a:buSzPct val="75000"/>
            </a:pPr>
            <a:r>
              <a:rPr lang="en-US" altLang="zh-CN" sz="2400" dirty="0">
                <a:latin typeface="宋体" panose="02010600030101010101" pitchFamily="2" charset="-122"/>
                <a:ea typeface="宋体" panose="02010600030101010101" pitchFamily="2" charset="-122"/>
              </a:rPr>
              <a:t>OpenCV</a:t>
            </a:r>
            <a:r>
              <a:rPr lang="zh-CN" altLang="en-US" sz="2400" dirty="0">
                <a:latin typeface="宋体" panose="02010600030101010101" pitchFamily="2" charset="-122"/>
                <a:ea typeface="宋体" panose="02010600030101010101" pitchFamily="2" charset="-122"/>
              </a:rPr>
              <a:t>平台使用</a:t>
            </a:r>
            <a:endParaRPr lang="en-US" altLang="zh-CN" sz="2400" dirty="0">
              <a:latin typeface="宋体" panose="02010600030101010101" pitchFamily="2" charset="-122"/>
              <a:ea typeface="宋体" panose="02010600030101010101" pitchFamily="2" charset="-122"/>
            </a:endParaRPr>
          </a:p>
          <a:p>
            <a:pPr eaLnBrk="1" hangingPunct="1">
              <a:buSzPct val="75000"/>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a:t>
            </a:r>
          </a:p>
          <a:p>
            <a:pPr eaLnBrk="1" hangingPunct="1">
              <a:buSzPct val="75000"/>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a:t>
            </a:r>
          </a:p>
          <a:p>
            <a:pPr eaLnBrk="1" hangingPunct="1">
              <a:buSzPct val="75000"/>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a:t>
            </a:r>
          </a:p>
        </p:txBody>
      </p:sp>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E0053B36-EA4D-40B5-8E18-BC732036FAB7}"/>
              </a:ext>
            </a:extLst>
          </p:cNvPr>
          <p:cNvSpPr>
            <a:spLocks noGrp="1" noChangeArrowheads="1"/>
          </p:cNvSpPr>
          <p:nvPr>
            <p:ph type="subTitle" idx="1"/>
          </p:nvPr>
        </p:nvSpPr>
        <p:spPr>
          <a:xfrm>
            <a:off x="395288" y="981075"/>
            <a:ext cx="8353425" cy="5111750"/>
          </a:xfrm>
        </p:spPr>
        <p:txBody>
          <a:bodyPr/>
          <a:lstStyle/>
          <a:p>
            <a:pPr algn="l">
              <a:lnSpc>
                <a:spcPct val="90000"/>
              </a:lnSpc>
              <a:defRPr/>
            </a:pPr>
            <a:r>
              <a:rPr lang="en-US" altLang="zh-CN" b="1">
                <a:solidFill>
                  <a:srgbClr val="996633"/>
                </a:solidFill>
                <a:effectLst>
                  <a:outerShdw blurRad="38100" dist="38100" dir="2700000" algn="tl">
                    <a:srgbClr val="C0C0C0"/>
                  </a:outerShdw>
                </a:effectLst>
                <a:latin typeface="楷体_GB2312"/>
                <a:ea typeface="楷体_GB2312"/>
                <a:cs typeface="楷体_GB2312"/>
              </a:rPr>
              <a:t>1  </a:t>
            </a:r>
            <a:r>
              <a:rPr lang="zh-CN" altLang="en-US" b="1">
                <a:solidFill>
                  <a:srgbClr val="996633"/>
                </a:solidFill>
                <a:effectLst>
                  <a:outerShdw blurRad="38100" dist="38100" dir="2700000" algn="tl">
                    <a:srgbClr val="C0C0C0"/>
                  </a:outerShdw>
                </a:effectLst>
                <a:latin typeface="楷体_GB2312"/>
                <a:ea typeface="楷体_GB2312"/>
                <a:cs typeface="楷体_GB2312"/>
              </a:rPr>
              <a:t>什么是二值图像，为什么使用二值图像？</a:t>
            </a:r>
          </a:p>
          <a:p>
            <a:pPr algn="l">
              <a:lnSpc>
                <a:spcPct val="90000"/>
              </a:lnSpc>
              <a:defRPr/>
            </a:pPr>
            <a:r>
              <a:rPr lang="zh-CN" altLang="en-US" b="1">
                <a:solidFill>
                  <a:srgbClr val="0000FF"/>
                </a:solidFill>
                <a:latin typeface="楷体_GB2312"/>
                <a:ea typeface="楷体_GB2312"/>
                <a:cs typeface="楷体_GB2312"/>
              </a:rPr>
              <a:t>原因：</a:t>
            </a:r>
          </a:p>
          <a:p>
            <a:pPr algn="l">
              <a:lnSpc>
                <a:spcPct val="90000"/>
              </a:lnSpc>
              <a:buClr>
                <a:srgbClr val="FF3300"/>
              </a:buClr>
              <a:buFont typeface="Wingdings" panose="05000000000000000000" pitchFamily="2" charset="2"/>
              <a:buChar char="l"/>
              <a:defRPr/>
            </a:pPr>
            <a:r>
              <a:rPr lang="zh-CN" altLang="en-US" b="1">
                <a:latin typeface="楷体_GB2312"/>
                <a:ea typeface="楷体_GB2312"/>
                <a:cs typeface="楷体_GB2312"/>
              </a:rPr>
              <a:t>人类在理解只有两个灰度组成的线条、轮廓影像或其它图像是没有任何困难。</a:t>
            </a:r>
          </a:p>
          <a:p>
            <a:pPr algn="l">
              <a:lnSpc>
                <a:spcPct val="90000"/>
              </a:lnSpc>
              <a:buClr>
                <a:srgbClr val="FF3300"/>
              </a:buClr>
              <a:buFont typeface="Wingdings" panose="05000000000000000000" pitchFamily="2" charset="2"/>
              <a:buChar char="l"/>
              <a:defRPr/>
            </a:pPr>
            <a:r>
              <a:rPr lang="zh-CN" altLang="en-US" b="1">
                <a:latin typeface="楷体_GB2312"/>
                <a:ea typeface="楷体_GB2312"/>
                <a:cs typeface="楷体_GB2312"/>
              </a:rPr>
              <a:t>二值图像计算算法简单，容易理解和实现，计算速度快。</a:t>
            </a:r>
          </a:p>
          <a:p>
            <a:pPr algn="l">
              <a:lnSpc>
                <a:spcPct val="90000"/>
              </a:lnSpc>
              <a:buClr>
                <a:srgbClr val="FF3300"/>
              </a:buClr>
              <a:buFont typeface="Wingdings" panose="05000000000000000000" pitchFamily="2" charset="2"/>
              <a:buChar char="l"/>
              <a:defRPr/>
            </a:pPr>
            <a:r>
              <a:rPr lang="zh-CN" altLang="en-US" b="1">
                <a:latin typeface="楷体_GB2312"/>
                <a:ea typeface="楷体_GB2312"/>
                <a:cs typeface="楷体_GB2312"/>
              </a:rPr>
              <a:t>二值图像所需内存小，对计算机设备要求低</a:t>
            </a:r>
          </a:p>
          <a:p>
            <a:pPr algn="l">
              <a:lnSpc>
                <a:spcPct val="90000"/>
              </a:lnSpc>
              <a:buClr>
                <a:srgbClr val="FF3300"/>
              </a:buClr>
              <a:defRPr/>
            </a:pPr>
            <a:r>
              <a:rPr lang="en-US" altLang="zh-CN" b="1">
                <a:solidFill>
                  <a:srgbClr val="0000FF"/>
                </a:solidFill>
                <a:latin typeface="楷体_GB2312"/>
                <a:ea typeface="楷体_GB2312"/>
                <a:cs typeface="楷体_GB2312"/>
              </a:rPr>
              <a:t>256</a:t>
            </a:r>
            <a:r>
              <a:rPr lang="zh-CN" altLang="en-US" b="1">
                <a:solidFill>
                  <a:srgbClr val="0000FF"/>
                </a:solidFill>
                <a:latin typeface="楷体_GB2312"/>
                <a:ea typeface="楷体_GB2312"/>
                <a:cs typeface="楷体_GB2312"/>
              </a:rPr>
              <a:t>灰度级的视觉系统内存是二值图像的</a:t>
            </a:r>
            <a:r>
              <a:rPr lang="en-US" altLang="zh-CN" b="1">
                <a:solidFill>
                  <a:srgbClr val="0000FF"/>
                </a:solidFill>
                <a:latin typeface="楷体_GB2312"/>
                <a:ea typeface="楷体_GB2312"/>
                <a:cs typeface="楷体_GB2312"/>
              </a:rPr>
              <a:t>8</a:t>
            </a:r>
            <a:r>
              <a:rPr lang="zh-CN" altLang="en-US" b="1">
                <a:solidFill>
                  <a:srgbClr val="0000FF"/>
                </a:solidFill>
                <a:latin typeface="楷体_GB2312"/>
                <a:ea typeface="楷体_GB2312"/>
                <a:cs typeface="楷体_GB2312"/>
              </a:rPr>
              <a:t>倍</a:t>
            </a:r>
          </a:p>
          <a:p>
            <a:pPr algn="l">
              <a:lnSpc>
                <a:spcPct val="90000"/>
              </a:lnSpc>
              <a:buClr>
                <a:srgbClr val="FF3300"/>
              </a:buClr>
              <a:buFont typeface="Wingdings" panose="05000000000000000000" pitchFamily="2" charset="2"/>
              <a:buChar char="l"/>
              <a:defRPr/>
            </a:pPr>
            <a:r>
              <a:rPr lang="zh-CN" altLang="en-US" b="1">
                <a:latin typeface="楷体_GB2312"/>
                <a:ea typeface="楷体_GB2312"/>
                <a:cs typeface="楷体_GB2312"/>
              </a:rPr>
              <a:t>许多二值视觉系统的技术也可以用于灰度视觉系统</a:t>
            </a:r>
          </a:p>
          <a:p>
            <a:pPr algn="l">
              <a:lnSpc>
                <a:spcPct val="90000"/>
              </a:lnSpc>
              <a:defRPr/>
            </a:pPr>
            <a:endParaRPr lang="en-US" altLang="zh-CN" b="1">
              <a:latin typeface="楷体_GB2312"/>
              <a:ea typeface="楷体_GB2312"/>
              <a:cs typeface="楷体_GB2312"/>
            </a:endParaRPr>
          </a:p>
        </p:txBody>
      </p:sp>
    </p:spTree>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665946DE-DBEC-4FD7-AA15-D1180E478F0C}"/>
              </a:ext>
            </a:extLst>
          </p:cNvPr>
          <p:cNvSpPr>
            <a:spLocks noGrp="1" noChangeArrowheads="1"/>
          </p:cNvSpPr>
          <p:nvPr>
            <p:ph type="subTitle" idx="1"/>
          </p:nvPr>
        </p:nvSpPr>
        <p:spPr>
          <a:xfrm>
            <a:off x="395288" y="981075"/>
            <a:ext cx="8353425" cy="5400675"/>
          </a:xfrm>
        </p:spPr>
        <p:txBody>
          <a:bodyPr/>
          <a:lstStyle/>
          <a:p>
            <a:pPr algn="l">
              <a:defRPr/>
            </a:pPr>
            <a:r>
              <a:rPr lang="en-US" altLang="zh-CN" b="1">
                <a:solidFill>
                  <a:srgbClr val="996633"/>
                </a:solidFill>
                <a:effectLst>
                  <a:outerShdw blurRad="38100" dist="38100" dir="2700000" algn="tl">
                    <a:srgbClr val="C0C0C0"/>
                  </a:outerShdw>
                </a:effectLst>
                <a:latin typeface="楷体_GB2312"/>
                <a:ea typeface="楷体_GB2312"/>
                <a:cs typeface="楷体_GB2312"/>
              </a:rPr>
              <a:t>2 </a:t>
            </a:r>
            <a:r>
              <a:rPr lang="zh-CN" altLang="en-US" b="1">
                <a:solidFill>
                  <a:srgbClr val="996633"/>
                </a:solidFill>
                <a:effectLst>
                  <a:outerShdw blurRad="38100" dist="38100" dir="2700000" algn="tl">
                    <a:srgbClr val="C0C0C0"/>
                  </a:outerShdw>
                </a:effectLst>
                <a:latin typeface="楷体_GB2312"/>
                <a:ea typeface="楷体_GB2312"/>
                <a:cs typeface="楷体_GB2312"/>
              </a:rPr>
              <a:t>如何得到二值图像？</a:t>
            </a:r>
          </a:p>
          <a:p>
            <a:pPr algn="l">
              <a:buClr>
                <a:srgbClr val="FF3300"/>
              </a:buClr>
              <a:buFont typeface="Wingdings" panose="05000000000000000000" pitchFamily="2" charset="2"/>
              <a:buChar char="l"/>
              <a:defRPr/>
            </a:pPr>
            <a:r>
              <a:rPr lang="zh-CN" altLang="en-US" b="1">
                <a:latin typeface="楷体_GB2312"/>
                <a:ea typeface="楷体_GB2312"/>
                <a:cs typeface="楷体_GB2312"/>
              </a:rPr>
              <a:t>最简单的方法是通过阈值分割的方法得到二值图像，阈值取决于照明条件和物体的反射特性。</a:t>
            </a:r>
          </a:p>
          <a:p>
            <a:pPr algn="l">
              <a:buClr>
                <a:srgbClr val="FF3300"/>
              </a:buClr>
              <a:buFont typeface="Wingdings" panose="05000000000000000000" pitchFamily="2" charset="2"/>
              <a:buChar char="l"/>
              <a:defRPr/>
            </a:pPr>
            <a:r>
              <a:rPr lang="zh-CN" altLang="en-US" b="1">
                <a:solidFill>
                  <a:srgbClr val="0000FF"/>
                </a:solidFill>
                <a:latin typeface="楷体_GB2312"/>
                <a:ea typeface="楷体_GB2312"/>
                <a:cs typeface="楷体_GB2312"/>
              </a:rPr>
              <a:t>算法过程：</a:t>
            </a:r>
            <a:r>
              <a:rPr lang="zh-CN" altLang="en-US" b="1">
                <a:latin typeface="楷体_GB2312"/>
                <a:ea typeface="楷体_GB2312"/>
                <a:cs typeface="楷体_GB2312"/>
              </a:rPr>
              <a:t>比较图像灰度与某一灰度值的关系可以分成两部分，第一部分小于阈值，将此部分的灰度值设定为</a:t>
            </a:r>
            <a:r>
              <a:rPr lang="en-US" altLang="zh-CN" b="1">
                <a:latin typeface="楷体_GB2312"/>
                <a:ea typeface="楷体_GB2312"/>
                <a:cs typeface="楷体_GB2312"/>
              </a:rPr>
              <a:t>0</a:t>
            </a:r>
            <a:r>
              <a:rPr lang="zh-CN" altLang="en-US" b="1">
                <a:latin typeface="楷体_GB2312"/>
                <a:ea typeface="楷体_GB2312"/>
                <a:cs typeface="楷体_GB2312"/>
              </a:rPr>
              <a:t>；第二部分大于阈值，将此部分的灰度值设定为</a:t>
            </a:r>
            <a:r>
              <a:rPr lang="en-US" altLang="zh-CN" b="1">
                <a:latin typeface="楷体_GB2312"/>
                <a:ea typeface="楷体_GB2312"/>
                <a:cs typeface="楷体_GB2312"/>
              </a:rPr>
              <a:t>1</a:t>
            </a:r>
            <a:r>
              <a:rPr lang="zh-CN" altLang="en-US" b="1">
                <a:latin typeface="楷体_GB2312"/>
                <a:ea typeface="楷体_GB2312"/>
                <a:cs typeface="楷体_GB2312"/>
              </a:rPr>
              <a:t>。</a:t>
            </a:r>
          </a:p>
          <a:p>
            <a:pPr algn="l">
              <a:buClr>
                <a:srgbClr val="FF3300"/>
              </a:buClr>
              <a:buFont typeface="Wingdings" panose="05000000000000000000" pitchFamily="2" charset="2"/>
              <a:buChar char="l"/>
              <a:defRPr/>
            </a:pPr>
            <a:r>
              <a:rPr lang="zh-CN" altLang="en-US" b="1">
                <a:latin typeface="楷体_GB2312"/>
                <a:ea typeface="楷体_GB2312"/>
                <a:cs typeface="楷体_GB2312"/>
              </a:rPr>
              <a:t>由此得到的经过阈值处理图像因为只有两个灰度值故称为二值图像。</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15</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4"/>
            <a:ext cx="8229600" cy="537376"/>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fontAlgn="auto">
              <a:lnSpc>
                <a:spcPct val="125000"/>
              </a:lnSpc>
              <a:spcBef>
                <a:spcPts val="0"/>
              </a:spcBef>
              <a:spcAft>
                <a:spcPts val="0"/>
              </a:spcAft>
              <a:buClr>
                <a:srgbClr val="6F1B1B"/>
              </a:buClr>
              <a:defRPr/>
            </a:pPr>
            <a:r>
              <a:rPr lang="zh-CN" altLang="en-US" sz="2000" dirty="0">
                <a:solidFill>
                  <a:srgbClr val="000000"/>
                </a:solidFill>
                <a:latin typeface="黑体" panose="02010609060101010101" pitchFamily="49" charset="-122"/>
                <a:ea typeface="黑体" panose="02010609060101010101" pitchFamily="49" charset="-122"/>
              </a:rPr>
              <a:t>小孔成像模型</a:t>
            </a:r>
            <a:endParaRPr lang="en-US" altLang="zh-CN" sz="2800" dirty="0">
              <a:solidFill>
                <a:srgbClr val="000000"/>
              </a:solidFill>
              <a:latin typeface="黑体" panose="02010609060101010101" pitchFamily="49" charset="-122"/>
              <a:ea typeface="黑体" panose="02010609060101010101" pitchFamily="49" charset="-122"/>
            </a:endParaRPr>
          </a:p>
        </p:txBody>
      </p:sp>
      <p:sp>
        <p:nvSpPr>
          <p:cNvPr id="7" name="内容占位符 2">
            <a:extLst>
              <a:ext uri="{FF2B5EF4-FFF2-40B4-BE49-F238E27FC236}">
                <a16:creationId xmlns:a16="http://schemas.microsoft.com/office/drawing/2014/main" id="{631FBC26-A9B8-4E56-A873-7451034FBB8F}"/>
              </a:ext>
            </a:extLst>
          </p:cNvPr>
          <p:cNvSpPr>
            <a:spLocks noGrp="1"/>
          </p:cNvSpPr>
          <p:nvPr>
            <p:ph idx="1"/>
          </p:nvPr>
        </p:nvSpPr>
        <p:spPr>
          <a:xfrm>
            <a:off x="202422" y="1998664"/>
            <a:ext cx="9603275" cy="3450613"/>
          </a:xfrm>
        </p:spPr>
        <p:txBody>
          <a:bodyPr/>
          <a:lstStyle/>
          <a:p>
            <a:r>
              <a:rPr lang="zh-CN" altLang="en-US" dirty="0"/>
              <a:t>投影顺序：世界</a:t>
            </a:r>
            <a:r>
              <a:rPr lang="en-US" altLang="zh-CN" dirty="0"/>
              <a:t>——</a:t>
            </a:r>
            <a:r>
              <a:rPr lang="zh-CN" altLang="en-US" dirty="0"/>
              <a:t>相机</a:t>
            </a:r>
            <a:r>
              <a:rPr lang="en-US" altLang="zh-CN" dirty="0"/>
              <a:t>——</a:t>
            </a:r>
            <a:r>
              <a:rPr lang="zh-CN" altLang="en-US" dirty="0"/>
              <a:t>归一化平面</a:t>
            </a:r>
            <a:r>
              <a:rPr lang="en-US" altLang="zh-CN" dirty="0"/>
              <a:t>——</a:t>
            </a:r>
            <a:r>
              <a:rPr lang="zh-CN" altLang="en-US" dirty="0"/>
              <a:t>像素</a:t>
            </a:r>
          </a:p>
        </p:txBody>
      </p:sp>
      <p:pic>
        <p:nvPicPr>
          <p:cNvPr id="8" name="图片 7">
            <a:extLst>
              <a:ext uri="{FF2B5EF4-FFF2-40B4-BE49-F238E27FC236}">
                <a16:creationId xmlns:a16="http://schemas.microsoft.com/office/drawing/2014/main" id="{024040FA-4E6F-47A3-A39C-475E40DA3763}"/>
              </a:ext>
            </a:extLst>
          </p:cNvPr>
          <p:cNvPicPr>
            <a:picLocks noChangeAspect="1"/>
          </p:cNvPicPr>
          <p:nvPr/>
        </p:nvPicPr>
        <p:blipFill>
          <a:blip r:embed="rId4"/>
          <a:stretch>
            <a:fillRect/>
          </a:stretch>
        </p:blipFill>
        <p:spPr>
          <a:xfrm>
            <a:off x="646441" y="2596207"/>
            <a:ext cx="7752909" cy="2853070"/>
          </a:xfrm>
          <a:prstGeom prst="rect">
            <a:avLst/>
          </a:prstGeom>
        </p:spPr>
      </p:pic>
    </p:spTree>
    <p:extLst>
      <p:ext uri="{BB962C8B-B14F-4D97-AF65-F5344CB8AC3E}">
        <p14:creationId xmlns:p14="http://schemas.microsoft.com/office/powerpoint/2010/main" val="23472223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55AD3C5F-B5CB-4781-A085-763540C9459B}"/>
              </a:ext>
            </a:extLst>
          </p:cNvPr>
          <p:cNvSpPr>
            <a:spLocks noGrp="1" noChangeArrowheads="1"/>
          </p:cNvSpPr>
          <p:nvPr>
            <p:ph type="ctrTitle"/>
          </p:nvPr>
        </p:nvSpPr>
        <p:spPr>
          <a:xfrm>
            <a:off x="539750" y="260350"/>
            <a:ext cx="7916863" cy="647700"/>
          </a:xfrm>
        </p:spPr>
        <p:txBody>
          <a:bodyPr/>
          <a:lstStyle/>
          <a:p>
            <a:pPr>
              <a:defRPr/>
            </a:pPr>
            <a:r>
              <a:rPr lang="zh-CN" altLang="en-US" sz="4000" b="1">
                <a:solidFill>
                  <a:srgbClr val="CC3300"/>
                </a:solidFill>
                <a:effectLst>
                  <a:outerShdw blurRad="38100" dist="38100" dir="2700000" algn="tl">
                    <a:srgbClr val="C0C0C0"/>
                  </a:outerShdw>
                </a:effectLst>
                <a:latin typeface="楷体_GB2312"/>
                <a:ea typeface="楷体_GB2312"/>
                <a:cs typeface="楷体_GB2312"/>
              </a:rPr>
              <a:t>二值化的方法</a:t>
            </a:r>
          </a:p>
        </p:txBody>
      </p:sp>
      <p:sp>
        <p:nvSpPr>
          <p:cNvPr id="208899" name="Rectangle 3">
            <a:extLst>
              <a:ext uri="{FF2B5EF4-FFF2-40B4-BE49-F238E27FC236}">
                <a16:creationId xmlns:a16="http://schemas.microsoft.com/office/drawing/2014/main" id="{70868241-9C40-4507-BC2A-3CEAEB611355}"/>
              </a:ext>
            </a:extLst>
          </p:cNvPr>
          <p:cNvSpPr>
            <a:spLocks noGrp="1" noChangeArrowheads="1"/>
          </p:cNvSpPr>
          <p:nvPr>
            <p:ph type="subTitle" idx="1"/>
          </p:nvPr>
        </p:nvSpPr>
        <p:spPr>
          <a:xfrm>
            <a:off x="539750" y="908050"/>
            <a:ext cx="8280400" cy="5183188"/>
          </a:xfrm>
        </p:spPr>
        <p:txBody>
          <a:bodyPr/>
          <a:lstStyle/>
          <a:p>
            <a:pPr algn="l"/>
            <a:endParaRPr lang="zh-CN" altLang="en-US" sz="3600" b="1">
              <a:latin typeface="楷体_GB2312"/>
              <a:ea typeface="楷体_GB2312"/>
              <a:cs typeface="楷体_GB2312"/>
            </a:endParaRPr>
          </a:p>
          <a:p>
            <a:pPr algn="l">
              <a:buClr>
                <a:srgbClr val="DD0308"/>
              </a:buClr>
              <a:buFont typeface="Wingdings" panose="05000000000000000000" pitchFamily="2" charset="2"/>
              <a:buChar char="ü"/>
            </a:pPr>
            <a:r>
              <a:rPr lang="zh-CN" altLang="en-US" sz="3600" b="1">
                <a:latin typeface="楷体_GB2312"/>
                <a:ea typeface="楷体_GB2312"/>
                <a:cs typeface="楷体_GB2312"/>
              </a:rPr>
              <a:t> 基于区域的方法</a:t>
            </a:r>
          </a:p>
          <a:p>
            <a:pPr algn="l">
              <a:buClr>
                <a:srgbClr val="DD0308"/>
              </a:buClr>
              <a:buFont typeface="Wingdings" panose="05000000000000000000" pitchFamily="2" charset="2"/>
              <a:buChar char="ü"/>
            </a:pPr>
            <a:r>
              <a:rPr lang="zh-CN" altLang="en-US" sz="3600" b="1">
                <a:latin typeface="楷体_GB2312"/>
                <a:ea typeface="楷体_GB2312"/>
                <a:cs typeface="楷体_GB2312"/>
              </a:rPr>
              <a:t> 基于边缘检测的轮廓方法</a:t>
            </a:r>
          </a:p>
        </p:txBody>
      </p:sp>
      <p:grpSp>
        <p:nvGrpSpPr>
          <p:cNvPr id="208900" name="Group 9">
            <a:extLst>
              <a:ext uri="{FF2B5EF4-FFF2-40B4-BE49-F238E27FC236}">
                <a16:creationId xmlns:a16="http://schemas.microsoft.com/office/drawing/2014/main" id="{A898C16D-42FD-480A-A83B-6A03679685D5}"/>
              </a:ext>
            </a:extLst>
          </p:cNvPr>
          <p:cNvGrpSpPr>
            <a:grpSpLocks noChangeAspect="1"/>
          </p:cNvGrpSpPr>
          <p:nvPr/>
        </p:nvGrpSpPr>
        <p:grpSpPr bwMode="auto">
          <a:xfrm>
            <a:off x="2222500" y="3203575"/>
            <a:ext cx="3816350" cy="2919413"/>
            <a:chOff x="3240" y="2012"/>
            <a:chExt cx="4860" cy="3718"/>
          </a:xfrm>
        </p:grpSpPr>
        <p:sp>
          <p:nvSpPr>
            <p:cNvPr id="208901" name="AutoShape 10">
              <a:extLst>
                <a:ext uri="{FF2B5EF4-FFF2-40B4-BE49-F238E27FC236}">
                  <a16:creationId xmlns:a16="http://schemas.microsoft.com/office/drawing/2014/main" id="{0B24F019-5C4C-4E07-BC62-6EEE63DF32F9}"/>
                </a:ext>
              </a:extLst>
            </p:cNvPr>
            <p:cNvSpPr>
              <a:spLocks noChangeAspect="1" noChangeArrowheads="1"/>
            </p:cNvSpPr>
            <p:nvPr/>
          </p:nvSpPr>
          <p:spPr bwMode="auto">
            <a:xfrm>
              <a:off x="3240" y="2012"/>
              <a:ext cx="4860" cy="3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08902" name="Freeform 11">
              <a:extLst>
                <a:ext uri="{FF2B5EF4-FFF2-40B4-BE49-F238E27FC236}">
                  <a16:creationId xmlns:a16="http://schemas.microsoft.com/office/drawing/2014/main" id="{05D630BD-9B35-4E31-B3E6-0F9A36D9E5EB}"/>
                </a:ext>
              </a:extLst>
            </p:cNvPr>
            <p:cNvSpPr>
              <a:spLocks noChangeArrowheads="1"/>
            </p:cNvSpPr>
            <p:nvPr/>
          </p:nvSpPr>
          <p:spPr bwMode="auto">
            <a:xfrm>
              <a:off x="3270" y="2376"/>
              <a:ext cx="2190" cy="3016"/>
            </a:xfrm>
            <a:custGeom>
              <a:avLst/>
              <a:gdLst>
                <a:gd name="T0" fmla="*/ 1410 w 2190"/>
                <a:gd name="T1" fmla="*/ 78 h 3016"/>
                <a:gd name="T2" fmla="*/ 870 w 2190"/>
                <a:gd name="T3" fmla="*/ 234 h 3016"/>
                <a:gd name="T4" fmla="*/ 150 w 2190"/>
                <a:gd name="T5" fmla="*/ 1170 h 3016"/>
                <a:gd name="T6" fmla="*/ 150 w 2190"/>
                <a:gd name="T7" fmla="*/ 2418 h 3016"/>
                <a:gd name="T8" fmla="*/ 1050 w 2190"/>
                <a:gd name="T9" fmla="*/ 2730 h 3016"/>
                <a:gd name="T10" fmla="*/ 2130 w 2190"/>
                <a:gd name="T11" fmla="*/ 702 h 3016"/>
                <a:gd name="T12" fmla="*/ 1410 w 2190"/>
                <a:gd name="T13" fmla="*/ 78 h 30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90" h="3016">
                  <a:moveTo>
                    <a:pt x="1410" y="78"/>
                  </a:moveTo>
                  <a:cubicBezTo>
                    <a:pt x="1200" y="0"/>
                    <a:pt x="1080" y="52"/>
                    <a:pt x="870" y="234"/>
                  </a:cubicBezTo>
                  <a:cubicBezTo>
                    <a:pt x="660" y="416"/>
                    <a:pt x="270" y="806"/>
                    <a:pt x="150" y="1170"/>
                  </a:cubicBezTo>
                  <a:cubicBezTo>
                    <a:pt x="30" y="1534"/>
                    <a:pt x="0" y="2158"/>
                    <a:pt x="150" y="2418"/>
                  </a:cubicBezTo>
                  <a:cubicBezTo>
                    <a:pt x="300" y="2678"/>
                    <a:pt x="720" y="3016"/>
                    <a:pt x="1050" y="2730"/>
                  </a:cubicBezTo>
                  <a:cubicBezTo>
                    <a:pt x="1380" y="2444"/>
                    <a:pt x="2070" y="1144"/>
                    <a:pt x="2130" y="702"/>
                  </a:cubicBezTo>
                  <a:cubicBezTo>
                    <a:pt x="2190" y="260"/>
                    <a:pt x="1620" y="156"/>
                    <a:pt x="1410" y="78"/>
                  </a:cubicBezTo>
                  <a:close/>
                </a:path>
              </a:pathLst>
            </a:custGeom>
            <a:solidFill>
              <a:srgbClr val="FF6600"/>
            </a:solidFill>
            <a:ln w="38100">
              <a:solidFill>
                <a:srgbClr val="000000"/>
              </a:solidFill>
              <a:round/>
              <a:headEnd/>
              <a:tailEnd/>
            </a:ln>
          </p:spPr>
          <p:txBody>
            <a:bodyPr/>
            <a:lstStyle/>
            <a:p>
              <a:endParaRPr lang="zh-CN" altLang="en-US"/>
            </a:p>
          </p:txBody>
        </p:sp>
        <p:sp>
          <p:nvSpPr>
            <p:cNvPr id="208903" name="Freeform 12">
              <a:extLst>
                <a:ext uri="{FF2B5EF4-FFF2-40B4-BE49-F238E27FC236}">
                  <a16:creationId xmlns:a16="http://schemas.microsoft.com/office/drawing/2014/main" id="{C823BE99-51E4-42FB-B3AA-74735EBD3890}"/>
                </a:ext>
              </a:extLst>
            </p:cNvPr>
            <p:cNvSpPr>
              <a:spLocks noChangeArrowheads="1"/>
            </p:cNvSpPr>
            <p:nvPr/>
          </p:nvSpPr>
          <p:spPr bwMode="auto">
            <a:xfrm>
              <a:off x="5760" y="2012"/>
              <a:ext cx="2340" cy="3718"/>
            </a:xfrm>
            <a:custGeom>
              <a:avLst/>
              <a:gdLst>
                <a:gd name="T0" fmla="*/ 1380 w 2340"/>
                <a:gd name="T1" fmla="*/ 468 h 3718"/>
                <a:gd name="T2" fmla="*/ 300 w 2340"/>
                <a:gd name="T3" fmla="*/ 1560 h 3718"/>
                <a:gd name="T4" fmla="*/ 120 w 2340"/>
                <a:gd name="T5" fmla="*/ 2808 h 3718"/>
                <a:gd name="T6" fmla="*/ 1020 w 2340"/>
                <a:gd name="T7" fmla="*/ 3432 h 3718"/>
                <a:gd name="T8" fmla="*/ 2280 w 2340"/>
                <a:gd name="T9" fmla="*/ 1092 h 3718"/>
                <a:gd name="T10" fmla="*/ 1380 w 2340"/>
                <a:gd name="T11" fmla="*/ 0 h 37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40" h="3718">
                  <a:moveTo>
                    <a:pt x="1380" y="468"/>
                  </a:moveTo>
                  <a:cubicBezTo>
                    <a:pt x="945" y="819"/>
                    <a:pt x="510" y="1170"/>
                    <a:pt x="300" y="1560"/>
                  </a:cubicBezTo>
                  <a:cubicBezTo>
                    <a:pt x="90" y="1950"/>
                    <a:pt x="0" y="2496"/>
                    <a:pt x="120" y="2808"/>
                  </a:cubicBezTo>
                  <a:cubicBezTo>
                    <a:pt x="240" y="3120"/>
                    <a:pt x="660" y="3718"/>
                    <a:pt x="1020" y="3432"/>
                  </a:cubicBezTo>
                  <a:cubicBezTo>
                    <a:pt x="1380" y="3146"/>
                    <a:pt x="2220" y="1664"/>
                    <a:pt x="2280" y="1092"/>
                  </a:cubicBezTo>
                  <a:cubicBezTo>
                    <a:pt x="2340" y="520"/>
                    <a:pt x="1860" y="260"/>
                    <a:pt x="1380" y="0"/>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277A54ED-B03E-4A01-BB0B-33B037946684}"/>
              </a:ext>
            </a:extLst>
          </p:cNvPr>
          <p:cNvSpPr>
            <a:spLocks noGrp="1" noChangeArrowheads="1"/>
          </p:cNvSpPr>
          <p:nvPr>
            <p:ph type="subTitle" idx="1"/>
          </p:nvPr>
        </p:nvSpPr>
        <p:spPr>
          <a:xfrm>
            <a:off x="395288" y="788988"/>
            <a:ext cx="8353425" cy="4895850"/>
          </a:xfrm>
        </p:spPr>
        <p:txBody>
          <a:bodyPr/>
          <a:lstStyle/>
          <a:p>
            <a:pPr algn="l">
              <a:defRPr/>
            </a:pPr>
            <a:r>
              <a:rPr lang="en-US" altLang="zh-CN" b="1">
                <a:solidFill>
                  <a:srgbClr val="996633"/>
                </a:solidFill>
                <a:effectLst>
                  <a:outerShdw blurRad="38100" dist="38100" dir="2700000" algn="tl">
                    <a:srgbClr val="C0C0C0"/>
                  </a:outerShdw>
                </a:effectLst>
                <a:latin typeface="楷体_GB2312"/>
                <a:ea typeface="楷体_GB2312"/>
                <a:cs typeface="楷体_GB2312"/>
              </a:rPr>
              <a:t>3 </a:t>
            </a:r>
            <a:r>
              <a:rPr lang="zh-CN" altLang="en-US" b="1">
                <a:solidFill>
                  <a:srgbClr val="996633"/>
                </a:solidFill>
                <a:effectLst>
                  <a:outerShdw blurRad="38100" dist="38100" dir="2700000" algn="tl">
                    <a:srgbClr val="C0C0C0"/>
                  </a:outerShdw>
                </a:effectLst>
                <a:latin typeface="楷体_GB2312"/>
                <a:ea typeface="楷体_GB2312"/>
                <a:cs typeface="楷体_GB2312"/>
              </a:rPr>
              <a:t>如何表示二值图像？</a:t>
            </a:r>
          </a:p>
          <a:p>
            <a:pPr algn="l">
              <a:defRPr/>
            </a:pPr>
            <a:endParaRPr lang="zh-CN" altLang="en-US" b="1">
              <a:solidFill>
                <a:srgbClr val="996633"/>
              </a:solidFill>
              <a:effectLst>
                <a:outerShdw blurRad="38100" dist="38100" dir="2700000" algn="tl">
                  <a:srgbClr val="C0C0C0"/>
                </a:outerShdw>
              </a:effectLst>
              <a:latin typeface="楷体_GB2312"/>
              <a:ea typeface="楷体_GB2312"/>
              <a:cs typeface="楷体_GB2312"/>
            </a:endParaRPr>
          </a:p>
          <a:p>
            <a:pPr algn="l">
              <a:defRPr/>
            </a:pPr>
            <a:r>
              <a:rPr lang="zh-CN" altLang="en-US" sz="3600" b="1">
                <a:latin typeface="楷体_GB2312"/>
                <a:ea typeface="楷体_GB2312"/>
                <a:cs typeface="楷体_GB2312"/>
              </a:rPr>
              <a:t>几何特性 </a:t>
            </a:r>
          </a:p>
          <a:p>
            <a:pPr algn="l">
              <a:buClr>
                <a:srgbClr val="FF3300"/>
              </a:buClr>
              <a:buFont typeface="Wingdings" panose="05000000000000000000" pitchFamily="2" charset="2"/>
              <a:buChar char="l"/>
              <a:defRPr/>
            </a:pPr>
            <a:r>
              <a:rPr lang="zh-CN" altLang="en-US" sz="3600" b="1">
                <a:latin typeface="楷体_GB2312"/>
                <a:ea typeface="楷体_GB2312"/>
                <a:cs typeface="楷体_GB2312"/>
              </a:rPr>
              <a:t>尺寸</a:t>
            </a:r>
          </a:p>
          <a:p>
            <a:pPr algn="l">
              <a:buClr>
                <a:srgbClr val="FF3300"/>
              </a:buClr>
              <a:buFont typeface="Wingdings" panose="05000000000000000000" pitchFamily="2" charset="2"/>
              <a:buChar char="l"/>
              <a:defRPr/>
            </a:pPr>
            <a:r>
              <a:rPr lang="zh-CN" altLang="en-US" sz="3600" b="1">
                <a:latin typeface="楷体_GB2312"/>
                <a:ea typeface="楷体_GB2312"/>
                <a:cs typeface="楷体_GB2312"/>
              </a:rPr>
              <a:t>位置</a:t>
            </a:r>
          </a:p>
          <a:p>
            <a:pPr algn="l">
              <a:buClr>
                <a:srgbClr val="FF3300"/>
              </a:buClr>
              <a:buFont typeface="Wingdings" panose="05000000000000000000" pitchFamily="2" charset="2"/>
              <a:buChar char="l"/>
              <a:defRPr/>
            </a:pPr>
            <a:r>
              <a:rPr lang="zh-CN" altLang="en-US" sz="3600" b="1">
                <a:latin typeface="楷体_GB2312"/>
                <a:ea typeface="楷体_GB2312"/>
                <a:cs typeface="楷体_GB2312"/>
              </a:rPr>
              <a:t>方向</a:t>
            </a:r>
          </a:p>
          <a:p>
            <a:pPr algn="l">
              <a:buClr>
                <a:srgbClr val="FF3300"/>
              </a:buClr>
              <a:buFont typeface="Wingdings" panose="05000000000000000000" pitchFamily="2" charset="2"/>
              <a:buChar char="l"/>
              <a:defRPr/>
            </a:pPr>
            <a:r>
              <a:rPr lang="zh-CN" altLang="en-US" sz="3600" b="1">
                <a:latin typeface="楷体_GB2312"/>
                <a:ea typeface="楷体_GB2312"/>
                <a:cs typeface="楷体_GB2312"/>
              </a:rPr>
              <a:t>密度</a:t>
            </a:r>
          </a:p>
        </p:txBody>
      </p:sp>
    </p:spTree>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6AD6F9F-BA85-4218-94F9-9E98C89887DA}"/>
              </a:ext>
            </a:extLst>
          </p:cNvPr>
          <p:cNvSpPr>
            <a:spLocks noGrp="1" noChangeArrowheads="1"/>
          </p:cNvSpPr>
          <p:nvPr>
            <p:ph type="subTitle" idx="1"/>
          </p:nvPr>
        </p:nvSpPr>
        <p:spPr>
          <a:xfrm>
            <a:off x="228600" y="838200"/>
            <a:ext cx="8915400" cy="4895850"/>
          </a:xfrm>
        </p:spPr>
        <p:txBody>
          <a:bodyPr/>
          <a:lstStyle/>
          <a:p>
            <a:pPr algn="l">
              <a:defRPr/>
            </a:pPr>
            <a:r>
              <a:rPr lang="en-US" altLang="zh-CN" sz="3200" b="1">
                <a:solidFill>
                  <a:srgbClr val="996633"/>
                </a:solidFill>
                <a:effectLst>
                  <a:outerShdw blurRad="38100" dist="38100" dir="2700000" algn="tl">
                    <a:srgbClr val="C0C0C0"/>
                  </a:outerShdw>
                </a:effectLst>
                <a:latin typeface="楷体_GB2312"/>
                <a:ea typeface="楷体_GB2312"/>
                <a:cs typeface="楷体_GB2312"/>
              </a:rPr>
              <a:t>4  </a:t>
            </a:r>
            <a:r>
              <a:rPr lang="zh-CN" altLang="en-US" sz="3200" b="1">
                <a:solidFill>
                  <a:srgbClr val="996633"/>
                </a:solidFill>
                <a:effectLst>
                  <a:outerShdw blurRad="38100" dist="38100" dir="2700000" algn="tl">
                    <a:srgbClr val="C0C0C0"/>
                  </a:outerShdw>
                </a:effectLst>
                <a:latin typeface="楷体_GB2312"/>
                <a:ea typeface="楷体_GB2312"/>
                <a:cs typeface="楷体_GB2312"/>
              </a:rPr>
              <a:t>基本定义与如何计算二值图像？</a:t>
            </a:r>
          </a:p>
          <a:p>
            <a:pPr algn="l">
              <a:lnSpc>
                <a:spcPct val="125000"/>
              </a:lnSpc>
              <a:buClr>
                <a:srgbClr val="FF3300"/>
              </a:buClr>
              <a:buFont typeface="Wingdings" panose="05000000000000000000" pitchFamily="2" charset="2"/>
              <a:buChar char="l"/>
              <a:defRPr/>
            </a:pPr>
            <a:r>
              <a:rPr lang="zh-CN" altLang="en-US" b="1">
                <a:solidFill>
                  <a:srgbClr val="0000FF"/>
                </a:solidFill>
                <a:latin typeface="楷体_GB2312"/>
                <a:ea typeface="楷体_GB2312"/>
                <a:cs typeface="楷体_GB2312"/>
              </a:rPr>
              <a:t>基本定义：</a:t>
            </a:r>
            <a:r>
              <a:rPr lang="zh-CN" altLang="en-US" b="1">
                <a:latin typeface="楷体_GB2312"/>
                <a:ea typeface="楷体_GB2312"/>
                <a:cs typeface="楷体_GB2312"/>
              </a:rPr>
              <a:t>近邻、路径、前景、连通性、连通成分。</a:t>
            </a:r>
            <a:endParaRPr lang="en-US" altLang="zh-CN" b="1">
              <a:latin typeface="楷体_GB2312"/>
              <a:ea typeface="楷体_GB2312"/>
              <a:cs typeface="楷体_GB2312"/>
            </a:endParaRPr>
          </a:p>
          <a:p>
            <a:pPr algn="l">
              <a:lnSpc>
                <a:spcPct val="125000"/>
              </a:lnSpc>
              <a:buClr>
                <a:srgbClr val="FF3300"/>
              </a:buClr>
              <a:buFont typeface="Wingdings" panose="05000000000000000000" pitchFamily="2" charset="2"/>
              <a:buChar char="l"/>
              <a:defRPr/>
            </a:pPr>
            <a:endParaRPr lang="zh-CN" altLang="en-US" b="1">
              <a:latin typeface="楷体_GB2312"/>
              <a:ea typeface="楷体_GB2312"/>
              <a:cs typeface="楷体_GB2312"/>
            </a:endParaRPr>
          </a:p>
          <a:p>
            <a:pPr algn="l">
              <a:lnSpc>
                <a:spcPct val="125000"/>
              </a:lnSpc>
              <a:buClr>
                <a:srgbClr val="FF3300"/>
              </a:buClr>
              <a:buFont typeface="Wingdings" panose="05000000000000000000" pitchFamily="2" charset="2"/>
              <a:buChar char="l"/>
              <a:defRPr/>
            </a:pPr>
            <a:r>
              <a:rPr lang="zh-CN" altLang="en-US" b="1">
                <a:solidFill>
                  <a:srgbClr val="0000FF"/>
                </a:solidFill>
                <a:latin typeface="楷体_GB2312"/>
                <a:ea typeface="楷体_GB2312"/>
                <a:cs typeface="楷体_GB2312"/>
              </a:rPr>
              <a:t>计算：</a:t>
            </a:r>
            <a:r>
              <a:rPr lang="zh-CN" altLang="en-US" b="1">
                <a:latin typeface="楷体_GB2312"/>
                <a:ea typeface="楷体_GB2312"/>
                <a:cs typeface="楷体_GB2312"/>
              </a:rPr>
              <a:t>连通成分标记、边界跟踪、距离测量、中轴、细化、扩展与收缩</a:t>
            </a:r>
            <a:endParaRPr lang="en-US" altLang="zh-CN" b="1">
              <a:latin typeface="楷体_GB2312"/>
              <a:ea typeface="楷体_GB2312"/>
              <a:cs typeface="楷体_GB2312"/>
            </a:endParaRPr>
          </a:p>
          <a:p>
            <a:pPr algn="l">
              <a:lnSpc>
                <a:spcPct val="125000"/>
              </a:lnSpc>
              <a:buClr>
                <a:srgbClr val="FF3300"/>
              </a:buClr>
              <a:buFont typeface="Wingdings" panose="05000000000000000000" pitchFamily="2" charset="2"/>
              <a:buChar char="l"/>
              <a:defRPr/>
            </a:pPr>
            <a:endParaRPr lang="zh-CN" altLang="en-US" b="1">
              <a:latin typeface="楷体_GB2312"/>
              <a:ea typeface="楷体_GB2312"/>
              <a:cs typeface="楷体_GB2312"/>
            </a:endParaRPr>
          </a:p>
          <a:p>
            <a:pPr algn="l">
              <a:lnSpc>
                <a:spcPct val="125000"/>
              </a:lnSpc>
              <a:buClr>
                <a:srgbClr val="FF3300"/>
              </a:buClr>
              <a:buFont typeface="Wingdings" panose="05000000000000000000" pitchFamily="2" charset="2"/>
              <a:buChar char="l"/>
              <a:defRPr/>
            </a:pPr>
            <a:r>
              <a:rPr lang="zh-CN" altLang="en-US" b="1">
                <a:solidFill>
                  <a:srgbClr val="0000FF"/>
                </a:solidFill>
                <a:latin typeface="楷体_GB2312"/>
                <a:ea typeface="楷体_GB2312"/>
                <a:cs typeface="楷体_GB2312"/>
              </a:rPr>
              <a:t>形态学算子：</a:t>
            </a:r>
            <a:r>
              <a:rPr lang="zh-CN" altLang="en-US" b="1">
                <a:latin typeface="楷体_GB2312"/>
                <a:ea typeface="楷体_GB2312"/>
                <a:cs typeface="楷体_GB2312"/>
              </a:rPr>
              <a:t>膨胀、腐蚀、开闭运算、应用算法等</a:t>
            </a:r>
          </a:p>
        </p:txBody>
      </p:sp>
    </p:spTree>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65BD153-9985-46A0-A692-DC6E71B52584}"/>
              </a:ext>
            </a:extLst>
          </p:cNvPr>
          <p:cNvSpPr>
            <a:spLocks noGrp="1" noChangeArrowheads="1"/>
          </p:cNvSpPr>
          <p:nvPr>
            <p:ph type="subTitle" idx="1"/>
          </p:nvPr>
        </p:nvSpPr>
        <p:spPr>
          <a:xfrm>
            <a:off x="323850" y="765175"/>
            <a:ext cx="8569325" cy="6551613"/>
          </a:xfrm>
        </p:spPr>
        <p:txBody>
          <a:bodyPr/>
          <a:lstStyle/>
          <a:p>
            <a:pPr algn="l">
              <a:defRPr/>
            </a:pPr>
            <a:r>
              <a:rPr lang="zh-CN" altLang="en-US" sz="3600" b="1" dirty="0">
                <a:solidFill>
                  <a:srgbClr val="996633"/>
                </a:solidFill>
                <a:effectLst>
                  <a:outerShdw blurRad="38100" dist="38100" dir="2700000" algn="tl">
                    <a:srgbClr val="C0C0C0"/>
                  </a:outerShdw>
                </a:effectLst>
                <a:latin typeface="楷体_GB2312"/>
                <a:ea typeface="楷体_GB2312"/>
                <a:cs typeface="楷体_GB2312"/>
              </a:rPr>
              <a:t>基本算法过程</a:t>
            </a:r>
          </a:p>
          <a:p>
            <a:pPr algn="l">
              <a:buClr>
                <a:srgbClr val="FF3300"/>
              </a:buClr>
              <a:buFont typeface="Wingdings" panose="05000000000000000000" pitchFamily="2" charset="2"/>
              <a:buChar char="l"/>
              <a:defRPr/>
            </a:pPr>
            <a:r>
              <a:rPr lang="zh-CN" altLang="en-US" b="1" dirty="0">
                <a:latin typeface="楷体_GB2312"/>
                <a:ea typeface="楷体_GB2312"/>
                <a:cs typeface="楷体_GB2312"/>
              </a:rPr>
              <a:t>  设</a:t>
            </a:r>
            <a:r>
              <a:rPr lang="en-US" altLang="zh-CN" b="1" dirty="0">
                <a:latin typeface="楷体_GB2312"/>
                <a:ea typeface="楷体_GB2312"/>
                <a:cs typeface="楷体_GB2312"/>
              </a:rPr>
              <a:t>(</a:t>
            </a:r>
            <a:r>
              <a:rPr lang="en-US" altLang="zh-CN" b="1" dirty="0" err="1">
                <a:latin typeface="楷体_GB2312"/>
                <a:ea typeface="楷体_GB2312"/>
                <a:cs typeface="楷体_GB2312"/>
              </a:rPr>
              <a:t>x,y</a:t>
            </a:r>
            <a:r>
              <a:rPr lang="en-US" altLang="zh-CN" b="1" dirty="0">
                <a:latin typeface="楷体_GB2312"/>
                <a:ea typeface="楷体_GB2312"/>
                <a:cs typeface="楷体_GB2312"/>
              </a:rPr>
              <a:t>)</a:t>
            </a:r>
            <a:r>
              <a:rPr lang="zh-CN" altLang="en-US" b="1" dirty="0">
                <a:latin typeface="楷体_GB2312"/>
                <a:ea typeface="楷体_GB2312"/>
                <a:cs typeface="楷体_GB2312"/>
              </a:rPr>
              <a:t>是二维图像的平面坐标，图像灰度级的取值范围是                             </a:t>
            </a:r>
            <a:r>
              <a:rPr lang="zh-CN" altLang="en-US" b="1" dirty="0">
                <a:solidFill>
                  <a:srgbClr val="FF3300"/>
                </a:solidFill>
                <a:latin typeface="楷体_GB2312"/>
                <a:ea typeface="楷体_GB2312"/>
                <a:cs typeface="楷体_GB2312"/>
              </a:rPr>
              <a:t>（习惯上</a:t>
            </a:r>
            <a:r>
              <a:rPr lang="en-US" altLang="zh-CN" b="1" dirty="0">
                <a:solidFill>
                  <a:srgbClr val="FF3300"/>
                </a:solidFill>
                <a:latin typeface="楷体_GB2312"/>
                <a:ea typeface="楷体_GB2312"/>
                <a:cs typeface="楷体_GB2312"/>
              </a:rPr>
              <a:t>0</a:t>
            </a:r>
            <a:r>
              <a:rPr lang="zh-CN" altLang="en-US" b="1" dirty="0">
                <a:solidFill>
                  <a:srgbClr val="FF3300"/>
                </a:solidFill>
                <a:latin typeface="楷体_GB2312"/>
                <a:ea typeface="楷体_GB2312"/>
                <a:cs typeface="楷体_GB2312"/>
              </a:rPr>
              <a:t>表示最暗的像素点，</a:t>
            </a:r>
            <a:r>
              <a:rPr lang="en-US" altLang="zh-CN" b="1" dirty="0">
                <a:solidFill>
                  <a:srgbClr val="FF3300"/>
                </a:solidFill>
                <a:latin typeface="楷体_GB2312"/>
                <a:ea typeface="楷体_GB2312"/>
                <a:cs typeface="楷体_GB2312"/>
              </a:rPr>
              <a:t>L-1</a:t>
            </a:r>
            <a:r>
              <a:rPr lang="zh-CN" altLang="en-US" b="1" dirty="0">
                <a:solidFill>
                  <a:srgbClr val="FF3300"/>
                </a:solidFill>
                <a:latin typeface="楷体_GB2312"/>
                <a:ea typeface="楷体_GB2312"/>
                <a:cs typeface="楷体_GB2312"/>
              </a:rPr>
              <a:t>代表最亮的像素点）</a:t>
            </a:r>
            <a:r>
              <a:rPr lang="zh-CN" altLang="en-US" b="1" dirty="0">
                <a:latin typeface="楷体_GB2312"/>
                <a:ea typeface="楷体_GB2312"/>
                <a:cs typeface="楷体_GB2312"/>
              </a:rPr>
              <a:t>，位于坐标点</a:t>
            </a:r>
            <a:r>
              <a:rPr lang="en-US" altLang="zh-CN" b="1" dirty="0">
                <a:latin typeface="楷体_GB2312"/>
                <a:ea typeface="楷体_GB2312"/>
                <a:cs typeface="楷体_GB2312"/>
              </a:rPr>
              <a:t>(</a:t>
            </a:r>
            <a:r>
              <a:rPr lang="en-US" altLang="zh-CN" b="1" dirty="0" err="1">
                <a:latin typeface="楷体_GB2312"/>
                <a:ea typeface="楷体_GB2312"/>
                <a:cs typeface="楷体_GB2312"/>
              </a:rPr>
              <a:t>x,y</a:t>
            </a:r>
            <a:r>
              <a:rPr lang="en-US" altLang="zh-CN" b="1" dirty="0">
                <a:latin typeface="楷体_GB2312"/>
                <a:ea typeface="楷体_GB2312"/>
                <a:cs typeface="楷体_GB2312"/>
              </a:rPr>
              <a:t>)</a:t>
            </a:r>
            <a:r>
              <a:rPr lang="zh-CN" altLang="en-US" b="1" dirty="0">
                <a:latin typeface="楷体_GB2312"/>
                <a:ea typeface="楷体_GB2312"/>
                <a:cs typeface="楷体_GB2312"/>
              </a:rPr>
              <a:t>上的像素点的灰度级表示</a:t>
            </a:r>
            <a:r>
              <a:rPr lang="en-US" altLang="zh-CN" b="1" dirty="0">
                <a:latin typeface="楷体_GB2312"/>
                <a:ea typeface="楷体_GB2312"/>
                <a:cs typeface="楷体_GB2312"/>
              </a:rPr>
              <a:t>f(</a:t>
            </a:r>
            <a:r>
              <a:rPr lang="en-US" altLang="zh-CN" b="1" dirty="0" err="1">
                <a:latin typeface="楷体_GB2312"/>
                <a:ea typeface="楷体_GB2312"/>
                <a:cs typeface="楷体_GB2312"/>
              </a:rPr>
              <a:t>x,y</a:t>
            </a:r>
            <a:r>
              <a:rPr lang="en-US" altLang="zh-CN" b="1" dirty="0">
                <a:latin typeface="楷体_GB2312"/>
                <a:ea typeface="楷体_GB2312"/>
                <a:cs typeface="楷体_GB2312"/>
              </a:rPr>
              <a:t>)</a:t>
            </a:r>
            <a:r>
              <a:rPr lang="zh-CN" altLang="en-US" b="1" dirty="0">
                <a:latin typeface="楷体_GB2312"/>
                <a:ea typeface="楷体_GB2312"/>
                <a:cs typeface="楷体_GB2312"/>
              </a:rPr>
              <a:t>。</a:t>
            </a:r>
          </a:p>
          <a:p>
            <a:pPr algn="l">
              <a:buClr>
                <a:srgbClr val="FF3300"/>
              </a:buClr>
              <a:buFont typeface="Wingdings" panose="05000000000000000000" pitchFamily="2" charset="2"/>
              <a:buChar char="l"/>
              <a:defRPr/>
            </a:pPr>
            <a:r>
              <a:rPr lang="zh-CN" altLang="en-US" b="1" dirty="0">
                <a:latin typeface="楷体_GB2312"/>
                <a:ea typeface="楷体_GB2312"/>
                <a:cs typeface="楷体_GB2312"/>
              </a:rPr>
              <a:t>  设</a:t>
            </a:r>
            <a:r>
              <a:rPr lang="en-US" altLang="zh-CN" b="1" dirty="0">
                <a:latin typeface="楷体_GB2312"/>
                <a:ea typeface="楷体_GB2312"/>
                <a:cs typeface="楷体_GB2312"/>
              </a:rPr>
              <a:t>t</a:t>
            </a:r>
            <a:r>
              <a:rPr lang="zh-CN" altLang="en-US" b="1" dirty="0">
                <a:latin typeface="楷体_GB2312"/>
                <a:ea typeface="楷体_GB2312"/>
                <a:cs typeface="楷体_GB2312"/>
              </a:rPr>
              <a:t>为分割阈值，于是图像函数在阈值</a:t>
            </a:r>
            <a:r>
              <a:rPr lang="en-US" altLang="zh-CN" b="1" dirty="0">
                <a:latin typeface="楷体_GB2312"/>
                <a:ea typeface="楷体_GB2312"/>
                <a:cs typeface="楷体_GB2312"/>
              </a:rPr>
              <a:t>t</a:t>
            </a:r>
            <a:r>
              <a:rPr lang="zh-CN" altLang="en-US" b="1" dirty="0">
                <a:latin typeface="楷体_GB2312"/>
                <a:ea typeface="楷体_GB2312"/>
                <a:cs typeface="楷体_GB2312"/>
              </a:rPr>
              <a:t>上的分割结果可以有如下表示，</a:t>
            </a:r>
          </a:p>
          <a:p>
            <a:pPr algn="l">
              <a:defRPr/>
            </a:pPr>
            <a:endParaRPr lang="zh-CN" altLang="en-US" sz="3600" b="1" dirty="0">
              <a:latin typeface="楷体_GB2312"/>
              <a:ea typeface="楷体_GB2312"/>
              <a:cs typeface="楷体_GB2312"/>
            </a:endParaRPr>
          </a:p>
          <a:p>
            <a:pPr algn="l">
              <a:defRPr/>
            </a:pPr>
            <a:r>
              <a:rPr lang="zh-CN" altLang="en-US" b="1" dirty="0">
                <a:latin typeface="楷体_GB2312"/>
                <a:ea typeface="楷体_GB2312"/>
                <a:cs typeface="楷体_GB2312"/>
              </a:rPr>
              <a:t>  </a:t>
            </a:r>
          </a:p>
          <a:p>
            <a:pPr algn="l">
              <a:buClr>
                <a:srgbClr val="FF3300"/>
              </a:buClr>
              <a:buFont typeface="Wingdings" panose="05000000000000000000" pitchFamily="2" charset="2"/>
              <a:buChar char="l"/>
              <a:defRPr/>
            </a:pPr>
            <a:r>
              <a:rPr lang="zh-CN" altLang="en-US" b="1" dirty="0">
                <a:latin typeface="楷体_GB2312"/>
                <a:ea typeface="楷体_GB2312"/>
                <a:cs typeface="楷体_GB2312"/>
              </a:rPr>
              <a:t>  阈值分割算法实际就是按某个准则函数求最优阈值的过程</a:t>
            </a:r>
            <a:r>
              <a:rPr lang="zh-CN" altLang="en-US" dirty="0"/>
              <a:t> </a:t>
            </a:r>
          </a:p>
        </p:txBody>
      </p:sp>
      <p:sp>
        <p:nvSpPr>
          <p:cNvPr id="211971" name="Rectangle 5">
            <a:extLst>
              <a:ext uri="{FF2B5EF4-FFF2-40B4-BE49-F238E27FC236}">
                <a16:creationId xmlns:a16="http://schemas.microsoft.com/office/drawing/2014/main" id="{54239597-8FC6-4B07-8BBE-68C08C25C017}"/>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aphicFrame>
        <p:nvGraphicFramePr>
          <p:cNvPr id="211972" name="Object 2">
            <a:extLst>
              <a:ext uri="{FF2B5EF4-FFF2-40B4-BE49-F238E27FC236}">
                <a16:creationId xmlns:a16="http://schemas.microsoft.com/office/drawing/2014/main" id="{772B1A6D-90D9-4C00-B22A-E276A197B702}"/>
              </a:ext>
            </a:extLst>
          </p:cNvPr>
          <p:cNvGraphicFramePr>
            <a:graphicFrameLocks/>
          </p:cNvGraphicFramePr>
          <p:nvPr/>
        </p:nvGraphicFramePr>
        <p:xfrm>
          <a:off x="1874838" y="3514725"/>
          <a:ext cx="4667250" cy="1311275"/>
        </p:xfrm>
        <a:graphic>
          <a:graphicData uri="http://schemas.openxmlformats.org/presentationml/2006/ole">
            <mc:AlternateContent xmlns:mc="http://schemas.openxmlformats.org/markup-compatibility/2006">
              <mc:Choice xmlns:v="urn:schemas-microsoft-com:vml" Requires="v">
                <p:oleObj spid="_x0000_s212135" r:id="rId3" imgW="1726451" imgH="482391" progId="Equation.DSMT4">
                  <p:embed/>
                </p:oleObj>
              </mc:Choice>
              <mc:Fallback>
                <p:oleObj r:id="rId3" imgW="1726451" imgH="482391"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4838" y="3514725"/>
                        <a:ext cx="46672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1973" name="Rectangle 8">
            <a:extLst>
              <a:ext uri="{FF2B5EF4-FFF2-40B4-BE49-F238E27FC236}">
                <a16:creationId xmlns:a16="http://schemas.microsoft.com/office/drawing/2014/main" id="{E55833E0-B128-40F2-B564-F836F224EF98}"/>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aphicFrame>
        <p:nvGraphicFramePr>
          <p:cNvPr id="211974" name="Object 3">
            <a:extLst>
              <a:ext uri="{FF2B5EF4-FFF2-40B4-BE49-F238E27FC236}">
                <a16:creationId xmlns:a16="http://schemas.microsoft.com/office/drawing/2014/main" id="{EDBF7DC9-9E72-4BD9-95E1-70EE7172A25E}"/>
              </a:ext>
            </a:extLst>
          </p:cNvPr>
          <p:cNvGraphicFramePr>
            <a:graphicFrameLocks/>
          </p:cNvGraphicFramePr>
          <p:nvPr>
            <p:extLst>
              <p:ext uri="{D42A27DB-BD31-4B8C-83A1-F6EECF244321}">
                <p14:modId xmlns:p14="http://schemas.microsoft.com/office/powerpoint/2010/main" val="2277059745"/>
              </p:ext>
            </p:extLst>
          </p:nvPr>
        </p:nvGraphicFramePr>
        <p:xfrm>
          <a:off x="1425575" y="1657706"/>
          <a:ext cx="3146425" cy="481012"/>
        </p:xfrm>
        <a:graphic>
          <a:graphicData uri="http://schemas.openxmlformats.org/presentationml/2006/ole">
            <mc:AlternateContent xmlns:mc="http://schemas.openxmlformats.org/markup-compatibility/2006">
              <mc:Choice xmlns:v="urn:schemas-microsoft-com:vml" Requires="v">
                <p:oleObj spid="_x0000_s212136" r:id="rId5" imgW="1306965" imgH="203024" progId="Equation.DSMT4">
                  <p:embed/>
                </p:oleObj>
              </mc:Choice>
              <mc:Fallback>
                <p:oleObj r:id="rId5" imgW="1306965" imgH="203024"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5575" y="1657706"/>
                        <a:ext cx="314642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a:extLst>
              <a:ext uri="{FF2B5EF4-FFF2-40B4-BE49-F238E27FC236}">
                <a16:creationId xmlns:a16="http://schemas.microsoft.com/office/drawing/2014/main" id="{7D0BC746-C437-4D69-8D34-7024A29727F4}"/>
              </a:ext>
            </a:extLst>
          </p:cNvPr>
          <p:cNvSpPr>
            <a:spLocks noGrp="1" noChangeArrowheads="1"/>
          </p:cNvSpPr>
          <p:nvPr>
            <p:ph type="subTitle" idx="1"/>
          </p:nvPr>
        </p:nvSpPr>
        <p:spPr>
          <a:xfrm>
            <a:off x="395288" y="908050"/>
            <a:ext cx="8353425" cy="5184775"/>
          </a:xfrm>
        </p:spPr>
        <p:txBody>
          <a:bodyPr/>
          <a:lstStyle/>
          <a:p>
            <a:pPr algn="l"/>
            <a:r>
              <a:rPr lang="zh-CN" altLang="en-US" sz="3600" b="1">
                <a:latin typeface="楷体_GB2312"/>
                <a:ea typeface="楷体_GB2312"/>
                <a:cs typeface="楷体_GB2312"/>
              </a:rPr>
              <a:t>阈值分割图示：</a:t>
            </a:r>
          </a:p>
          <a:p>
            <a:pPr algn="l"/>
            <a:endParaRPr lang="en-US" altLang="zh-CN"/>
          </a:p>
        </p:txBody>
      </p:sp>
      <p:pic>
        <p:nvPicPr>
          <p:cNvPr id="212995" name="Picture 4" descr="1-2">
            <a:extLst>
              <a:ext uri="{FF2B5EF4-FFF2-40B4-BE49-F238E27FC236}">
                <a16:creationId xmlns:a16="http://schemas.microsoft.com/office/drawing/2014/main" id="{D91E57E5-5251-4B80-B95A-C86C00D8E09F}"/>
              </a:ext>
            </a:extLst>
          </p:cNvPr>
          <p:cNvPicPr>
            <a:picLocks noChangeAspect="1" noChangeArrowheads="1"/>
          </p:cNvPicPr>
          <p:nvPr/>
        </p:nvPicPr>
        <p:blipFill>
          <a:blip r:embed="rId2">
            <a:lum contrast="30000"/>
            <a:grayscl/>
            <a:extLst>
              <a:ext uri="{28A0092B-C50C-407E-A947-70E740481C1C}">
                <a14:useLocalDpi xmlns:a14="http://schemas.microsoft.com/office/drawing/2010/main" val="0"/>
              </a:ext>
            </a:extLst>
          </a:blip>
          <a:srcRect/>
          <a:stretch>
            <a:fillRect/>
          </a:stretch>
        </p:blipFill>
        <p:spPr bwMode="auto">
          <a:xfrm>
            <a:off x="2051050" y="1557338"/>
            <a:ext cx="5111750"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2996" name="Group 14">
            <a:extLst>
              <a:ext uri="{FF2B5EF4-FFF2-40B4-BE49-F238E27FC236}">
                <a16:creationId xmlns:a16="http://schemas.microsoft.com/office/drawing/2014/main" id="{36BD7DD4-1A95-4075-877D-661DC62EA127}"/>
              </a:ext>
            </a:extLst>
          </p:cNvPr>
          <p:cNvGrpSpPr>
            <a:grpSpLocks/>
          </p:cNvGrpSpPr>
          <p:nvPr/>
        </p:nvGrpSpPr>
        <p:grpSpPr bwMode="auto">
          <a:xfrm>
            <a:off x="107950" y="1773238"/>
            <a:ext cx="2663825" cy="719137"/>
            <a:chOff x="68" y="1117"/>
            <a:chExt cx="1678" cy="453"/>
          </a:xfrm>
        </p:grpSpPr>
        <p:sp>
          <p:nvSpPr>
            <p:cNvPr id="213006" name="Text Box 5">
              <a:extLst>
                <a:ext uri="{FF2B5EF4-FFF2-40B4-BE49-F238E27FC236}">
                  <a16:creationId xmlns:a16="http://schemas.microsoft.com/office/drawing/2014/main" id="{6CF2315D-FE1F-44F3-82DF-94FE3127FC89}"/>
                </a:ext>
              </a:extLst>
            </p:cNvPr>
            <p:cNvSpPr txBox="1">
              <a:spLocks noChangeArrowheads="1"/>
            </p:cNvSpPr>
            <p:nvPr/>
          </p:nvSpPr>
          <p:spPr bwMode="auto">
            <a:xfrm>
              <a:off x="68" y="1117"/>
              <a:ext cx="114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b="1">
                  <a:solidFill>
                    <a:srgbClr val="0000FF"/>
                  </a:solidFill>
                  <a:ea typeface="楷体_GB2312"/>
                  <a:cs typeface="楷体_GB2312"/>
                </a:rPr>
                <a:t>原始图像</a:t>
              </a:r>
            </a:p>
          </p:txBody>
        </p:sp>
        <p:sp>
          <p:nvSpPr>
            <p:cNvPr id="213007" name="Line 7">
              <a:extLst>
                <a:ext uri="{FF2B5EF4-FFF2-40B4-BE49-F238E27FC236}">
                  <a16:creationId xmlns:a16="http://schemas.microsoft.com/office/drawing/2014/main" id="{0FAC980C-FBAD-44B9-BC3C-558970876FE5}"/>
                </a:ext>
              </a:extLst>
            </p:cNvPr>
            <p:cNvSpPr>
              <a:spLocks noChangeShapeType="1"/>
            </p:cNvSpPr>
            <p:nvPr/>
          </p:nvSpPr>
          <p:spPr bwMode="auto">
            <a:xfrm>
              <a:off x="975" y="1389"/>
              <a:ext cx="771" cy="181"/>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7">
            <a:extLst>
              <a:ext uri="{FF2B5EF4-FFF2-40B4-BE49-F238E27FC236}">
                <a16:creationId xmlns:a16="http://schemas.microsoft.com/office/drawing/2014/main" id="{7F02D7CA-2FCF-4924-8536-E5FF2FE20684}"/>
              </a:ext>
            </a:extLst>
          </p:cNvPr>
          <p:cNvGrpSpPr>
            <a:grpSpLocks/>
          </p:cNvGrpSpPr>
          <p:nvPr/>
        </p:nvGrpSpPr>
        <p:grpSpPr bwMode="auto">
          <a:xfrm>
            <a:off x="107950" y="4652963"/>
            <a:ext cx="3240088" cy="1023937"/>
            <a:chOff x="68" y="2931"/>
            <a:chExt cx="2041" cy="645"/>
          </a:xfrm>
        </p:grpSpPr>
        <p:sp>
          <p:nvSpPr>
            <p:cNvPr id="213004" name="Text Box 8">
              <a:extLst>
                <a:ext uri="{FF2B5EF4-FFF2-40B4-BE49-F238E27FC236}">
                  <a16:creationId xmlns:a16="http://schemas.microsoft.com/office/drawing/2014/main" id="{4C362015-DFC3-4AB7-B2C3-CCF109D284D8}"/>
                </a:ext>
              </a:extLst>
            </p:cNvPr>
            <p:cNvSpPr txBox="1">
              <a:spLocks noChangeArrowheads="1"/>
            </p:cNvSpPr>
            <p:nvPr/>
          </p:nvSpPr>
          <p:spPr bwMode="auto">
            <a:xfrm>
              <a:off x="68" y="3249"/>
              <a:ext cx="127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b="1">
                  <a:solidFill>
                    <a:srgbClr val="0000FF"/>
                  </a:solidFill>
                  <a:ea typeface="楷体_GB2312"/>
                  <a:cs typeface="楷体_GB2312"/>
                </a:rPr>
                <a:t>阈值</a:t>
              </a:r>
              <a:r>
                <a:rPr lang="en-US" altLang="zh-CN" b="1">
                  <a:solidFill>
                    <a:srgbClr val="0000FF"/>
                  </a:solidFill>
                  <a:ea typeface="楷体_GB2312"/>
                  <a:cs typeface="楷体_GB2312"/>
                </a:rPr>
                <a:t>T=128</a:t>
              </a:r>
            </a:p>
          </p:txBody>
        </p:sp>
        <p:sp>
          <p:nvSpPr>
            <p:cNvPr id="213005" name="Line 9">
              <a:extLst>
                <a:ext uri="{FF2B5EF4-FFF2-40B4-BE49-F238E27FC236}">
                  <a16:creationId xmlns:a16="http://schemas.microsoft.com/office/drawing/2014/main" id="{220DB832-5D1F-4CDC-9AD1-1D567B3A8E8A}"/>
                </a:ext>
              </a:extLst>
            </p:cNvPr>
            <p:cNvSpPr>
              <a:spLocks noChangeShapeType="1"/>
            </p:cNvSpPr>
            <p:nvPr/>
          </p:nvSpPr>
          <p:spPr bwMode="auto">
            <a:xfrm flipV="1">
              <a:off x="1066" y="2931"/>
              <a:ext cx="1043" cy="363"/>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6">
            <a:extLst>
              <a:ext uri="{FF2B5EF4-FFF2-40B4-BE49-F238E27FC236}">
                <a16:creationId xmlns:a16="http://schemas.microsoft.com/office/drawing/2014/main" id="{34616AB0-C660-46FC-8AA3-8EC2B69B5EC8}"/>
              </a:ext>
            </a:extLst>
          </p:cNvPr>
          <p:cNvGrpSpPr>
            <a:grpSpLocks/>
          </p:cNvGrpSpPr>
          <p:nvPr/>
        </p:nvGrpSpPr>
        <p:grpSpPr bwMode="auto">
          <a:xfrm>
            <a:off x="6300788" y="4508500"/>
            <a:ext cx="2735262" cy="1522413"/>
            <a:chOff x="3969" y="2840"/>
            <a:chExt cx="1723" cy="959"/>
          </a:xfrm>
        </p:grpSpPr>
        <p:sp>
          <p:nvSpPr>
            <p:cNvPr id="213002" name="Text Box 10">
              <a:extLst>
                <a:ext uri="{FF2B5EF4-FFF2-40B4-BE49-F238E27FC236}">
                  <a16:creationId xmlns:a16="http://schemas.microsoft.com/office/drawing/2014/main" id="{43CFD24A-CAFA-49E7-9FEA-7E614E76A07D}"/>
                </a:ext>
              </a:extLst>
            </p:cNvPr>
            <p:cNvSpPr txBox="1">
              <a:spLocks noChangeArrowheads="1"/>
            </p:cNvSpPr>
            <p:nvPr/>
          </p:nvSpPr>
          <p:spPr bwMode="auto">
            <a:xfrm>
              <a:off x="4648" y="3203"/>
              <a:ext cx="104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b="1">
                  <a:solidFill>
                    <a:srgbClr val="0000FF"/>
                  </a:solidFill>
                  <a:ea typeface="楷体_GB2312"/>
                  <a:cs typeface="楷体_GB2312"/>
                </a:rPr>
                <a:t>T1=100</a:t>
              </a:r>
            </a:p>
            <a:p>
              <a:pPr eaLnBrk="1" hangingPunct="1">
                <a:lnSpc>
                  <a:spcPct val="100000"/>
                </a:lnSpc>
                <a:spcBef>
                  <a:spcPct val="0"/>
                </a:spcBef>
                <a:buClrTx/>
                <a:buSzTx/>
                <a:buFont typeface="Arial" panose="020B0604020202020204" pitchFamily="34" charset="0"/>
                <a:buNone/>
              </a:pPr>
              <a:r>
                <a:rPr lang="en-US" altLang="zh-CN" b="1">
                  <a:solidFill>
                    <a:srgbClr val="0000FF"/>
                  </a:solidFill>
                  <a:ea typeface="楷体_GB2312"/>
                  <a:cs typeface="楷体_GB2312"/>
                </a:rPr>
                <a:t>T2=128</a:t>
              </a:r>
            </a:p>
          </p:txBody>
        </p:sp>
        <p:sp>
          <p:nvSpPr>
            <p:cNvPr id="213003" name="Line 11">
              <a:extLst>
                <a:ext uri="{FF2B5EF4-FFF2-40B4-BE49-F238E27FC236}">
                  <a16:creationId xmlns:a16="http://schemas.microsoft.com/office/drawing/2014/main" id="{FC45C874-FE44-4948-98E8-CED3A98C5DA8}"/>
                </a:ext>
              </a:extLst>
            </p:cNvPr>
            <p:cNvSpPr>
              <a:spLocks noChangeShapeType="1"/>
            </p:cNvSpPr>
            <p:nvPr/>
          </p:nvSpPr>
          <p:spPr bwMode="auto">
            <a:xfrm flipH="1" flipV="1">
              <a:off x="3969" y="2840"/>
              <a:ext cx="816" cy="409"/>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15">
            <a:extLst>
              <a:ext uri="{FF2B5EF4-FFF2-40B4-BE49-F238E27FC236}">
                <a16:creationId xmlns:a16="http://schemas.microsoft.com/office/drawing/2014/main" id="{EC2D562B-746D-487B-A4C8-428D5263BCD7}"/>
              </a:ext>
            </a:extLst>
          </p:cNvPr>
          <p:cNvGrpSpPr>
            <a:grpSpLocks/>
          </p:cNvGrpSpPr>
          <p:nvPr/>
        </p:nvGrpSpPr>
        <p:grpSpPr bwMode="auto">
          <a:xfrm>
            <a:off x="6156325" y="1557338"/>
            <a:ext cx="2808288" cy="863600"/>
            <a:chOff x="3878" y="981"/>
            <a:chExt cx="1769" cy="544"/>
          </a:xfrm>
        </p:grpSpPr>
        <p:sp>
          <p:nvSpPr>
            <p:cNvPr id="213000" name="Text Box 12">
              <a:extLst>
                <a:ext uri="{FF2B5EF4-FFF2-40B4-BE49-F238E27FC236}">
                  <a16:creationId xmlns:a16="http://schemas.microsoft.com/office/drawing/2014/main" id="{6323803A-C44D-4F12-B44A-2D791A5B9B80}"/>
                </a:ext>
              </a:extLst>
            </p:cNvPr>
            <p:cNvSpPr txBox="1">
              <a:spLocks noChangeArrowheads="1"/>
            </p:cNvSpPr>
            <p:nvPr/>
          </p:nvSpPr>
          <p:spPr bwMode="auto">
            <a:xfrm>
              <a:off x="4740" y="981"/>
              <a:ext cx="90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b="1">
                  <a:solidFill>
                    <a:srgbClr val="0000FF"/>
                  </a:solidFill>
                  <a:ea typeface="楷体_GB2312"/>
                  <a:cs typeface="楷体_GB2312"/>
                </a:rPr>
                <a:t>T=100</a:t>
              </a:r>
            </a:p>
          </p:txBody>
        </p:sp>
        <p:sp>
          <p:nvSpPr>
            <p:cNvPr id="213001" name="Line 13">
              <a:extLst>
                <a:ext uri="{FF2B5EF4-FFF2-40B4-BE49-F238E27FC236}">
                  <a16:creationId xmlns:a16="http://schemas.microsoft.com/office/drawing/2014/main" id="{CE23C514-2ADD-4A82-8BFA-818351C0D91C}"/>
                </a:ext>
              </a:extLst>
            </p:cNvPr>
            <p:cNvSpPr>
              <a:spLocks noChangeShapeType="1"/>
            </p:cNvSpPr>
            <p:nvPr/>
          </p:nvSpPr>
          <p:spPr bwMode="auto">
            <a:xfrm flipH="1">
              <a:off x="3878" y="1162"/>
              <a:ext cx="816" cy="363"/>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98EE56D1-E706-43D5-AE23-041373F7AFC6}"/>
              </a:ext>
            </a:extLst>
          </p:cNvPr>
          <p:cNvSpPr>
            <a:spLocks noGrp="1" noChangeArrowheads="1"/>
          </p:cNvSpPr>
          <p:nvPr>
            <p:ph type="ctrTitle"/>
          </p:nvPr>
        </p:nvSpPr>
        <p:spPr>
          <a:xfrm>
            <a:off x="539750" y="333375"/>
            <a:ext cx="7916863" cy="647700"/>
          </a:xfrm>
        </p:spPr>
        <p:txBody>
          <a:bodyPr/>
          <a:lstStyle/>
          <a:p>
            <a:pPr>
              <a:defRPr/>
            </a:pPr>
            <a:r>
              <a:rPr lang="zh-CN" altLang="en-US" sz="4000" b="1">
                <a:solidFill>
                  <a:srgbClr val="CC3300"/>
                </a:solidFill>
                <a:effectLst>
                  <a:outerShdw blurRad="38100" dist="38100" dir="2700000" algn="tl">
                    <a:srgbClr val="C0C0C0"/>
                  </a:outerShdw>
                </a:effectLst>
                <a:latin typeface="楷体_GB2312"/>
                <a:ea typeface="楷体_GB2312"/>
                <a:cs typeface="楷体_GB2312"/>
              </a:rPr>
              <a:t>自动阈值分割</a:t>
            </a:r>
          </a:p>
        </p:txBody>
      </p:sp>
      <p:sp>
        <p:nvSpPr>
          <p:cNvPr id="214019" name="Rectangle 3">
            <a:extLst>
              <a:ext uri="{FF2B5EF4-FFF2-40B4-BE49-F238E27FC236}">
                <a16:creationId xmlns:a16="http://schemas.microsoft.com/office/drawing/2014/main" id="{80621EE1-7172-4A8F-9060-611AFD9DFA2E}"/>
              </a:ext>
            </a:extLst>
          </p:cNvPr>
          <p:cNvSpPr>
            <a:spLocks noGrp="1" noChangeArrowheads="1"/>
          </p:cNvSpPr>
          <p:nvPr>
            <p:ph type="subTitle" idx="1"/>
          </p:nvPr>
        </p:nvSpPr>
        <p:spPr>
          <a:xfrm>
            <a:off x="539750" y="1196975"/>
            <a:ext cx="8064500" cy="4795838"/>
          </a:xfrm>
        </p:spPr>
        <p:txBody>
          <a:bodyPr/>
          <a:lstStyle/>
          <a:p>
            <a:pPr algn="l"/>
            <a:r>
              <a:rPr lang="zh-CN" altLang="en-US" b="1">
                <a:latin typeface="楷体_GB2312"/>
                <a:ea typeface="楷体_GB2312"/>
                <a:cs typeface="楷体_GB2312"/>
              </a:rPr>
              <a:t>直方图方法和直方图变换法</a:t>
            </a:r>
            <a:endParaRPr lang="zh-CN" altLang="en-US"/>
          </a:p>
          <a:p>
            <a:pPr algn="l">
              <a:buClr>
                <a:srgbClr val="DD0308"/>
              </a:buClr>
              <a:buFont typeface="Wingdings" panose="05000000000000000000" pitchFamily="2" charset="2"/>
              <a:buChar char="n"/>
            </a:pPr>
            <a:r>
              <a:rPr lang="zh-CN" altLang="en-US" b="1">
                <a:ea typeface="楷体_GB2312"/>
                <a:cs typeface="楷体_GB2312"/>
              </a:rPr>
              <a:t>图像直方图会出现两个分离峰值，那么直方图中分割阈值的选择在两个波峰之间的波谷。</a:t>
            </a:r>
          </a:p>
          <a:p>
            <a:pPr algn="l"/>
            <a:endParaRPr lang="en-US" altLang="zh-CN" b="1">
              <a:ea typeface="楷体_GB2312"/>
              <a:cs typeface="楷体_GB2312"/>
            </a:endParaRPr>
          </a:p>
        </p:txBody>
      </p:sp>
      <p:sp>
        <p:nvSpPr>
          <p:cNvPr id="214020" name="Rectangle 4">
            <a:extLst>
              <a:ext uri="{FF2B5EF4-FFF2-40B4-BE49-F238E27FC236}">
                <a16:creationId xmlns:a16="http://schemas.microsoft.com/office/drawing/2014/main" id="{F6CD2900-8185-4B28-9E63-219EBE640155}"/>
              </a:ext>
            </a:extLst>
          </p:cNvPr>
          <p:cNvSpPr>
            <a:spLocks noChangeArrowheads="1"/>
          </p:cNvSpPr>
          <p:nvPr/>
        </p:nvSpPr>
        <p:spPr bwMode="auto">
          <a:xfrm>
            <a:off x="0" y="2262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pSp>
        <p:nvGrpSpPr>
          <p:cNvPr id="214021" name="Group 6">
            <a:extLst>
              <a:ext uri="{FF2B5EF4-FFF2-40B4-BE49-F238E27FC236}">
                <a16:creationId xmlns:a16="http://schemas.microsoft.com/office/drawing/2014/main" id="{272A0BC9-0A2E-456F-AB3F-6737B4820C8C}"/>
              </a:ext>
            </a:extLst>
          </p:cNvPr>
          <p:cNvGrpSpPr>
            <a:grpSpLocks noChangeAspect="1"/>
          </p:cNvGrpSpPr>
          <p:nvPr/>
        </p:nvGrpSpPr>
        <p:grpSpPr bwMode="auto">
          <a:xfrm>
            <a:off x="2195513" y="3068638"/>
            <a:ext cx="5256212" cy="3132137"/>
            <a:chOff x="2160" y="7758"/>
            <a:chExt cx="5760" cy="3432"/>
          </a:xfrm>
        </p:grpSpPr>
        <p:sp>
          <p:nvSpPr>
            <p:cNvPr id="214026" name="AutoShape 7">
              <a:extLst>
                <a:ext uri="{FF2B5EF4-FFF2-40B4-BE49-F238E27FC236}">
                  <a16:creationId xmlns:a16="http://schemas.microsoft.com/office/drawing/2014/main" id="{6163643B-02C7-4769-980E-FEC9FC90BB76}"/>
                </a:ext>
              </a:extLst>
            </p:cNvPr>
            <p:cNvSpPr>
              <a:spLocks noChangeAspect="1" noChangeArrowheads="1"/>
            </p:cNvSpPr>
            <p:nvPr/>
          </p:nvSpPr>
          <p:spPr bwMode="auto">
            <a:xfrm>
              <a:off x="2160" y="7758"/>
              <a:ext cx="5760" cy="3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14027" name="Line 8">
              <a:extLst>
                <a:ext uri="{FF2B5EF4-FFF2-40B4-BE49-F238E27FC236}">
                  <a16:creationId xmlns:a16="http://schemas.microsoft.com/office/drawing/2014/main" id="{15DE1AB5-7D2F-461F-9CE9-56B052878C3E}"/>
                </a:ext>
              </a:extLst>
            </p:cNvPr>
            <p:cNvSpPr>
              <a:spLocks noChangeShapeType="1"/>
            </p:cNvSpPr>
            <p:nvPr/>
          </p:nvSpPr>
          <p:spPr bwMode="auto">
            <a:xfrm>
              <a:off x="2341" y="10566"/>
              <a:ext cx="5579" cy="1"/>
            </a:xfrm>
            <a:prstGeom prst="line">
              <a:avLst/>
            </a:prstGeom>
            <a:noFill/>
            <a:ln w="254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4028" name="Line 9">
              <a:extLst>
                <a:ext uri="{FF2B5EF4-FFF2-40B4-BE49-F238E27FC236}">
                  <a16:creationId xmlns:a16="http://schemas.microsoft.com/office/drawing/2014/main" id="{F752983B-8607-4325-8C73-51A0E512EC0C}"/>
                </a:ext>
              </a:extLst>
            </p:cNvPr>
            <p:cNvSpPr>
              <a:spLocks noChangeShapeType="1"/>
            </p:cNvSpPr>
            <p:nvPr/>
          </p:nvSpPr>
          <p:spPr bwMode="auto">
            <a:xfrm flipH="1" flipV="1">
              <a:off x="2340" y="7758"/>
              <a:ext cx="2" cy="2808"/>
            </a:xfrm>
            <a:prstGeom prst="line">
              <a:avLst/>
            </a:prstGeom>
            <a:noFill/>
            <a:ln w="254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4029" name="Freeform 10">
              <a:extLst>
                <a:ext uri="{FF2B5EF4-FFF2-40B4-BE49-F238E27FC236}">
                  <a16:creationId xmlns:a16="http://schemas.microsoft.com/office/drawing/2014/main" id="{5E198235-23E1-45AE-ACC1-F40BCCFEEF6B}"/>
                </a:ext>
              </a:extLst>
            </p:cNvPr>
            <p:cNvSpPr>
              <a:spLocks noChangeArrowheads="1"/>
            </p:cNvSpPr>
            <p:nvPr/>
          </p:nvSpPr>
          <p:spPr bwMode="auto">
            <a:xfrm>
              <a:off x="2341" y="8278"/>
              <a:ext cx="5039" cy="2288"/>
            </a:xfrm>
            <a:custGeom>
              <a:avLst/>
              <a:gdLst>
                <a:gd name="T0" fmla="*/ 0 w 5040"/>
                <a:gd name="T1" fmla="*/ 2236 h 2288"/>
                <a:gd name="T2" fmla="*/ 540 w 5040"/>
                <a:gd name="T3" fmla="*/ 2080 h 2288"/>
                <a:gd name="T4" fmla="*/ 1440 w 5040"/>
                <a:gd name="T5" fmla="*/ 988 h 2288"/>
                <a:gd name="T6" fmla="*/ 2160 w 5040"/>
                <a:gd name="T7" fmla="*/ 1612 h 2288"/>
                <a:gd name="T8" fmla="*/ 3058 w 5040"/>
                <a:gd name="T9" fmla="*/ 52 h 2288"/>
                <a:gd name="T10" fmla="*/ 3778 w 5040"/>
                <a:gd name="T11" fmla="*/ 1924 h 2288"/>
                <a:gd name="T12" fmla="*/ 5038 w 5040"/>
                <a:gd name="T13" fmla="*/ 2236 h 2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40" h="2288">
                  <a:moveTo>
                    <a:pt x="0" y="2236"/>
                  </a:moveTo>
                  <a:cubicBezTo>
                    <a:pt x="150" y="2262"/>
                    <a:pt x="300" y="2288"/>
                    <a:pt x="540" y="2080"/>
                  </a:cubicBezTo>
                  <a:cubicBezTo>
                    <a:pt x="780" y="1872"/>
                    <a:pt x="1170" y="1066"/>
                    <a:pt x="1440" y="988"/>
                  </a:cubicBezTo>
                  <a:cubicBezTo>
                    <a:pt x="1710" y="910"/>
                    <a:pt x="1890" y="1768"/>
                    <a:pt x="2160" y="1612"/>
                  </a:cubicBezTo>
                  <a:cubicBezTo>
                    <a:pt x="2430" y="1456"/>
                    <a:pt x="2790" y="0"/>
                    <a:pt x="3060" y="52"/>
                  </a:cubicBezTo>
                  <a:cubicBezTo>
                    <a:pt x="3330" y="104"/>
                    <a:pt x="3450" y="1560"/>
                    <a:pt x="3780" y="1924"/>
                  </a:cubicBezTo>
                  <a:cubicBezTo>
                    <a:pt x="4110" y="2288"/>
                    <a:pt x="4575" y="2262"/>
                    <a:pt x="5040" y="2236"/>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4030" name="Line 11">
              <a:extLst>
                <a:ext uri="{FF2B5EF4-FFF2-40B4-BE49-F238E27FC236}">
                  <a16:creationId xmlns:a16="http://schemas.microsoft.com/office/drawing/2014/main" id="{8061301B-3093-44F2-8B34-F65196DCD4C7}"/>
                </a:ext>
              </a:extLst>
            </p:cNvPr>
            <p:cNvSpPr>
              <a:spLocks noChangeShapeType="1"/>
            </p:cNvSpPr>
            <p:nvPr/>
          </p:nvSpPr>
          <p:spPr bwMode="auto">
            <a:xfrm>
              <a:off x="3780" y="9318"/>
              <a:ext cx="1" cy="124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031" name="Line 12">
              <a:extLst>
                <a:ext uri="{FF2B5EF4-FFF2-40B4-BE49-F238E27FC236}">
                  <a16:creationId xmlns:a16="http://schemas.microsoft.com/office/drawing/2014/main" id="{6C53A817-5598-4AA8-B61E-43313734EBB2}"/>
                </a:ext>
              </a:extLst>
            </p:cNvPr>
            <p:cNvSpPr>
              <a:spLocks noChangeShapeType="1"/>
            </p:cNvSpPr>
            <p:nvPr/>
          </p:nvSpPr>
          <p:spPr bwMode="auto">
            <a:xfrm>
              <a:off x="5400" y="8382"/>
              <a:ext cx="0" cy="218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032" name="Line 13">
              <a:extLst>
                <a:ext uri="{FF2B5EF4-FFF2-40B4-BE49-F238E27FC236}">
                  <a16:creationId xmlns:a16="http://schemas.microsoft.com/office/drawing/2014/main" id="{6EBAC69E-7B39-45A1-927D-BA317D9D4EF0}"/>
                </a:ext>
              </a:extLst>
            </p:cNvPr>
            <p:cNvSpPr>
              <a:spLocks noChangeShapeType="1"/>
            </p:cNvSpPr>
            <p:nvPr/>
          </p:nvSpPr>
          <p:spPr bwMode="auto">
            <a:xfrm>
              <a:off x="4500" y="7758"/>
              <a:ext cx="1" cy="2808"/>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033" name="Text Box 14">
              <a:extLst>
                <a:ext uri="{FF2B5EF4-FFF2-40B4-BE49-F238E27FC236}">
                  <a16:creationId xmlns:a16="http://schemas.microsoft.com/office/drawing/2014/main" id="{296E62E1-CBFB-4912-9636-7AFE3B04843D}"/>
                </a:ext>
              </a:extLst>
            </p:cNvPr>
            <p:cNvSpPr txBox="1">
              <a:spLocks noChangeArrowheads="1"/>
            </p:cNvSpPr>
            <p:nvPr/>
          </p:nvSpPr>
          <p:spPr bwMode="auto">
            <a:xfrm>
              <a:off x="3960" y="7914"/>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b="1"/>
                <a:t>T</a:t>
              </a:r>
            </a:p>
            <a:p>
              <a:pPr eaLnBrk="1" hangingPunct="1">
                <a:lnSpc>
                  <a:spcPct val="100000"/>
                </a:lnSpc>
                <a:spcBef>
                  <a:spcPct val="0"/>
                </a:spcBef>
                <a:buClrTx/>
                <a:buSzTx/>
                <a:buFont typeface="Arial" panose="020B0604020202020204" pitchFamily="34" charset="0"/>
                <a:buNone/>
              </a:pPr>
              <a:endParaRPr lang="en-US" altLang="zh-CN" sz="2400"/>
            </a:p>
          </p:txBody>
        </p:sp>
        <p:sp>
          <p:nvSpPr>
            <p:cNvPr id="214034" name="Text Box 15">
              <a:extLst>
                <a:ext uri="{FF2B5EF4-FFF2-40B4-BE49-F238E27FC236}">
                  <a16:creationId xmlns:a16="http://schemas.microsoft.com/office/drawing/2014/main" id="{C37E0788-0B59-42EA-9B32-5EDAC2907AF3}"/>
                </a:ext>
              </a:extLst>
            </p:cNvPr>
            <p:cNvSpPr txBox="1">
              <a:spLocks noChangeArrowheads="1"/>
            </p:cNvSpPr>
            <p:nvPr/>
          </p:nvSpPr>
          <p:spPr bwMode="auto">
            <a:xfrm>
              <a:off x="2160" y="10566"/>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b="1"/>
                <a:t>0</a:t>
              </a:r>
            </a:p>
            <a:p>
              <a:pPr eaLnBrk="1" hangingPunct="1">
                <a:lnSpc>
                  <a:spcPct val="100000"/>
                </a:lnSpc>
                <a:spcBef>
                  <a:spcPct val="0"/>
                </a:spcBef>
                <a:buClrTx/>
                <a:buSzTx/>
                <a:buFont typeface="Arial" panose="020B0604020202020204" pitchFamily="34" charset="0"/>
                <a:buNone/>
              </a:pPr>
              <a:endParaRPr lang="en-US" altLang="zh-CN" sz="2400"/>
            </a:p>
          </p:txBody>
        </p:sp>
        <p:sp>
          <p:nvSpPr>
            <p:cNvPr id="214035" name="Text Box 16">
              <a:extLst>
                <a:ext uri="{FF2B5EF4-FFF2-40B4-BE49-F238E27FC236}">
                  <a16:creationId xmlns:a16="http://schemas.microsoft.com/office/drawing/2014/main" id="{5C97AD71-50B8-40CE-AD5A-EE748651C59C}"/>
                </a:ext>
              </a:extLst>
            </p:cNvPr>
            <p:cNvSpPr txBox="1">
              <a:spLocks noChangeArrowheads="1"/>
            </p:cNvSpPr>
            <p:nvPr/>
          </p:nvSpPr>
          <p:spPr bwMode="auto">
            <a:xfrm>
              <a:off x="7200" y="10566"/>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b="1"/>
                <a:t>255</a:t>
              </a:r>
            </a:p>
            <a:p>
              <a:pPr eaLnBrk="1" hangingPunct="1">
                <a:lnSpc>
                  <a:spcPct val="100000"/>
                </a:lnSpc>
                <a:spcBef>
                  <a:spcPct val="0"/>
                </a:spcBef>
                <a:buClrTx/>
                <a:buSzTx/>
                <a:buFont typeface="Arial" panose="020B0604020202020204" pitchFamily="34" charset="0"/>
                <a:buNone/>
              </a:pPr>
              <a:endParaRPr lang="en-US" altLang="zh-CN" sz="2400"/>
            </a:p>
          </p:txBody>
        </p:sp>
      </p:grpSp>
      <p:sp>
        <p:nvSpPr>
          <p:cNvPr id="214022" name="Line 31">
            <a:extLst>
              <a:ext uri="{FF2B5EF4-FFF2-40B4-BE49-F238E27FC236}">
                <a16:creationId xmlns:a16="http://schemas.microsoft.com/office/drawing/2014/main" id="{F9A0D36C-AA50-43C1-BA44-041ECF329CE2}"/>
              </a:ext>
            </a:extLst>
          </p:cNvPr>
          <p:cNvSpPr>
            <a:spLocks noChangeShapeType="1"/>
          </p:cNvSpPr>
          <p:nvPr/>
        </p:nvSpPr>
        <p:spPr bwMode="auto">
          <a:xfrm>
            <a:off x="1835150" y="4652963"/>
            <a:ext cx="1657350" cy="288925"/>
          </a:xfrm>
          <a:prstGeom prst="line">
            <a:avLst/>
          </a:prstGeom>
          <a:noFill/>
          <a:ln w="38100">
            <a:solidFill>
              <a:srgbClr val="DD0308"/>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4023" name="Text Box 32">
            <a:extLst>
              <a:ext uri="{FF2B5EF4-FFF2-40B4-BE49-F238E27FC236}">
                <a16:creationId xmlns:a16="http://schemas.microsoft.com/office/drawing/2014/main" id="{7B7C1C12-7FF5-4D92-95EE-9174E7EB26AF}"/>
              </a:ext>
            </a:extLst>
          </p:cNvPr>
          <p:cNvSpPr txBox="1">
            <a:spLocks noChangeArrowheads="1"/>
          </p:cNvSpPr>
          <p:nvPr/>
        </p:nvSpPr>
        <p:spPr bwMode="auto">
          <a:xfrm>
            <a:off x="323850" y="3573463"/>
            <a:ext cx="19431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目标区域直方图正态分布</a:t>
            </a:r>
          </a:p>
        </p:txBody>
      </p:sp>
      <p:sp>
        <p:nvSpPr>
          <p:cNvPr id="214024" name="Line 33">
            <a:extLst>
              <a:ext uri="{FF2B5EF4-FFF2-40B4-BE49-F238E27FC236}">
                <a16:creationId xmlns:a16="http://schemas.microsoft.com/office/drawing/2014/main" id="{9C009C25-F2BF-4DB3-ADD7-81C68C07A4AA}"/>
              </a:ext>
            </a:extLst>
          </p:cNvPr>
          <p:cNvSpPr>
            <a:spLocks noChangeShapeType="1"/>
          </p:cNvSpPr>
          <p:nvPr/>
        </p:nvSpPr>
        <p:spPr bwMode="auto">
          <a:xfrm flipH="1">
            <a:off x="5437188" y="4435475"/>
            <a:ext cx="863600" cy="720725"/>
          </a:xfrm>
          <a:prstGeom prst="line">
            <a:avLst/>
          </a:prstGeom>
          <a:noFill/>
          <a:ln w="38100">
            <a:solidFill>
              <a:srgbClr val="DD0308"/>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4025" name="Text Box 34">
            <a:extLst>
              <a:ext uri="{FF2B5EF4-FFF2-40B4-BE49-F238E27FC236}">
                <a16:creationId xmlns:a16="http://schemas.microsoft.com/office/drawing/2014/main" id="{90D94046-0E56-4693-A73A-20140D18A581}"/>
              </a:ext>
            </a:extLst>
          </p:cNvPr>
          <p:cNvSpPr txBox="1">
            <a:spLocks noChangeArrowheads="1"/>
          </p:cNvSpPr>
          <p:nvPr/>
        </p:nvSpPr>
        <p:spPr bwMode="auto">
          <a:xfrm>
            <a:off x="6229350" y="3573463"/>
            <a:ext cx="19431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背景区域直方图正态分布</a:t>
            </a:r>
          </a:p>
        </p:txBody>
      </p:sp>
    </p:spTree>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CA106818-198E-4EA4-9D74-9F1B153C1B2E}"/>
              </a:ext>
            </a:extLst>
          </p:cNvPr>
          <p:cNvSpPr>
            <a:spLocks noGrp="1" noChangeArrowheads="1"/>
          </p:cNvSpPr>
          <p:nvPr>
            <p:ph type="ctrTitle"/>
          </p:nvPr>
        </p:nvSpPr>
        <p:spPr>
          <a:xfrm>
            <a:off x="539750" y="333375"/>
            <a:ext cx="7916863" cy="647700"/>
          </a:xfrm>
        </p:spPr>
        <p:txBody>
          <a:bodyPr/>
          <a:lstStyle/>
          <a:p>
            <a:pPr>
              <a:defRPr/>
            </a:pPr>
            <a:r>
              <a:rPr lang="zh-CN" altLang="en-US" sz="4000" b="1">
                <a:solidFill>
                  <a:srgbClr val="CC3300"/>
                </a:solidFill>
                <a:effectLst>
                  <a:outerShdw blurRad="38100" dist="38100" dir="2700000" algn="tl">
                    <a:srgbClr val="C0C0C0"/>
                  </a:outerShdw>
                </a:effectLst>
                <a:latin typeface="楷体_GB2312"/>
                <a:ea typeface="楷体_GB2312"/>
                <a:cs typeface="楷体_GB2312"/>
              </a:rPr>
              <a:t>自动阈值分割</a:t>
            </a:r>
          </a:p>
        </p:txBody>
      </p:sp>
      <p:sp>
        <p:nvSpPr>
          <p:cNvPr id="215043" name="Rectangle 3">
            <a:extLst>
              <a:ext uri="{FF2B5EF4-FFF2-40B4-BE49-F238E27FC236}">
                <a16:creationId xmlns:a16="http://schemas.microsoft.com/office/drawing/2014/main" id="{75E4A84B-8CDF-4210-B6BB-8600ECECAAED}"/>
              </a:ext>
            </a:extLst>
          </p:cNvPr>
          <p:cNvSpPr>
            <a:spLocks noGrp="1" noChangeArrowheads="1"/>
          </p:cNvSpPr>
          <p:nvPr>
            <p:ph type="subTitle" idx="1"/>
          </p:nvPr>
        </p:nvSpPr>
        <p:spPr>
          <a:xfrm>
            <a:off x="539750" y="1196975"/>
            <a:ext cx="8064500" cy="4894263"/>
          </a:xfrm>
        </p:spPr>
        <p:txBody>
          <a:bodyPr/>
          <a:lstStyle/>
          <a:p>
            <a:pPr algn="l"/>
            <a:r>
              <a:rPr lang="zh-CN" altLang="en-US" b="1">
                <a:latin typeface="楷体_GB2312"/>
                <a:ea typeface="楷体_GB2312"/>
                <a:cs typeface="楷体_GB2312"/>
              </a:rPr>
              <a:t>直方图方法和直方图变换法</a:t>
            </a:r>
            <a:endParaRPr lang="zh-CN" altLang="en-US"/>
          </a:p>
          <a:p>
            <a:pPr algn="l">
              <a:buClr>
                <a:srgbClr val="DD0308"/>
              </a:buClr>
              <a:buFont typeface="Wingdings" panose="05000000000000000000" pitchFamily="2" charset="2"/>
              <a:buChar char="n"/>
            </a:pPr>
            <a:r>
              <a:rPr lang="zh-CN" altLang="en-US" b="1">
                <a:ea typeface="楷体_GB2312"/>
                <a:cs typeface="楷体_GB2312"/>
              </a:rPr>
              <a:t>双峰直方图可以推广到具有不同灰度值的多个物体图像中。</a:t>
            </a:r>
          </a:p>
          <a:p>
            <a:pPr algn="l">
              <a:buClr>
                <a:srgbClr val="DD0308"/>
              </a:buClr>
              <a:buFont typeface="Wingdings" panose="05000000000000000000" pitchFamily="2" charset="2"/>
              <a:buChar char="n"/>
            </a:pPr>
            <a:r>
              <a:rPr lang="zh-CN" altLang="en-US" b="1">
                <a:ea typeface="楷体_GB2312"/>
                <a:cs typeface="楷体_GB2312"/>
              </a:rPr>
              <a:t>图像中有多个物体且有不同的灰度分布，如图：</a:t>
            </a:r>
          </a:p>
        </p:txBody>
      </p:sp>
      <p:sp>
        <p:nvSpPr>
          <p:cNvPr id="215044" name="Rectangle 4">
            <a:extLst>
              <a:ext uri="{FF2B5EF4-FFF2-40B4-BE49-F238E27FC236}">
                <a16:creationId xmlns:a16="http://schemas.microsoft.com/office/drawing/2014/main" id="{B291F267-3AB8-4D43-A311-9DC22F7C6A8A}"/>
              </a:ext>
            </a:extLst>
          </p:cNvPr>
          <p:cNvSpPr>
            <a:spLocks noChangeArrowheads="1"/>
          </p:cNvSpPr>
          <p:nvPr/>
        </p:nvSpPr>
        <p:spPr bwMode="auto">
          <a:xfrm>
            <a:off x="0" y="2262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pSp>
        <p:nvGrpSpPr>
          <p:cNvPr id="215045" name="Group 16">
            <a:extLst>
              <a:ext uri="{FF2B5EF4-FFF2-40B4-BE49-F238E27FC236}">
                <a16:creationId xmlns:a16="http://schemas.microsoft.com/office/drawing/2014/main" id="{5CD5187A-749B-4122-82C1-1028AC725A45}"/>
              </a:ext>
            </a:extLst>
          </p:cNvPr>
          <p:cNvGrpSpPr>
            <a:grpSpLocks noChangeAspect="1"/>
          </p:cNvGrpSpPr>
          <p:nvPr/>
        </p:nvGrpSpPr>
        <p:grpSpPr bwMode="auto">
          <a:xfrm>
            <a:off x="2146300" y="3775075"/>
            <a:ext cx="5689600" cy="3082925"/>
            <a:chOff x="1980" y="3234"/>
            <a:chExt cx="5760" cy="3120"/>
          </a:xfrm>
        </p:grpSpPr>
        <p:sp>
          <p:nvSpPr>
            <p:cNvPr id="215054" name="AutoShape 17">
              <a:extLst>
                <a:ext uri="{FF2B5EF4-FFF2-40B4-BE49-F238E27FC236}">
                  <a16:creationId xmlns:a16="http://schemas.microsoft.com/office/drawing/2014/main" id="{0E3396A1-4CF4-42BE-AB50-8272DAF2D437}"/>
                </a:ext>
              </a:extLst>
            </p:cNvPr>
            <p:cNvSpPr>
              <a:spLocks noChangeAspect="1" noChangeArrowheads="1"/>
            </p:cNvSpPr>
            <p:nvPr/>
          </p:nvSpPr>
          <p:spPr bwMode="auto">
            <a:xfrm>
              <a:off x="1980" y="3234"/>
              <a:ext cx="5760" cy="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15055" name="Line 18">
              <a:extLst>
                <a:ext uri="{FF2B5EF4-FFF2-40B4-BE49-F238E27FC236}">
                  <a16:creationId xmlns:a16="http://schemas.microsoft.com/office/drawing/2014/main" id="{4BC24D18-520B-4CC8-B2AB-CACFF2B1F1A1}"/>
                </a:ext>
              </a:extLst>
            </p:cNvPr>
            <p:cNvSpPr>
              <a:spLocks noChangeShapeType="1"/>
            </p:cNvSpPr>
            <p:nvPr/>
          </p:nvSpPr>
          <p:spPr bwMode="auto">
            <a:xfrm>
              <a:off x="2160" y="5886"/>
              <a:ext cx="5580" cy="1"/>
            </a:xfrm>
            <a:prstGeom prst="line">
              <a:avLst/>
            </a:prstGeom>
            <a:noFill/>
            <a:ln w="254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5056" name="Line 19">
              <a:extLst>
                <a:ext uri="{FF2B5EF4-FFF2-40B4-BE49-F238E27FC236}">
                  <a16:creationId xmlns:a16="http://schemas.microsoft.com/office/drawing/2014/main" id="{6C054786-B03E-4299-A245-0581E18267EB}"/>
                </a:ext>
              </a:extLst>
            </p:cNvPr>
            <p:cNvSpPr>
              <a:spLocks noChangeShapeType="1"/>
            </p:cNvSpPr>
            <p:nvPr/>
          </p:nvSpPr>
          <p:spPr bwMode="auto">
            <a:xfrm flipV="1">
              <a:off x="2160" y="3234"/>
              <a:ext cx="1" cy="2652"/>
            </a:xfrm>
            <a:prstGeom prst="line">
              <a:avLst/>
            </a:prstGeom>
            <a:noFill/>
            <a:ln w="254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5057" name="Freeform 20">
              <a:extLst>
                <a:ext uri="{FF2B5EF4-FFF2-40B4-BE49-F238E27FC236}">
                  <a16:creationId xmlns:a16="http://schemas.microsoft.com/office/drawing/2014/main" id="{4248E98B-EF5F-4A0D-9467-07B4B651672A}"/>
                </a:ext>
              </a:extLst>
            </p:cNvPr>
            <p:cNvSpPr>
              <a:spLocks noChangeArrowheads="1"/>
            </p:cNvSpPr>
            <p:nvPr/>
          </p:nvSpPr>
          <p:spPr bwMode="auto">
            <a:xfrm>
              <a:off x="2160" y="3677"/>
              <a:ext cx="5040" cy="2261"/>
            </a:xfrm>
            <a:custGeom>
              <a:avLst/>
              <a:gdLst>
                <a:gd name="T0" fmla="*/ 0 w 5040"/>
                <a:gd name="T1" fmla="*/ 2208 h 2262"/>
                <a:gd name="T2" fmla="*/ 540 w 5040"/>
                <a:gd name="T3" fmla="*/ 2052 h 2262"/>
                <a:gd name="T4" fmla="*/ 1080 w 5040"/>
                <a:gd name="T5" fmla="*/ 962 h 2262"/>
                <a:gd name="T6" fmla="*/ 1440 w 5040"/>
                <a:gd name="T7" fmla="*/ 1428 h 2262"/>
                <a:gd name="T8" fmla="*/ 1800 w 5040"/>
                <a:gd name="T9" fmla="*/ 806 h 2262"/>
                <a:gd name="T10" fmla="*/ 2160 w 5040"/>
                <a:gd name="T11" fmla="*/ 26 h 2262"/>
                <a:gd name="T12" fmla="*/ 2520 w 5040"/>
                <a:gd name="T13" fmla="*/ 962 h 2262"/>
                <a:gd name="T14" fmla="*/ 2880 w 5040"/>
                <a:gd name="T15" fmla="*/ 494 h 2262"/>
                <a:gd name="T16" fmla="*/ 3420 w 5040"/>
                <a:gd name="T17" fmla="*/ 1896 h 2262"/>
                <a:gd name="T18" fmla="*/ 3960 w 5040"/>
                <a:gd name="T19" fmla="*/ 962 h 2262"/>
                <a:gd name="T20" fmla="*/ 4500 w 5040"/>
                <a:gd name="T21" fmla="*/ 1896 h 2262"/>
                <a:gd name="T22" fmla="*/ 5040 w 5040"/>
                <a:gd name="T23" fmla="*/ 2208 h 22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040" h="2262">
                  <a:moveTo>
                    <a:pt x="0" y="2210"/>
                  </a:moveTo>
                  <a:cubicBezTo>
                    <a:pt x="180" y="2236"/>
                    <a:pt x="360" y="2262"/>
                    <a:pt x="540" y="2054"/>
                  </a:cubicBezTo>
                  <a:cubicBezTo>
                    <a:pt x="720" y="1846"/>
                    <a:pt x="930" y="1066"/>
                    <a:pt x="1080" y="962"/>
                  </a:cubicBezTo>
                  <a:cubicBezTo>
                    <a:pt x="1230" y="858"/>
                    <a:pt x="1320" y="1456"/>
                    <a:pt x="1440" y="1430"/>
                  </a:cubicBezTo>
                  <a:cubicBezTo>
                    <a:pt x="1560" y="1404"/>
                    <a:pt x="1680" y="1040"/>
                    <a:pt x="1800" y="806"/>
                  </a:cubicBezTo>
                  <a:cubicBezTo>
                    <a:pt x="1920" y="572"/>
                    <a:pt x="2040" y="0"/>
                    <a:pt x="2160" y="26"/>
                  </a:cubicBezTo>
                  <a:cubicBezTo>
                    <a:pt x="2280" y="52"/>
                    <a:pt x="2400" y="884"/>
                    <a:pt x="2520" y="962"/>
                  </a:cubicBezTo>
                  <a:cubicBezTo>
                    <a:pt x="2640" y="1040"/>
                    <a:pt x="2730" y="338"/>
                    <a:pt x="2880" y="494"/>
                  </a:cubicBezTo>
                  <a:cubicBezTo>
                    <a:pt x="3030" y="650"/>
                    <a:pt x="3240" y="1820"/>
                    <a:pt x="3420" y="1898"/>
                  </a:cubicBezTo>
                  <a:cubicBezTo>
                    <a:pt x="3600" y="1976"/>
                    <a:pt x="3780" y="962"/>
                    <a:pt x="3960" y="962"/>
                  </a:cubicBezTo>
                  <a:cubicBezTo>
                    <a:pt x="4140" y="962"/>
                    <a:pt x="4320" y="1690"/>
                    <a:pt x="4500" y="1898"/>
                  </a:cubicBezTo>
                  <a:cubicBezTo>
                    <a:pt x="4680" y="2106"/>
                    <a:pt x="4860" y="2158"/>
                    <a:pt x="5040" y="2210"/>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058" name="Line 21">
              <a:extLst>
                <a:ext uri="{FF2B5EF4-FFF2-40B4-BE49-F238E27FC236}">
                  <a16:creationId xmlns:a16="http://schemas.microsoft.com/office/drawing/2014/main" id="{F6A2B03A-A7E6-4BB4-9AA9-C8B73DF5C04C}"/>
                </a:ext>
              </a:extLst>
            </p:cNvPr>
            <p:cNvSpPr>
              <a:spLocks noChangeShapeType="1"/>
            </p:cNvSpPr>
            <p:nvPr/>
          </p:nvSpPr>
          <p:spPr bwMode="auto">
            <a:xfrm>
              <a:off x="3600" y="3546"/>
              <a:ext cx="1" cy="2340"/>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59" name="Line 22">
              <a:extLst>
                <a:ext uri="{FF2B5EF4-FFF2-40B4-BE49-F238E27FC236}">
                  <a16:creationId xmlns:a16="http://schemas.microsoft.com/office/drawing/2014/main" id="{E306ABF5-02EB-4E6B-90C4-EE3590FB1965}"/>
                </a:ext>
              </a:extLst>
            </p:cNvPr>
            <p:cNvSpPr>
              <a:spLocks noChangeShapeType="1"/>
            </p:cNvSpPr>
            <p:nvPr/>
          </p:nvSpPr>
          <p:spPr bwMode="auto">
            <a:xfrm>
              <a:off x="4680" y="3546"/>
              <a:ext cx="1" cy="2341"/>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60" name="Line 23">
              <a:extLst>
                <a:ext uri="{FF2B5EF4-FFF2-40B4-BE49-F238E27FC236}">
                  <a16:creationId xmlns:a16="http://schemas.microsoft.com/office/drawing/2014/main" id="{AD25A5FD-EF4B-41D8-A60E-708E2B5362BC}"/>
                </a:ext>
              </a:extLst>
            </p:cNvPr>
            <p:cNvSpPr>
              <a:spLocks noChangeShapeType="1"/>
            </p:cNvSpPr>
            <p:nvPr/>
          </p:nvSpPr>
          <p:spPr bwMode="auto">
            <a:xfrm>
              <a:off x="5580" y="3546"/>
              <a:ext cx="1" cy="234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61" name="Text Box 24">
              <a:extLst>
                <a:ext uri="{FF2B5EF4-FFF2-40B4-BE49-F238E27FC236}">
                  <a16:creationId xmlns:a16="http://schemas.microsoft.com/office/drawing/2014/main" id="{502F710A-DCF1-4ADD-A730-70100DC485EB}"/>
                </a:ext>
              </a:extLst>
            </p:cNvPr>
            <p:cNvSpPr txBox="1">
              <a:spLocks noChangeArrowheads="1"/>
            </p:cNvSpPr>
            <p:nvPr/>
          </p:nvSpPr>
          <p:spPr bwMode="auto">
            <a:xfrm>
              <a:off x="3060" y="3390"/>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b="1"/>
                <a:t>T</a:t>
              </a:r>
              <a:r>
                <a:rPr lang="en-US" altLang="zh-CN" sz="1400" b="1" baseline="-25000"/>
                <a:t>A</a:t>
              </a:r>
              <a:endParaRPr lang="en-US" altLang="zh-CN" sz="2400"/>
            </a:p>
          </p:txBody>
        </p:sp>
        <p:sp>
          <p:nvSpPr>
            <p:cNvPr id="215062" name="Text Box 25">
              <a:extLst>
                <a:ext uri="{FF2B5EF4-FFF2-40B4-BE49-F238E27FC236}">
                  <a16:creationId xmlns:a16="http://schemas.microsoft.com/office/drawing/2014/main" id="{D2F1E4D5-AEF5-4028-B6FC-5348111FA730}"/>
                </a:ext>
              </a:extLst>
            </p:cNvPr>
            <p:cNvSpPr txBox="1">
              <a:spLocks noChangeArrowheads="1"/>
            </p:cNvSpPr>
            <p:nvPr/>
          </p:nvSpPr>
          <p:spPr bwMode="auto">
            <a:xfrm>
              <a:off x="5580" y="3390"/>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b="1"/>
                <a:t>T</a:t>
              </a:r>
              <a:r>
                <a:rPr lang="en-US" altLang="zh-CN" sz="1400" b="1" baseline="-25000"/>
                <a:t>B</a:t>
              </a:r>
              <a:endParaRPr lang="en-US" altLang="zh-CN" sz="2400"/>
            </a:p>
          </p:txBody>
        </p:sp>
        <p:sp>
          <p:nvSpPr>
            <p:cNvPr id="215063" name="Text Box 26">
              <a:extLst>
                <a:ext uri="{FF2B5EF4-FFF2-40B4-BE49-F238E27FC236}">
                  <a16:creationId xmlns:a16="http://schemas.microsoft.com/office/drawing/2014/main" id="{2664CAD8-44A6-4825-964D-D5CE37C6CC78}"/>
                </a:ext>
              </a:extLst>
            </p:cNvPr>
            <p:cNvSpPr txBox="1">
              <a:spLocks noChangeArrowheads="1"/>
            </p:cNvSpPr>
            <p:nvPr/>
          </p:nvSpPr>
          <p:spPr bwMode="auto">
            <a:xfrm>
              <a:off x="4680" y="3390"/>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b="1"/>
                <a:t>T</a:t>
              </a:r>
              <a:r>
                <a:rPr lang="en-US" altLang="zh-CN" sz="1400" b="1" baseline="-25000"/>
                <a:t>C</a:t>
              </a:r>
              <a:endParaRPr lang="en-US" altLang="zh-CN" sz="2400"/>
            </a:p>
          </p:txBody>
        </p:sp>
        <p:sp>
          <p:nvSpPr>
            <p:cNvPr id="215064" name="Text Box 27">
              <a:extLst>
                <a:ext uri="{FF2B5EF4-FFF2-40B4-BE49-F238E27FC236}">
                  <a16:creationId xmlns:a16="http://schemas.microsoft.com/office/drawing/2014/main" id="{869B1485-1D7B-4067-A82A-AB8473F6118D}"/>
                </a:ext>
              </a:extLst>
            </p:cNvPr>
            <p:cNvSpPr txBox="1">
              <a:spLocks noChangeArrowheads="1"/>
            </p:cNvSpPr>
            <p:nvPr/>
          </p:nvSpPr>
          <p:spPr bwMode="auto">
            <a:xfrm>
              <a:off x="1980" y="5730"/>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b="1"/>
                <a:t>0</a:t>
              </a:r>
              <a:endParaRPr lang="en-US" altLang="zh-CN" sz="2400"/>
            </a:p>
          </p:txBody>
        </p:sp>
        <p:sp>
          <p:nvSpPr>
            <p:cNvPr id="215065" name="Text Box 28">
              <a:extLst>
                <a:ext uri="{FF2B5EF4-FFF2-40B4-BE49-F238E27FC236}">
                  <a16:creationId xmlns:a16="http://schemas.microsoft.com/office/drawing/2014/main" id="{B252770F-19CD-42BB-9AC2-FA7CD5149B4F}"/>
                </a:ext>
              </a:extLst>
            </p:cNvPr>
            <p:cNvSpPr txBox="1">
              <a:spLocks noChangeArrowheads="1"/>
            </p:cNvSpPr>
            <p:nvPr/>
          </p:nvSpPr>
          <p:spPr bwMode="auto">
            <a:xfrm>
              <a:off x="7020" y="5730"/>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b="1"/>
                <a:t>255</a:t>
              </a:r>
              <a:endParaRPr lang="en-US" altLang="zh-CN" sz="2400"/>
            </a:p>
          </p:txBody>
        </p:sp>
      </p:grpSp>
      <p:sp>
        <p:nvSpPr>
          <p:cNvPr id="215046" name="Line 29">
            <a:extLst>
              <a:ext uri="{FF2B5EF4-FFF2-40B4-BE49-F238E27FC236}">
                <a16:creationId xmlns:a16="http://schemas.microsoft.com/office/drawing/2014/main" id="{F088D9CD-BF1D-47AA-973A-B455ED336788}"/>
              </a:ext>
            </a:extLst>
          </p:cNvPr>
          <p:cNvSpPr>
            <a:spLocks noChangeShapeType="1"/>
          </p:cNvSpPr>
          <p:nvPr/>
        </p:nvSpPr>
        <p:spPr bwMode="auto">
          <a:xfrm>
            <a:off x="2051050" y="4868863"/>
            <a:ext cx="1512888" cy="504825"/>
          </a:xfrm>
          <a:prstGeom prst="line">
            <a:avLst/>
          </a:prstGeom>
          <a:noFill/>
          <a:ln w="38100">
            <a:solidFill>
              <a:srgbClr val="DD0308"/>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5047" name="Text Box 30">
            <a:extLst>
              <a:ext uri="{FF2B5EF4-FFF2-40B4-BE49-F238E27FC236}">
                <a16:creationId xmlns:a16="http://schemas.microsoft.com/office/drawing/2014/main" id="{C435E37C-733D-419D-A2BE-D8A554E4620C}"/>
              </a:ext>
            </a:extLst>
          </p:cNvPr>
          <p:cNvSpPr txBox="1">
            <a:spLocks noChangeArrowheads="1"/>
          </p:cNvSpPr>
          <p:nvPr/>
        </p:nvSpPr>
        <p:spPr bwMode="auto">
          <a:xfrm>
            <a:off x="1095375" y="4403725"/>
            <a:ext cx="2540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latin typeface="楷体_GB2312"/>
                <a:ea typeface="楷体_GB2312"/>
                <a:cs typeface="楷体_GB2312"/>
              </a:rPr>
              <a:t>物体</a:t>
            </a:r>
            <a:r>
              <a:rPr lang="en-US" altLang="zh-CN" sz="3200" b="1">
                <a:solidFill>
                  <a:srgbClr val="0000FF"/>
                </a:solidFill>
                <a:latin typeface="楷体_GB2312"/>
                <a:ea typeface="楷体_GB2312"/>
                <a:cs typeface="楷体_GB2312"/>
              </a:rPr>
              <a:t>1</a:t>
            </a:r>
          </a:p>
        </p:txBody>
      </p:sp>
      <p:sp>
        <p:nvSpPr>
          <p:cNvPr id="215048" name="Line 31">
            <a:extLst>
              <a:ext uri="{FF2B5EF4-FFF2-40B4-BE49-F238E27FC236}">
                <a16:creationId xmlns:a16="http://schemas.microsoft.com/office/drawing/2014/main" id="{C76A81FD-9496-464F-99F9-B03B09043745}"/>
              </a:ext>
            </a:extLst>
          </p:cNvPr>
          <p:cNvSpPr>
            <a:spLocks noChangeShapeType="1"/>
          </p:cNvSpPr>
          <p:nvPr/>
        </p:nvSpPr>
        <p:spPr bwMode="auto">
          <a:xfrm>
            <a:off x="4356100" y="4005263"/>
            <a:ext cx="254000" cy="863600"/>
          </a:xfrm>
          <a:prstGeom prst="line">
            <a:avLst/>
          </a:prstGeom>
          <a:noFill/>
          <a:ln w="38100">
            <a:solidFill>
              <a:srgbClr val="DD0308"/>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5049" name="Text Box 32">
            <a:extLst>
              <a:ext uri="{FF2B5EF4-FFF2-40B4-BE49-F238E27FC236}">
                <a16:creationId xmlns:a16="http://schemas.microsoft.com/office/drawing/2014/main" id="{E7ED1304-E3C3-4C28-BFD7-7F26BD5A891D}"/>
              </a:ext>
            </a:extLst>
          </p:cNvPr>
          <p:cNvSpPr txBox="1">
            <a:spLocks noChangeArrowheads="1"/>
          </p:cNvSpPr>
          <p:nvPr/>
        </p:nvSpPr>
        <p:spPr bwMode="auto">
          <a:xfrm>
            <a:off x="3727450" y="3500438"/>
            <a:ext cx="22129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latin typeface="楷体_GB2312"/>
                <a:ea typeface="楷体_GB2312"/>
                <a:cs typeface="楷体_GB2312"/>
              </a:rPr>
              <a:t>物体</a:t>
            </a:r>
            <a:r>
              <a:rPr lang="en-US" altLang="zh-CN" sz="3200" b="1">
                <a:solidFill>
                  <a:srgbClr val="0000FF"/>
                </a:solidFill>
                <a:latin typeface="楷体_GB2312"/>
                <a:ea typeface="楷体_GB2312"/>
                <a:cs typeface="楷体_GB2312"/>
              </a:rPr>
              <a:t>2</a:t>
            </a:r>
          </a:p>
        </p:txBody>
      </p:sp>
      <p:sp>
        <p:nvSpPr>
          <p:cNvPr id="215050" name="Line 35">
            <a:extLst>
              <a:ext uri="{FF2B5EF4-FFF2-40B4-BE49-F238E27FC236}">
                <a16:creationId xmlns:a16="http://schemas.microsoft.com/office/drawing/2014/main" id="{511E1DDA-6741-4AAF-B834-DD80BAC51E78}"/>
              </a:ext>
            </a:extLst>
          </p:cNvPr>
          <p:cNvSpPr>
            <a:spLocks noChangeShapeType="1"/>
          </p:cNvSpPr>
          <p:nvPr/>
        </p:nvSpPr>
        <p:spPr bwMode="auto">
          <a:xfrm flipH="1">
            <a:off x="5219700" y="4076700"/>
            <a:ext cx="1296988" cy="1081088"/>
          </a:xfrm>
          <a:prstGeom prst="line">
            <a:avLst/>
          </a:prstGeom>
          <a:noFill/>
          <a:ln w="38100">
            <a:solidFill>
              <a:srgbClr val="DD0308"/>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5051" name="Text Box 36">
            <a:extLst>
              <a:ext uri="{FF2B5EF4-FFF2-40B4-BE49-F238E27FC236}">
                <a16:creationId xmlns:a16="http://schemas.microsoft.com/office/drawing/2014/main" id="{24B5D901-DAE8-4C98-9838-4B7850CD0785}"/>
              </a:ext>
            </a:extLst>
          </p:cNvPr>
          <p:cNvSpPr txBox="1">
            <a:spLocks noChangeArrowheads="1"/>
          </p:cNvSpPr>
          <p:nvPr/>
        </p:nvSpPr>
        <p:spPr bwMode="auto">
          <a:xfrm>
            <a:off x="6443663" y="3573463"/>
            <a:ext cx="2089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latin typeface="楷体_GB2312"/>
                <a:ea typeface="楷体_GB2312"/>
                <a:cs typeface="楷体_GB2312"/>
              </a:rPr>
              <a:t>物体</a:t>
            </a:r>
            <a:r>
              <a:rPr lang="en-US" altLang="zh-CN" sz="3200" b="1">
                <a:solidFill>
                  <a:srgbClr val="0000FF"/>
                </a:solidFill>
                <a:latin typeface="楷体_GB2312"/>
                <a:ea typeface="楷体_GB2312"/>
                <a:cs typeface="楷体_GB2312"/>
              </a:rPr>
              <a:t>3</a:t>
            </a:r>
          </a:p>
        </p:txBody>
      </p:sp>
      <p:sp>
        <p:nvSpPr>
          <p:cNvPr id="215052" name="Line 37">
            <a:extLst>
              <a:ext uri="{FF2B5EF4-FFF2-40B4-BE49-F238E27FC236}">
                <a16:creationId xmlns:a16="http://schemas.microsoft.com/office/drawing/2014/main" id="{A80D1CE7-0365-41F1-8BD2-0DD9B8D11A59}"/>
              </a:ext>
            </a:extLst>
          </p:cNvPr>
          <p:cNvSpPr>
            <a:spLocks noChangeShapeType="1"/>
          </p:cNvSpPr>
          <p:nvPr/>
        </p:nvSpPr>
        <p:spPr bwMode="auto">
          <a:xfrm flipH="1">
            <a:off x="6372225" y="5300663"/>
            <a:ext cx="936625" cy="504825"/>
          </a:xfrm>
          <a:prstGeom prst="line">
            <a:avLst/>
          </a:prstGeom>
          <a:noFill/>
          <a:ln w="38100">
            <a:solidFill>
              <a:srgbClr val="DD0308"/>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5053" name="Text Box 38">
            <a:extLst>
              <a:ext uri="{FF2B5EF4-FFF2-40B4-BE49-F238E27FC236}">
                <a16:creationId xmlns:a16="http://schemas.microsoft.com/office/drawing/2014/main" id="{F4C44646-36F9-4270-B9D5-8EDDBB0609C7}"/>
              </a:ext>
            </a:extLst>
          </p:cNvPr>
          <p:cNvSpPr txBox="1">
            <a:spLocks noChangeArrowheads="1"/>
          </p:cNvSpPr>
          <p:nvPr/>
        </p:nvSpPr>
        <p:spPr bwMode="auto">
          <a:xfrm>
            <a:off x="7216775" y="4764088"/>
            <a:ext cx="15319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latin typeface="楷体_GB2312"/>
                <a:ea typeface="楷体_GB2312"/>
                <a:cs typeface="楷体_GB2312"/>
              </a:rPr>
              <a:t>背景</a:t>
            </a:r>
          </a:p>
        </p:txBody>
      </p:sp>
    </p:spTree>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42481325-F34C-4624-8F23-DC57EF5C585B}"/>
              </a:ext>
            </a:extLst>
          </p:cNvPr>
          <p:cNvSpPr>
            <a:spLocks noGrp="1" noChangeArrowheads="1"/>
          </p:cNvSpPr>
          <p:nvPr>
            <p:ph type="ctrTitle"/>
          </p:nvPr>
        </p:nvSpPr>
        <p:spPr>
          <a:xfrm>
            <a:off x="539750" y="333375"/>
            <a:ext cx="7916863" cy="647700"/>
          </a:xfrm>
        </p:spPr>
        <p:txBody>
          <a:bodyPr/>
          <a:lstStyle/>
          <a:p>
            <a:pPr>
              <a:defRPr/>
            </a:pPr>
            <a:r>
              <a:rPr lang="zh-CN" altLang="en-US" sz="4000" b="1">
                <a:solidFill>
                  <a:srgbClr val="CC3300"/>
                </a:solidFill>
                <a:effectLst>
                  <a:outerShdw blurRad="38100" dist="38100" dir="2700000" algn="tl">
                    <a:srgbClr val="C0C0C0"/>
                  </a:outerShdw>
                </a:effectLst>
                <a:latin typeface="楷体_GB2312"/>
                <a:ea typeface="楷体_GB2312"/>
                <a:cs typeface="楷体_GB2312"/>
              </a:rPr>
              <a:t>自动阈值分割</a:t>
            </a:r>
          </a:p>
        </p:txBody>
      </p:sp>
      <p:sp>
        <p:nvSpPr>
          <p:cNvPr id="216067" name="Rectangle 3">
            <a:extLst>
              <a:ext uri="{FF2B5EF4-FFF2-40B4-BE49-F238E27FC236}">
                <a16:creationId xmlns:a16="http://schemas.microsoft.com/office/drawing/2014/main" id="{AC822035-181F-4631-9A9C-986C3EAB0CED}"/>
              </a:ext>
            </a:extLst>
          </p:cNvPr>
          <p:cNvSpPr>
            <a:spLocks noGrp="1" noChangeArrowheads="1"/>
          </p:cNvSpPr>
          <p:nvPr>
            <p:ph type="subTitle" idx="1"/>
          </p:nvPr>
        </p:nvSpPr>
        <p:spPr>
          <a:xfrm>
            <a:off x="539750" y="908050"/>
            <a:ext cx="8064500" cy="4365625"/>
          </a:xfrm>
        </p:spPr>
        <p:txBody>
          <a:bodyPr/>
          <a:lstStyle/>
          <a:p>
            <a:pPr algn="l"/>
            <a:r>
              <a:rPr lang="zh-CN" altLang="en-US" b="1">
                <a:latin typeface="楷体_GB2312"/>
                <a:ea typeface="楷体_GB2312"/>
                <a:cs typeface="楷体_GB2312"/>
              </a:rPr>
              <a:t>直方图方法和直方图变换法</a:t>
            </a:r>
            <a:endParaRPr lang="zh-CN" altLang="en-US"/>
          </a:p>
          <a:p>
            <a:pPr algn="l">
              <a:buClr>
                <a:srgbClr val="DD0308"/>
              </a:buClr>
              <a:buFont typeface="Wingdings" panose="05000000000000000000" pitchFamily="2" charset="2"/>
              <a:buChar char="n"/>
            </a:pPr>
            <a:r>
              <a:rPr lang="zh-CN" altLang="en-US" b="1">
                <a:ea typeface="楷体_GB2312"/>
                <a:cs typeface="楷体_GB2312"/>
              </a:rPr>
              <a:t>直方图变换：如果目标区域和背景区域之间的谷不够深，以至于无法选择一个合适的阈值，则就要对直方图进行变换。</a:t>
            </a:r>
          </a:p>
          <a:p>
            <a:pPr algn="l">
              <a:buClr>
                <a:srgbClr val="DD0308"/>
              </a:buClr>
              <a:buFont typeface="Wingdings" panose="05000000000000000000" pitchFamily="2" charset="2"/>
              <a:buChar char="n"/>
            </a:pPr>
            <a:r>
              <a:rPr lang="zh-CN" altLang="en-US" b="1">
                <a:latin typeface="楷体_GB2312"/>
                <a:ea typeface="楷体_GB2312"/>
                <a:cs typeface="楷体_GB2312"/>
              </a:rPr>
              <a:t>常用的方法是将像素的梯度值作为直方图加权的方法 </a:t>
            </a:r>
          </a:p>
        </p:txBody>
      </p:sp>
      <p:sp>
        <p:nvSpPr>
          <p:cNvPr id="216068" name="Rectangle 4">
            <a:extLst>
              <a:ext uri="{FF2B5EF4-FFF2-40B4-BE49-F238E27FC236}">
                <a16:creationId xmlns:a16="http://schemas.microsoft.com/office/drawing/2014/main" id="{435464FF-3434-40E3-8BFB-6FB6D55C1F2A}"/>
              </a:ext>
            </a:extLst>
          </p:cNvPr>
          <p:cNvSpPr>
            <a:spLocks noChangeArrowheads="1"/>
          </p:cNvSpPr>
          <p:nvPr/>
        </p:nvSpPr>
        <p:spPr bwMode="auto">
          <a:xfrm>
            <a:off x="0" y="2262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pSp>
        <p:nvGrpSpPr>
          <p:cNvPr id="216069" name="Group 20">
            <a:extLst>
              <a:ext uri="{FF2B5EF4-FFF2-40B4-BE49-F238E27FC236}">
                <a16:creationId xmlns:a16="http://schemas.microsoft.com/office/drawing/2014/main" id="{C6CA495D-BB5D-42F7-90AC-552581AC252B}"/>
              </a:ext>
            </a:extLst>
          </p:cNvPr>
          <p:cNvGrpSpPr>
            <a:grpSpLocks/>
          </p:cNvGrpSpPr>
          <p:nvPr/>
        </p:nvGrpSpPr>
        <p:grpSpPr bwMode="auto">
          <a:xfrm>
            <a:off x="755650" y="3897313"/>
            <a:ext cx="7848600" cy="3132137"/>
            <a:chOff x="204" y="1933"/>
            <a:chExt cx="4944" cy="1973"/>
          </a:xfrm>
        </p:grpSpPr>
        <p:grpSp>
          <p:nvGrpSpPr>
            <p:cNvPr id="216070" name="Group 5">
              <a:extLst>
                <a:ext uri="{FF2B5EF4-FFF2-40B4-BE49-F238E27FC236}">
                  <a16:creationId xmlns:a16="http://schemas.microsoft.com/office/drawing/2014/main" id="{EC5E6C35-BF76-490F-94F6-78335D3E0613}"/>
                </a:ext>
              </a:extLst>
            </p:cNvPr>
            <p:cNvGrpSpPr>
              <a:grpSpLocks noChangeAspect="1"/>
            </p:cNvGrpSpPr>
            <p:nvPr/>
          </p:nvGrpSpPr>
          <p:grpSpPr bwMode="auto">
            <a:xfrm>
              <a:off x="1383" y="1933"/>
              <a:ext cx="3311" cy="1973"/>
              <a:chOff x="2160" y="7758"/>
              <a:chExt cx="5760" cy="3432"/>
            </a:xfrm>
          </p:grpSpPr>
          <p:sp>
            <p:nvSpPr>
              <p:cNvPr id="216075" name="AutoShape 6">
                <a:extLst>
                  <a:ext uri="{FF2B5EF4-FFF2-40B4-BE49-F238E27FC236}">
                    <a16:creationId xmlns:a16="http://schemas.microsoft.com/office/drawing/2014/main" id="{64258464-4D95-4C8E-BEA6-2A146744A81C}"/>
                  </a:ext>
                </a:extLst>
              </p:cNvPr>
              <p:cNvSpPr>
                <a:spLocks noChangeAspect="1" noChangeArrowheads="1"/>
              </p:cNvSpPr>
              <p:nvPr/>
            </p:nvSpPr>
            <p:spPr bwMode="auto">
              <a:xfrm>
                <a:off x="2160" y="7758"/>
                <a:ext cx="5760" cy="3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16076" name="Line 7">
                <a:extLst>
                  <a:ext uri="{FF2B5EF4-FFF2-40B4-BE49-F238E27FC236}">
                    <a16:creationId xmlns:a16="http://schemas.microsoft.com/office/drawing/2014/main" id="{E486BA2E-A214-4E99-A47F-0A1D9371F052}"/>
                  </a:ext>
                </a:extLst>
              </p:cNvPr>
              <p:cNvSpPr>
                <a:spLocks noChangeShapeType="1"/>
              </p:cNvSpPr>
              <p:nvPr/>
            </p:nvSpPr>
            <p:spPr bwMode="auto">
              <a:xfrm>
                <a:off x="2341" y="10566"/>
                <a:ext cx="5579" cy="1"/>
              </a:xfrm>
              <a:prstGeom prst="line">
                <a:avLst/>
              </a:prstGeom>
              <a:noFill/>
              <a:ln w="254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6077" name="Line 8">
                <a:extLst>
                  <a:ext uri="{FF2B5EF4-FFF2-40B4-BE49-F238E27FC236}">
                    <a16:creationId xmlns:a16="http://schemas.microsoft.com/office/drawing/2014/main" id="{A963B817-7084-48B8-862F-8675C1D69B01}"/>
                  </a:ext>
                </a:extLst>
              </p:cNvPr>
              <p:cNvSpPr>
                <a:spLocks noChangeShapeType="1"/>
              </p:cNvSpPr>
              <p:nvPr/>
            </p:nvSpPr>
            <p:spPr bwMode="auto">
              <a:xfrm flipH="1" flipV="1">
                <a:off x="2340" y="7758"/>
                <a:ext cx="2" cy="2808"/>
              </a:xfrm>
              <a:prstGeom prst="line">
                <a:avLst/>
              </a:prstGeom>
              <a:noFill/>
              <a:ln w="254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6078" name="Freeform 9">
                <a:extLst>
                  <a:ext uri="{FF2B5EF4-FFF2-40B4-BE49-F238E27FC236}">
                    <a16:creationId xmlns:a16="http://schemas.microsoft.com/office/drawing/2014/main" id="{2815B3D9-49CB-4E5E-84FE-E39C0C54CDE7}"/>
                  </a:ext>
                </a:extLst>
              </p:cNvPr>
              <p:cNvSpPr>
                <a:spLocks noChangeArrowheads="1"/>
              </p:cNvSpPr>
              <p:nvPr/>
            </p:nvSpPr>
            <p:spPr bwMode="auto">
              <a:xfrm>
                <a:off x="2341" y="8278"/>
                <a:ext cx="5039" cy="2288"/>
              </a:xfrm>
              <a:custGeom>
                <a:avLst/>
                <a:gdLst>
                  <a:gd name="T0" fmla="*/ 0 w 5040"/>
                  <a:gd name="T1" fmla="*/ 2236 h 2288"/>
                  <a:gd name="T2" fmla="*/ 540 w 5040"/>
                  <a:gd name="T3" fmla="*/ 2080 h 2288"/>
                  <a:gd name="T4" fmla="*/ 1440 w 5040"/>
                  <a:gd name="T5" fmla="*/ 988 h 2288"/>
                  <a:gd name="T6" fmla="*/ 2160 w 5040"/>
                  <a:gd name="T7" fmla="*/ 1612 h 2288"/>
                  <a:gd name="T8" fmla="*/ 3058 w 5040"/>
                  <a:gd name="T9" fmla="*/ 52 h 2288"/>
                  <a:gd name="T10" fmla="*/ 3778 w 5040"/>
                  <a:gd name="T11" fmla="*/ 1924 h 2288"/>
                  <a:gd name="T12" fmla="*/ 5038 w 5040"/>
                  <a:gd name="T13" fmla="*/ 2236 h 2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40" h="2288">
                    <a:moveTo>
                      <a:pt x="0" y="2236"/>
                    </a:moveTo>
                    <a:cubicBezTo>
                      <a:pt x="150" y="2262"/>
                      <a:pt x="300" y="2288"/>
                      <a:pt x="540" y="2080"/>
                    </a:cubicBezTo>
                    <a:cubicBezTo>
                      <a:pt x="780" y="1872"/>
                      <a:pt x="1170" y="1066"/>
                      <a:pt x="1440" y="988"/>
                    </a:cubicBezTo>
                    <a:cubicBezTo>
                      <a:pt x="1710" y="910"/>
                      <a:pt x="1890" y="1768"/>
                      <a:pt x="2160" y="1612"/>
                    </a:cubicBezTo>
                    <a:cubicBezTo>
                      <a:pt x="2430" y="1456"/>
                      <a:pt x="2790" y="0"/>
                      <a:pt x="3060" y="52"/>
                    </a:cubicBezTo>
                    <a:cubicBezTo>
                      <a:pt x="3330" y="104"/>
                      <a:pt x="3450" y="1560"/>
                      <a:pt x="3780" y="1924"/>
                    </a:cubicBezTo>
                    <a:cubicBezTo>
                      <a:pt x="4110" y="2288"/>
                      <a:pt x="4575" y="2262"/>
                      <a:pt x="5040" y="2236"/>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6079" name="Line 10">
                <a:extLst>
                  <a:ext uri="{FF2B5EF4-FFF2-40B4-BE49-F238E27FC236}">
                    <a16:creationId xmlns:a16="http://schemas.microsoft.com/office/drawing/2014/main" id="{A7B0F760-E099-46EB-B394-D3E468547C6A}"/>
                  </a:ext>
                </a:extLst>
              </p:cNvPr>
              <p:cNvSpPr>
                <a:spLocks noChangeShapeType="1"/>
              </p:cNvSpPr>
              <p:nvPr/>
            </p:nvSpPr>
            <p:spPr bwMode="auto">
              <a:xfrm>
                <a:off x="3780" y="9318"/>
                <a:ext cx="1" cy="124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080" name="Line 11">
                <a:extLst>
                  <a:ext uri="{FF2B5EF4-FFF2-40B4-BE49-F238E27FC236}">
                    <a16:creationId xmlns:a16="http://schemas.microsoft.com/office/drawing/2014/main" id="{115ED5F3-34B1-40D6-8A98-10AF151AF699}"/>
                  </a:ext>
                </a:extLst>
              </p:cNvPr>
              <p:cNvSpPr>
                <a:spLocks noChangeShapeType="1"/>
              </p:cNvSpPr>
              <p:nvPr/>
            </p:nvSpPr>
            <p:spPr bwMode="auto">
              <a:xfrm>
                <a:off x="5400" y="8382"/>
                <a:ext cx="0" cy="218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081" name="Line 12">
                <a:extLst>
                  <a:ext uri="{FF2B5EF4-FFF2-40B4-BE49-F238E27FC236}">
                    <a16:creationId xmlns:a16="http://schemas.microsoft.com/office/drawing/2014/main" id="{C5F3C213-AEE6-4105-B382-3D444E28C318}"/>
                  </a:ext>
                </a:extLst>
              </p:cNvPr>
              <p:cNvSpPr>
                <a:spLocks noChangeShapeType="1"/>
              </p:cNvSpPr>
              <p:nvPr/>
            </p:nvSpPr>
            <p:spPr bwMode="auto">
              <a:xfrm>
                <a:off x="4500" y="7758"/>
                <a:ext cx="1" cy="2808"/>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082" name="Text Box 13">
                <a:extLst>
                  <a:ext uri="{FF2B5EF4-FFF2-40B4-BE49-F238E27FC236}">
                    <a16:creationId xmlns:a16="http://schemas.microsoft.com/office/drawing/2014/main" id="{A4CCF508-F92C-4CEE-AC19-4F1AAF0CB645}"/>
                  </a:ext>
                </a:extLst>
              </p:cNvPr>
              <p:cNvSpPr txBox="1">
                <a:spLocks noChangeArrowheads="1"/>
              </p:cNvSpPr>
              <p:nvPr/>
            </p:nvSpPr>
            <p:spPr bwMode="auto">
              <a:xfrm>
                <a:off x="3960" y="7914"/>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b="1"/>
                  <a:t>T</a:t>
                </a:r>
              </a:p>
              <a:p>
                <a:pPr eaLnBrk="1" hangingPunct="1">
                  <a:lnSpc>
                    <a:spcPct val="100000"/>
                  </a:lnSpc>
                  <a:spcBef>
                    <a:spcPct val="0"/>
                  </a:spcBef>
                  <a:buClrTx/>
                  <a:buSzTx/>
                  <a:buFont typeface="Arial" panose="020B0604020202020204" pitchFamily="34" charset="0"/>
                  <a:buNone/>
                </a:pPr>
                <a:endParaRPr lang="en-US" altLang="zh-CN" sz="2400"/>
              </a:p>
            </p:txBody>
          </p:sp>
          <p:sp>
            <p:nvSpPr>
              <p:cNvPr id="216083" name="Text Box 14">
                <a:extLst>
                  <a:ext uri="{FF2B5EF4-FFF2-40B4-BE49-F238E27FC236}">
                    <a16:creationId xmlns:a16="http://schemas.microsoft.com/office/drawing/2014/main" id="{17CE4D0B-E802-4067-803E-E994D0CAEB93}"/>
                  </a:ext>
                </a:extLst>
              </p:cNvPr>
              <p:cNvSpPr txBox="1">
                <a:spLocks noChangeArrowheads="1"/>
              </p:cNvSpPr>
              <p:nvPr/>
            </p:nvSpPr>
            <p:spPr bwMode="auto">
              <a:xfrm>
                <a:off x="2160" y="10566"/>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b="1"/>
                  <a:t>0</a:t>
                </a:r>
              </a:p>
              <a:p>
                <a:pPr eaLnBrk="1" hangingPunct="1">
                  <a:lnSpc>
                    <a:spcPct val="100000"/>
                  </a:lnSpc>
                  <a:spcBef>
                    <a:spcPct val="0"/>
                  </a:spcBef>
                  <a:buClrTx/>
                  <a:buSzTx/>
                  <a:buFont typeface="Arial" panose="020B0604020202020204" pitchFamily="34" charset="0"/>
                  <a:buNone/>
                </a:pPr>
                <a:endParaRPr lang="en-US" altLang="zh-CN" sz="2400"/>
              </a:p>
            </p:txBody>
          </p:sp>
          <p:sp>
            <p:nvSpPr>
              <p:cNvPr id="216084" name="Text Box 15">
                <a:extLst>
                  <a:ext uri="{FF2B5EF4-FFF2-40B4-BE49-F238E27FC236}">
                    <a16:creationId xmlns:a16="http://schemas.microsoft.com/office/drawing/2014/main" id="{D511C8ED-B1B3-4969-9B34-43732252866D}"/>
                  </a:ext>
                </a:extLst>
              </p:cNvPr>
              <p:cNvSpPr txBox="1">
                <a:spLocks noChangeArrowheads="1"/>
              </p:cNvSpPr>
              <p:nvPr/>
            </p:nvSpPr>
            <p:spPr bwMode="auto">
              <a:xfrm>
                <a:off x="7200" y="10566"/>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b="1"/>
                  <a:t>255</a:t>
                </a:r>
              </a:p>
              <a:p>
                <a:pPr eaLnBrk="1" hangingPunct="1">
                  <a:lnSpc>
                    <a:spcPct val="100000"/>
                  </a:lnSpc>
                  <a:spcBef>
                    <a:spcPct val="0"/>
                  </a:spcBef>
                  <a:buClrTx/>
                  <a:buSzTx/>
                  <a:buFont typeface="Arial" panose="020B0604020202020204" pitchFamily="34" charset="0"/>
                  <a:buNone/>
                </a:pPr>
                <a:endParaRPr lang="en-US" altLang="zh-CN" sz="2400"/>
              </a:p>
            </p:txBody>
          </p:sp>
        </p:grpSp>
        <p:sp>
          <p:nvSpPr>
            <p:cNvPr id="216071" name="Line 16">
              <a:extLst>
                <a:ext uri="{FF2B5EF4-FFF2-40B4-BE49-F238E27FC236}">
                  <a16:creationId xmlns:a16="http://schemas.microsoft.com/office/drawing/2014/main" id="{DD5490F0-48F3-4FF2-9659-68BE5F118C19}"/>
                </a:ext>
              </a:extLst>
            </p:cNvPr>
            <p:cNvSpPr>
              <a:spLocks noChangeShapeType="1"/>
            </p:cNvSpPr>
            <p:nvPr/>
          </p:nvSpPr>
          <p:spPr bwMode="auto">
            <a:xfrm>
              <a:off x="1156" y="2931"/>
              <a:ext cx="1044" cy="182"/>
            </a:xfrm>
            <a:prstGeom prst="line">
              <a:avLst/>
            </a:prstGeom>
            <a:noFill/>
            <a:ln w="38100">
              <a:solidFill>
                <a:srgbClr val="DD0308"/>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6072" name="Text Box 17">
              <a:extLst>
                <a:ext uri="{FF2B5EF4-FFF2-40B4-BE49-F238E27FC236}">
                  <a16:creationId xmlns:a16="http://schemas.microsoft.com/office/drawing/2014/main" id="{EB96721D-6AE1-463B-9AE6-BDD098838767}"/>
                </a:ext>
              </a:extLst>
            </p:cNvPr>
            <p:cNvSpPr txBox="1">
              <a:spLocks noChangeArrowheads="1"/>
            </p:cNvSpPr>
            <p:nvPr/>
          </p:nvSpPr>
          <p:spPr bwMode="auto">
            <a:xfrm>
              <a:off x="204" y="2251"/>
              <a:ext cx="1224" cy="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目标区域直方图正态分布</a:t>
              </a:r>
            </a:p>
          </p:txBody>
        </p:sp>
        <p:sp>
          <p:nvSpPr>
            <p:cNvPr id="216073" name="Line 18">
              <a:extLst>
                <a:ext uri="{FF2B5EF4-FFF2-40B4-BE49-F238E27FC236}">
                  <a16:creationId xmlns:a16="http://schemas.microsoft.com/office/drawing/2014/main" id="{048CAC74-9FDC-48F7-968E-D853F458F60A}"/>
                </a:ext>
              </a:extLst>
            </p:cNvPr>
            <p:cNvSpPr>
              <a:spLocks noChangeShapeType="1"/>
            </p:cNvSpPr>
            <p:nvPr/>
          </p:nvSpPr>
          <p:spPr bwMode="auto">
            <a:xfrm flipH="1">
              <a:off x="3425" y="2794"/>
              <a:ext cx="544" cy="454"/>
            </a:xfrm>
            <a:prstGeom prst="line">
              <a:avLst/>
            </a:prstGeom>
            <a:noFill/>
            <a:ln w="38100">
              <a:solidFill>
                <a:srgbClr val="DD0308"/>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16074" name="Text Box 19">
              <a:extLst>
                <a:ext uri="{FF2B5EF4-FFF2-40B4-BE49-F238E27FC236}">
                  <a16:creationId xmlns:a16="http://schemas.microsoft.com/office/drawing/2014/main" id="{B747820C-D11A-41A3-86A6-D03E40B48214}"/>
                </a:ext>
              </a:extLst>
            </p:cNvPr>
            <p:cNvSpPr txBox="1">
              <a:spLocks noChangeArrowheads="1"/>
            </p:cNvSpPr>
            <p:nvPr/>
          </p:nvSpPr>
          <p:spPr bwMode="auto">
            <a:xfrm>
              <a:off x="3924" y="2251"/>
              <a:ext cx="1224" cy="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背景区域直方图正态分布</a:t>
              </a:r>
            </a:p>
          </p:txBody>
        </p:sp>
      </p:grpSp>
    </p:spTree>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990B34F0-8D42-409E-B9A6-CED2292495DD}"/>
              </a:ext>
            </a:extLst>
          </p:cNvPr>
          <p:cNvSpPr>
            <a:spLocks noGrp="1" noChangeArrowheads="1"/>
          </p:cNvSpPr>
          <p:nvPr>
            <p:ph type="ctrTitle"/>
          </p:nvPr>
        </p:nvSpPr>
        <p:spPr>
          <a:xfrm>
            <a:off x="539750" y="476250"/>
            <a:ext cx="7916863" cy="647700"/>
          </a:xfrm>
        </p:spPr>
        <p:txBody>
          <a:bodyPr/>
          <a:lstStyle/>
          <a:p>
            <a:pPr>
              <a:defRPr/>
            </a:pPr>
            <a:r>
              <a:rPr lang="zh-CN" altLang="en-US" sz="4000" b="1">
                <a:solidFill>
                  <a:srgbClr val="CC3300"/>
                </a:solidFill>
                <a:effectLst>
                  <a:outerShdw blurRad="38100" dist="38100" dir="2700000" algn="tl">
                    <a:srgbClr val="C0C0C0"/>
                  </a:outerShdw>
                </a:effectLst>
                <a:latin typeface="楷体_GB2312"/>
                <a:ea typeface="楷体_GB2312"/>
                <a:cs typeface="楷体_GB2312"/>
              </a:rPr>
              <a:t>自动阈值分割</a:t>
            </a:r>
          </a:p>
        </p:txBody>
      </p:sp>
      <p:sp>
        <p:nvSpPr>
          <p:cNvPr id="217091" name="Rectangle 3">
            <a:extLst>
              <a:ext uri="{FF2B5EF4-FFF2-40B4-BE49-F238E27FC236}">
                <a16:creationId xmlns:a16="http://schemas.microsoft.com/office/drawing/2014/main" id="{10AB9F8E-4516-4C59-A9F1-7816B1585F20}"/>
              </a:ext>
            </a:extLst>
          </p:cNvPr>
          <p:cNvSpPr>
            <a:spLocks noGrp="1" noChangeArrowheads="1"/>
          </p:cNvSpPr>
          <p:nvPr>
            <p:ph type="subTitle" idx="1"/>
          </p:nvPr>
        </p:nvSpPr>
        <p:spPr>
          <a:xfrm>
            <a:off x="539750" y="1196975"/>
            <a:ext cx="8064500" cy="3619500"/>
          </a:xfrm>
        </p:spPr>
        <p:txBody>
          <a:bodyPr/>
          <a:lstStyle/>
          <a:p>
            <a:pPr algn="l"/>
            <a:r>
              <a:rPr lang="zh-CN" altLang="en-US" b="1" dirty="0">
                <a:latin typeface="楷体_GB2312"/>
                <a:ea typeface="楷体_GB2312"/>
                <a:cs typeface="楷体_GB2312"/>
              </a:rPr>
              <a:t>直方图方法的局限性</a:t>
            </a:r>
          </a:p>
          <a:p>
            <a:pPr algn="l">
              <a:buClr>
                <a:srgbClr val="DD0308"/>
              </a:buClr>
              <a:buFont typeface="Wingdings" panose="05000000000000000000" pitchFamily="2" charset="2"/>
              <a:buChar char="n"/>
            </a:pPr>
            <a:r>
              <a:rPr lang="zh-CN" altLang="en-US" b="1" dirty="0">
                <a:ea typeface="楷体_GB2312"/>
                <a:cs typeface="楷体_GB2312"/>
              </a:rPr>
              <a:t>  如果场景中不同部分有不同的照明，那么即使图像中仅包含有一个物体也无法用一个阈值来分割图像。</a:t>
            </a:r>
          </a:p>
          <a:p>
            <a:pPr algn="l">
              <a:buClr>
                <a:srgbClr val="DD0308"/>
              </a:buClr>
              <a:buFont typeface="Wingdings" panose="05000000000000000000" pitchFamily="2" charset="2"/>
              <a:buChar char="n"/>
            </a:pPr>
            <a:endParaRPr lang="zh-CN" altLang="en-US" b="1" dirty="0">
              <a:ea typeface="楷体_GB2312"/>
              <a:cs typeface="楷体_GB2312"/>
            </a:endParaRPr>
          </a:p>
          <a:p>
            <a:pPr algn="l">
              <a:buClr>
                <a:srgbClr val="DD0308"/>
              </a:buClr>
              <a:buFont typeface="Wingdings" panose="05000000000000000000" pitchFamily="2" charset="2"/>
              <a:buChar char="n"/>
            </a:pPr>
            <a:r>
              <a:rPr lang="zh-CN" altLang="en-US" b="1" dirty="0">
                <a:ea typeface="楷体_GB2312"/>
                <a:cs typeface="楷体_GB2312"/>
              </a:rPr>
              <a:t>  </a:t>
            </a:r>
            <a:r>
              <a:rPr lang="zh-CN" altLang="en-US" b="1" dirty="0">
                <a:solidFill>
                  <a:srgbClr val="000099"/>
                </a:solidFill>
                <a:ea typeface="楷体_GB2312"/>
                <a:cs typeface="楷体_GB2312"/>
              </a:rPr>
              <a:t>基于直方图的阈值分割</a:t>
            </a:r>
            <a:r>
              <a:rPr lang="zh-CN" altLang="en-US" b="1" dirty="0">
                <a:ea typeface="楷体_GB2312"/>
                <a:cs typeface="楷体_GB2312"/>
              </a:rPr>
              <a:t>方法没有利用图像强度的空间信息，在</a:t>
            </a:r>
            <a:r>
              <a:rPr lang="zh-CN" altLang="en-US" b="1" dirty="0">
                <a:solidFill>
                  <a:srgbClr val="000099"/>
                </a:solidFill>
                <a:ea typeface="楷体_GB2312"/>
                <a:cs typeface="楷体_GB2312"/>
              </a:rPr>
              <a:t>本质上存在局限性</a:t>
            </a:r>
            <a:r>
              <a:rPr lang="zh-CN" altLang="en-US" b="1" dirty="0">
                <a:ea typeface="楷体_GB2312"/>
                <a:cs typeface="楷体_GB2312"/>
              </a:rPr>
              <a:t>。</a:t>
            </a:r>
            <a:endParaRPr lang="en-US" altLang="zh-CN" b="1" dirty="0">
              <a:ea typeface="楷体_GB2312"/>
              <a:cs typeface="楷体_GB2312"/>
            </a:endParaRPr>
          </a:p>
          <a:p>
            <a:pPr algn="l">
              <a:buClr>
                <a:srgbClr val="DD0308"/>
              </a:buClr>
              <a:buFont typeface="Wingdings" panose="05000000000000000000" pitchFamily="2" charset="2"/>
              <a:buChar char="n"/>
            </a:pPr>
            <a:endParaRPr lang="en-US" altLang="zh-CN" b="1" dirty="0">
              <a:ea typeface="楷体_GB2312"/>
              <a:cs typeface="楷体_GB2312"/>
            </a:endParaRPr>
          </a:p>
          <a:p>
            <a:pPr algn="l">
              <a:buClr>
                <a:srgbClr val="DD0308"/>
              </a:buClr>
            </a:pPr>
            <a:r>
              <a:rPr lang="en-US" altLang="zh-CN" b="1" dirty="0">
                <a:ea typeface="楷体_GB2312"/>
                <a:cs typeface="楷体_GB2312"/>
              </a:rPr>
              <a:t>   </a:t>
            </a:r>
            <a:r>
              <a:rPr lang="zh-CN" altLang="en-US" b="1" dirty="0">
                <a:ea typeface="楷体_GB2312"/>
                <a:cs typeface="楷体_GB2312"/>
              </a:rPr>
              <a:t>因此，需要</a:t>
            </a:r>
            <a:r>
              <a:rPr lang="zh-CN" altLang="en-US" b="1" dirty="0">
                <a:solidFill>
                  <a:srgbClr val="C00000"/>
                </a:solidFill>
                <a:ea typeface="楷体_GB2312"/>
                <a:cs typeface="楷体_GB2312"/>
              </a:rPr>
              <a:t>通过边缘检测</a:t>
            </a:r>
            <a:r>
              <a:rPr lang="zh-CN" altLang="en-US" b="1" dirty="0">
                <a:ea typeface="楷体_GB2312"/>
                <a:cs typeface="楷体_GB2312"/>
              </a:rPr>
              <a:t>的方式得到跳变像素点，进而做二值化处理。</a:t>
            </a:r>
          </a:p>
          <a:p>
            <a:pPr algn="l"/>
            <a:endParaRPr lang="en-US" altLang="zh-CN" dirty="0"/>
          </a:p>
        </p:txBody>
      </p:sp>
      <p:sp>
        <p:nvSpPr>
          <p:cNvPr id="217092" name="Rectangle 4">
            <a:extLst>
              <a:ext uri="{FF2B5EF4-FFF2-40B4-BE49-F238E27FC236}">
                <a16:creationId xmlns:a16="http://schemas.microsoft.com/office/drawing/2014/main" id="{53697B77-8EE6-4797-A518-FC960A3AC20F}"/>
              </a:ext>
            </a:extLst>
          </p:cNvPr>
          <p:cNvSpPr>
            <a:spLocks noChangeArrowheads="1"/>
          </p:cNvSpPr>
          <p:nvPr/>
        </p:nvSpPr>
        <p:spPr bwMode="auto">
          <a:xfrm>
            <a:off x="0" y="2262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a:extLst>
              <a:ext uri="{FF2B5EF4-FFF2-40B4-BE49-F238E27FC236}">
                <a16:creationId xmlns:a16="http://schemas.microsoft.com/office/drawing/2014/main" id="{2732302E-21F2-4630-9C84-FB6DF3675931}"/>
              </a:ext>
            </a:extLst>
          </p:cNvPr>
          <p:cNvSpPr>
            <a:spLocks noGrp="1" noChangeArrowheads="1"/>
          </p:cNvSpPr>
          <p:nvPr>
            <p:ph type="subTitle" idx="1"/>
          </p:nvPr>
        </p:nvSpPr>
        <p:spPr>
          <a:xfrm>
            <a:off x="395288" y="836613"/>
            <a:ext cx="8353425" cy="5256212"/>
          </a:xfrm>
        </p:spPr>
        <p:txBody>
          <a:bodyPr/>
          <a:lstStyle/>
          <a:p>
            <a:pPr algn="l">
              <a:buClr>
                <a:srgbClr val="FF3300"/>
              </a:buClr>
              <a:buFont typeface="Wingdings" panose="05000000000000000000" pitchFamily="2" charset="2"/>
              <a:buChar char="n"/>
            </a:pPr>
            <a:r>
              <a:rPr lang="zh-CN" altLang="en-US" sz="3600" b="1">
                <a:latin typeface="楷体_GB2312"/>
                <a:ea typeface="楷体_GB2312"/>
                <a:cs typeface="楷体_GB2312"/>
              </a:rPr>
              <a:t>二值图像中的一些基本定义</a:t>
            </a:r>
          </a:p>
          <a:p>
            <a:pPr algn="l"/>
            <a:r>
              <a:rPr lang="zh-CN" altLang="en-US" b="1">
                <a:latin typeface="楷体_GB2312"/>
                <a:ea typeface="楷体_GB2312"/>
                <a:cs typeface="楷体_GB2312"/>
              </a:rPr>
              <a:t>    近邻</a:t>
            </a:r>
          </a:p>
          <a:p>
            <a:pPr algn="l"/>
            <a:r>
              <a:rPr lang="zh-CN" altLang="en-US" b="1">
                <a:latin typeface="楷体_GB2312"/>
                <a:ea typeface="楷体_GB2312"/>
                <a:cs typeface="楷体_GB2312"/>
              </a:rPr>
              <a:t>    连通性</a:t>
            </a:r>
          </a:p>
          <a:p>
            <a:pPr algn="l"/>
            <a:r>
              <a:rPr lang="zh-CN" altLang="en-US" b="1">
                <a:latin typeface="楷体_GB2312"/>
                <a:ea typeface="楷体_GB2312"/>
                <a:cs typeface="楷体_GB2312"/>
              </a:rPr>
              <a:t>    前景与背景</a:t>
            </a:r>
          </a:p>
          <a:p>
            <a:pPr algn="l"/>
            <a:r>
              <a:rPr lang="zh-CN" altLang="en-US" b="1">
                <a:latin typeface="楷体_GB2312"/>
                <a:ea typeface="楷体_GB2312"/>
                <a:cs typeface="楷体_GB2312"/>
              </a:rPr>
              <a:t>    边界</a:t>
            </a:r>
          </a:p>
          <a:p>
            <a:pPr algn="l">
              <a:buClr>
                <a:srgbClr val="FF3300"/>
              </a:buClr>
              <a:buFont typeface="Wingdings" panose="05000000000000000000" pitchFamily="2" charset="2"/>
              <a:buChar char="n"/>
            </a:pPr>
            <a:r>
              <a:rPr lang="zh-CN" altLang="en-US" b="1">
                <a:latin typeface="楷体_GB2312"/>
                <a:ea typeface="楷体_GB2312"/>
                <a:cs typeface="楷体_GB2312"/>
              </a:rPr>
              <a:t>连通成分标记算法</a:t>
            </a:r>
          </a:p>
          <a:p>
            <a:pPr algn="l">
              <a:buClr>
                <a:srgbClr val="FF3300"/>
              </a:buClr>
              <a:buFont typeface="Wingdings" panose="05000000000000000000" pitchFamily="2" charset="2"/>
              <a:buChar char="n"/>
            </a:pPr>
            <a:r>
              <a:rPr lang="zh-CN" altLang="en-US" b="1">
                <a:latin typeface="楷体_GB2312"/>
                <a:ea typeface="楷体_GB2312"/>
                <a:cs typeface="楷体_GB2312"/>
              </a:rPr>
              <a:t>区域边界跟踪</a:t>
            </a:r>
          </a:p>
          <a:p>
            <a:pPr algn="l">
              <a:buClr>
                <a:srgbClr val="FF3300"/>
              </a:buClr>
              <a:buFont typeface="Wingdings" panose="05000000000000000000" pitchFamily="2" charset="2"/>
              <a:buChar char="n"/>
            </a:pPr>
            <a:r>
              <a:rPr lang="zh-CN" altLang="en-US" b="1">
                <a:latin typeface="楷体_GB2312"/>
                <a:ea typeface="楷体_GB2312"/>
                <a:cs typeface="楷体_GB2312"/>
              </a:rPr>
              <a:t>中轴、细化和扩展与收缩</a:t>
            </a:r>
          </a:p>
          <a:p>
            <a:pPr algn="l">
              <a:buClr>
                <a:srgbClr val="FF3300"/>
              </a:buClr>
              <a:buFont typeface="Wingdings" panose="05000000000000000000" pitchFamily="2" charset="2"/>
              <a:buChar char="n"/>
            </a:pPr>
            <a:r>
              <a:rPr lang="zh-CN" altLang="en-US" b="1">
                <a:latin typeface="楷体_GB2312"/>
                <a:ea typeface="楷体_GB2312"/>
                <a:cs typeface="楷体_GB2312"/>
              </a:rPr>
              <a:t>形态学算子</a:t>
            </a:r>
          </a:p>
        </p:txBody>
      </p:sp>
      <p:sp>
        <p:nvSpPr>
          <p:cNvPr id="218115" name="Rectangle 4">
            <a:extLst>
              <a:ext uri="{FF2B5EF4-FFF2-40B4-BE49-F238E27FC236}">
                <a16:creationId xmlns:a16="http://schemas.microsoft.com/office/drawing/2014/main" id="{DFA4FC55-C265-4B8A-9473-9F2B94D5D721}"/>
              </a:ext>
            </a:extLst>
          </p:cNvPr>
          <p:cNvSpPr>
            <a:spLocks noChangeArrowheads="1"/>
          </p:cNvSpPr>
          <p:nvPr/>
        </p:nvSpPr>
        <p:spPr bwMode="auto">
          <a:xfrm>
            <a:off x="0" y="2560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400"/>
          </a:p>
        </p:txBody>
      </p:sp>
      <p:sp>
        <p:nvSpPr>
          <p:cNvPr id="5" name="Text Box 3">
            <a:extLst>
              <a:ext uri="{FF2B5EF4-FFF2-40B4-BE49-F238E27FC236}">
                <a16:creationId xmlns:a16="http://schemas.microsoft.com/office/drawing/2014/main" id="{CE59D759-390A-4317-97DA-01C557D0F20F}"/>
              </a:ext>
            </a:extLst>
          </p:cNvPr>
          <p:cNvSpPr txBox="1">
            <a:spLocks noChangeArrowheads="1"/>
          </p:cNvSpPr>
          <p:nvPr/>
        </p:nvSpPr>
        <p:spPr bwMode="auto">
          <a:xfrm>
            <a:off x="193675" y="39688"/>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3.5.6 </a:t>
            </a:r>
            <a:r>
              <a:rPr lang="zh-CN" altLang="en-US" sz="4000" b="1" kern="0" dirty="0">
                <a:solidFill>
                  <a:srgbClr val="000099"/>
                </a:solidFill>
              </a:rPr>
              <a:t>二值图像运算</a:t>
            </a:r>
          </a:p>
        </p:txBody>
      </p:sp>
      <p:pic>
        <p:nvPicPr>
          <p:cNvPr id="218117" name="Picture 12" descr="underline_base">
            <a:extLst>
              <a:ext uri="{FF2B5EF4-FFF2-40B4-BE49-F238E27FC236}">
                <a16:creationId xmlns:a16="http://schemas.microsoft.com/office/drawing/2014/main" id="{2A360C85-C38B-4DCF-A1B9-5CA50BE1CFF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638175"/>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16</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4"/>
            <a:ext cx="8229600" cy="537376"/>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fontAlgn="auto">
              <a:lnSpc>
                <a:spcPct val="125000"/>
              </a:lnSpc>
              <a:spcBef>
                <a:spcPts val="0"/>
              </a:spcBef>
              <a:spcAft>
                <a:spcPts val="0"/>
              </a:spcAft>
              <a:buClr>
                <a:srgbClr val="6F1B1B"/>
              </a:buClr>
              <a:defRPr/>
            </a:pPr>
            <a:r>
              <a:rPr lang="zh-CN" altLang="en-US" sz="2000" dirty="0">
                <a:solidFill>
                  <a:srgbClr val="000000"/>
                </a:solidFill>
                <a:latin typeface="黑体" panose="02010609060101010101" pitchFamily="49" charset="-122"/>
                <a:ea typeface="黑体" panose="02010609060101010101" pitchFamily="49" charset="-122"/>
              </a:rPr>
              <a:t>小孔成像模型</a:t>
            </a:r>
            <a:endParaRPr lang="en-US" altLang="zh-CN" sz="2800" dirty="0">
              <a:solidFill>
                <a:srgbClr val="000000"/>
              </a:solidFill>
              <a:latin typeface="黑体" panose="02010609060101010101" pitchFamily="49" charset="-122"/>
              <a:ea typeface="黑体" panose="02010609060101010101" pitchFamily="49" charset="-122"/>
            </a:endParaRPr>
          </a:p>
        </p:txBody>
      </p:sp>
      <p:sp>
        <p:nvSpPr>
          <p:cNvPr id="7" name="内容占位符 2">
            <a:extLst>
              <a:ext uri="{FF2B5EF4-FFF2-40B4-BE49-F238E27FC236}">
                <a16:creationId xmlns:a16="http://schemas.microsoft.com/office/drawing/2014/main" id="{B2A812EC-9D62-48C9-87BB-9D441E3FDA23}"/>
              </a:ext>
            </a:extLst>
          </p:cNvPr>
          <p:cNvSpPr>
            <a:spLocks noGrp="1"/>
          </p:cNvSpPr>
          <p:nvPr>
            <p:ph idx="1"/>
          </p:nvPr>
        </p:nvSpPr>
        <p:spPr>
          <a:xfrm>
            <a:off x="202422" y="1919996"/>
            <a:ext cx="9603275" cy="3450613"/>
          </a:xfrm>
        </p:spPr>
        <p:txBody>
          <a:bodyPr/>
          <a:lstStyle/>
          <a:p>
            <a:r>
              <a:rPr lang="zh-CN" altLang="en-US" dirty="0"/>
              <a:t>畸变</a:t>
            </a:r>
            <a:endParaRPr lang="en-US" altLang="zh-CN" dirty="0"/>
          </a:p>
          <a:p>
            <a:pPr lvl="1"/>
            <a:r>
              <a:rPr lang="zh-CN" altLang="en-US" dirty="0"/>
              <a:t>针孔前的镜头会引入畸变</a:t>
            </a:r>
          </a:p>
        </p:txBody>
      </p:sp>
      <p:pic>
        <p:nvPicPr>
          <p:cNvPr id="8" name="Picture 2" descr="http://img01.hc360.com/security/201510/201510191618336674.jpg">
            <a:extLst>
              <a:ext uri="{FF2B5EF4-FFF2-40B4-BE49-F238E27FC236}">
                <a16:creationId xmlns:a16="http://schemas.microsoft.com/office/drawing/2014/main" id="{9E71DAE1-7E36-4CA7-893C-F075D4D8AB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 y="3282951"/>
            <a:ext cx="3495596" cy="197850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21EE7D38-9D67-4FA1-B635-5378AA7E2A20}"/>
              </a:ext>
            </a:extLst>
          </p:cNvPr>
          <p:cNvSpPr txBox="1"/>
          <p:nvPr/>
        </p:nvSpPr>
        <p:spPr>
          <a:xfrm>
            <a:off x="1189900" y="5529589"/>
            <a:ext cx="1569660" cy="369332"/>
          </a:xfrm>
          <a:prstGeom prst="rect">
            <a:avLst/>
          </a:prstGeom>
          <a:noFill/>
        </p:spPr>
        <p:txBody>
          <a:bodyPr wrap="none" rtlCol="0">
            <a:spAutoFit/>
          </a:bodyPr>
          <a:lstStyle/>
          <a:p>
            <a:r>
              <a:rPr lang="zh-CN" altLang="en-US" dirty="0"/>
              <a:t>广角镜头畸变</a:t>
            </a:r>
          </a:p>
        </p:txBody>
      </p:sp>
      <p:pic>
        <p:nvPicPr>
          <p:cNvPr id="10" name="Picture 4" descr="http://image60.360doc.com/DownloadImg/2013/04/2211/31813107_1.jpg">
            <a:extLst>
              <a:ext uri="{FF2B5EF4-FFF2-40B4-BE49-F238E27FC236}">
                <a16:creationId xmlns:a16="http://schemas.microsoft.com/office/drawing/2014/main" id="{619D6BA6-974D-4EDA-8924-D97761651F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8625" y="2895600"/>
            <a:ext cx="4762500" cy="3162301"/>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E41EC9BD-79FB-4161-95DC-CF205FAB92B5}"/>
              </a:ext>
            </a:extLst>
          </p:cNvPr>
          <p:cNvSpPr txBox="1"/>
          <p:nvPr/>
        </p:nvSpPr>
        <p:spPr>
          <a:xfrm>
            <a:off x="5835045" y="6145736"/>
            <a:ext cx="1569660" cy="369332"/>
          </a:xfrm>
          <a:prstGeom prst="rect">
            <a:avLst/>
          </a:prstGeom>
          <a:noFill/>
        </p:spPr>
        <p:txBody>
          <a:bodyPr wrap="none" rtlCol="0">
            <a:spAutoFit/>
          </a:bodyPr>
          <a:lstStyle/>
          <a:p>
            <a:r>
              <a:rPr lang="zh-CN" altLang="en-US" dirty="0"/>
              <a:t>鱼眼镜头畸变</a:t>
            </a:r>
          </a:p>
        </p:txBody>
      </p:sp>
      <p:pic>
        <p:nvPicPr>
          <p:cNvPr id="2" name="图片 1">
            <a:extLst>
              <a:ext uri="{FF2B5EF4-FFF2-40B4-BE49-F238E27FC236}">
                <a16:creationId xmlns:a16="http://schemas.microsoft.com/office/drawing/2014/main" id="{96AA84BA-B6E2-43D7-8A2F-7AC26E69CB76}"/>
              </a:ext>
            </a:extLst>
          </p:cNvPr>
          <p:cNvPicPr>
            <a:picLocks noChangeAspect="1"/>
          </p:cNvPicPr>
          <p:nvPr/>
        </p:nvPicPr>
        <p:blipFill>
          <a:blip r:embed="rId6"/>
          <a:stretch>
            <a:fillRect/>
          </a:stretch>
        </p:blipFill>
        <p:spPr>
          <a:xfrm>
            <a:off x="5283205" y="389509"/>
            <a:ext cx="2956816" cy="2324301"/>
          </a:xfrm>
          <a:prstGeom prst="rect">
            <a:avLst/>
          </a:prstGeom>
        </p:spPr>
      </p:pic>
    </p:spTree>
    <p:extLst>
      <p:ext uri="{BB962C8B-B14F-4D97-AF65-F5344CB8AC3E}">
        <p14:creationId xmlns:p14="http://schemas.microsoft.com/office/powerpoint/2010/main" val="1557832684"/>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a:extLst>
              <a:ext uri="{FF2B5EF4-FFF2-40B4-BE49-F238E27FC236}">
                <a16:creationId xmlns:a16="http://schemas.microsoft.com/office/drawing/2014/main" id="{91B7F7D8-9DF3-455D-8C71-6E9F9B79B6F2}"/>
              </a:ext>
            </a:extLst>
          </p:cNvPr>
          <p:cNvSpPr>
            <a:spLocks noGrp="1" noChangeArrowheads="1"/>
          </p:cNvSpPr>
          <p:nvPr>
            <p:ph type="subTitle" idx="1"/>
          </p:nvPr>
        </p:nvSpPr>
        <p:spPr>
          <a:xfrm>
            <a:off x="395288" y="836613"/>
            <a:ext cx="8353425" cy="5256212"/>
          </a:xfrm>
        </p:spPr>
        <p:txBody>
          <a:bodyPr/>
          <a:lstStyle/>
          <a:p>
            <a:pPr algn="l"/>
            <a:r>
              <a:rPr lang="zh-CN" altLang="en-US" b="1">
                <a:latin typeface="楷体_GB2312"/>
                <a:ea typeface="楷体_GB2312"/>
                <a:cs typeface="楷体_GB2312"/>
              </a:rPr>
              <a:t>基本定义</a:t>
            </a:r>
          </a:p>
          <a:p>
            <a:pPr algn="l"/>
            <a:r>
              <a:rPr lang="en-US" altLang="zh-CN" b="1">
                <a:latin typeface="楷体_GB2312"/>
                <a:ea typeface="楷体_GB2312"/>
                <a:cs typeface="楷体_GB2312"/>
              </a:rPr>
              <a:t>1 </a:t>
            </a:r>
            <a:r>
              <a:rPr lang="zh-CN" altLang="en-US" b="1">
                <a:latin typeface="楷体_GB2312"/>
                <a:ea typeface="楷体_GB2312"/>
                <a:cs typeface="楷体_GB2312"/>
              </a:rPr>
              <a:t>近邻（</a:t>
            </a:r>
            <a:r>
              <a:rPr lang="en-US" altLang="zh-CN" b="1">
                <a:latin typeface="楷体_GB2312"/>
                <a:ea typeface="楷体_GB2312"/>
                <a:cs typeface="楷体_GB2312"/>
              </a:rPr>
              <a:t>neighbor</a:t>
            </a:r>
            <a:r>
              <a:rPr lang="zh-CN" altLang="en-US" b="1">
                <a:latin typeface="楷体_GB2312"/>
                <a:ea typeface="楷体_GB2312"/>
                <a:cs typeface="楷体_GB2312"/>
              </a:rPr>
              <a:t>）</a:t>
            </a:r>
          </a:p>
          <a:p>
            <a:pPr algn="l">
              <a:buClr>
                <a:srgbClr val="FF3300"/>
              </a:buClr>
              <a:buFont typeface="Wingdings" panose="05000000000000000000" pitchFamily="2" charset="2"/>
              <a:buChar char="l"/>
            </a:pPr>
            <a:r>
              <a:rPr lang="zh-CN" altLang="en-US" b="1">
                <a:latin typeface="楷体_GB2312"/>
                <a:ea typeface="楷体_GB2312"/>
                <a:cs typeface="楷体_GB2312"/>
              </a:rPr>
              <a:t> 如果两个像素只有公共边界，则称它们互为</a:t>
            </a:r>
            <a:r>
              <a:rPr lang="en-US" altLang="zh-CN" b="1">
                <a:latin typeface="楷体_GB2312"/>
                <a:ea typeface="楷体_GB2312"/>
                <a:cs typeface="楷体_GB2312"/>
              </a:rPr>
              <a:t>4</a:t>
            </a:r>
            <a:r>
              <a:rPr lang="zh-CN" altLang="en-US" b="1">
                <a:latin typeface="楷体_GB2312"/>
                <a:ea typeface="楷体_GB2312"/>
                <a:cs typeface="楷体_GB2312"/>
              </a:rPr>
              <a:t>邻点；</a:t>
            </a:r>
          </a:p>
          <a:p>
            <a:pPr algn="l">
              <a:buClr>
                <a:srgbClr val="FF3300"/>
              </a:buClr>
              <a:buFont typeface="Wingdings" panose="05000000000000000000" pitchFamily="2" charset="2"/>
              <a:buChar char="l"/>
            </a:pPr>
            <a:r>
              <a:rPr lang="zh-CN" altLang="en-US" b="1">
                <a:latin typeface="楷体_GB2312"/>
                <a:ea typeface="楷体_GB2312"/>
                <a:cs typeface="楷体_GB2312"/>
              </a:rPr>
              <a:t> 如果两个像素至少共享一个顶角，则称它们互为</a:t>
            </a:r>
            <a:r>
              <a:rPr lang="en-US" altLang="zh-CN" b="1">
                <a:latin typeface="楷体_GB2312"/>
                <a:ea typeface="楷体_GB2312"/>
                <a:cs typeface="楷体_GB2312"/>
              </a:rPr>
              <a:t>8</a:t>
            </a:r>
            <a:r>
              <a:rPr lang="zh-CN" altLang="en-US" b="1">
                <a:latin typeface="楷体_GB2312"/>
                <a:ea typeface="楷体_GB2312"/>
                <a:cs typeface="楷体_GB2312"/>
              </a:rPr>
              <a:t>邻点；</a:t>
            </a:r>
            <a:endParaRPr lang="zh-CN" altLang="en-US" sz="3600" b="1">
              <a:latin typeface="楷体_GB2312"/>
              <a:ea typeface="楷体_GB2312"/>
              <a:cs typeface="楷体_GB2312"/>
            </a:endParaRPr>
          </a:p>
        </p:txBody>
      </p:sp>
      <p:sp>
        <p:nvSpPr>
          <p:cNvPr id="88067" name="Text Box 3">
            <a:extLst>
              <a:ext uri="{FF2B5EF4-FFF2-40B4-BE49-F238E27FC236}">
                <a16:creationId xmlns:a16="http://schemas.microsoft.com/office/drawing/2014/main" id="{0908C917-867D-4B34-9DF8-F63ACB0607B7}"/>
              </a:ext>
            </a:extLst>
          </p:cNvPr>
          <p:cNvSpPr txBox="1">
            <a:spLocks noChangeArrowheads="1"/>
          </p:cNvSpPr>
          <p:nvPr/>
        </p:nvSpPr>
        <p:spPr bwMode="auto">
          <a:xfrm>
            <a:off x="468313" y="260350"/>
            <a:ext cx="6551612" cy="579438"/>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200" b="1">
                <a:solidFill>
                  <a:srgbClr val="996633"/>
                </a:solidFill>
                <a:effectLst>
                  <a:outerShdw blurRad="38100" dist="38100" dir="2700000" algn="tl">
                    <a:srgbClr val="C0C0C0"/>
                  </a:outerShdw>
                </a:effectLst>
                <a:latin typeface="楷体_GB2312"/>
                <a:ea typeface="楷体_GB2312"/>
                <a:cs typeface="楷体_GB2312"/>
              </a:rPr>
              <a:t>二值图像运算</a:t>
            </a:r>
          </a:p>
        </p:txBody>
      </p:sp>
      <p:sp>
        <p:nvSpPr>
          <p:cNvPr id="219140" name="Rectangle 6">
            <a:extLst>
              <a:ext uri="{FF2B5EF4-FFF2-40B4-BE49-F238E27FC236}">
                <a16:creationId xmlns:a16="http://schemas.microsoft.com/office/drawing/2014/main" id="{98365EC5-B1AD-4E7E-B437-7327BEC8EE41}"/>
              </a:ext>
            </a:extLst>
          </p:cNvPr>
          <p:cNvSpPr>
            <a:spLocks noChangeArrowheads="1"/>
          </p:cNvSpPr>
          <p:nvPr/>
        </p:nvSpPr>
        <p:spPr bwMode="auto">
          <a:xfrm>
            <a:off x="0" y="2560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400"/>
          </a:p>
        </p:txBody>
      </p:sp>
      <p:graphicFrame>
        <p:nvGraphicFramePr>
          <p:cNvPr id="219141" name="Object 2">
            <a:extLst>
              <a:ext uri="{FF2B5EF4-FFF2-40B4-BE49-F238E27FC236}">
                <a16:creationId xmlns:a16="http://schemas.microsoft.com/office/drawing/2014/main" id="{CBE776BD-A522-4B55-BAED-F55B013C984E}"/>
              </a:ext>
            </a:extLst>
          </p:cNvPr>
          <p:cNvGraphicFramePr>
            <a:graphicFrameLocks/>
          </p:cNvGraphicFramePr>
          <p:nvPr/>
        </p:nvGraphicFramePr>
        <p:xfrm>
          <a:off x="1793875" y="3390900"/>
          <a:ext cx="5545138" cy="2516188"/>
        </p:xfrm>
        <a:graphic>
          <a:graphicData uri="http://schemas.openxmlformats.org/presentationml/2006/ole">
            <mc:AlternateContent xmlns:mc="http://schemas.openxmlformats.org/markup-compatibility/2006">
              <mc:Choice xmlns:v="urn:schemas-microsoft-com:vml" Requires="v">
                <p:oleObj spid="_x0000_s219222" r:id="rId3" imgW="4736592" imgH="2148840" progId="SmartDraw.2">
                  <p:embed/>
                </p:oleObj>
              </mc:Choice>
              <mc:Fallback>
                <p:oleObj r:id="rId3" imgW="4736592" imgH="2148840" progId="SmartDraw.2">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75" y="3390900"/>
                        <a:ext cx="5545138" cy="251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1026">
            <a:extLst>
              <a:ext uri="{FF2B5EF4-FFF2-40B4-BE49-F238E27FC236}">
                <a16:creationId xmlns:a16="http://schemas.microsoft.com/office/drawing/2014/main" id="{5DFC55CC-6A5D-4EBA-9491-37131920C829}"/>
              </a:ext>
            </a:extLst>
          </p:cNvPr>
          <p:cNvSpPr>
            <a:spLocks noGrp="1" noChangeArrowheads="1"/>
          </p:cNvSpPr>
          <p:nvPr>
            <p:ph type="subTitle" idx="1"/>
          </p:nvPr>
        </p:nvSpPr>
        <p:spPr>
          <a:xfrm>
            <a:off x="395288" y="836613"/>
            <a:ext cx="8353425" cy="5256212"/>
          </a:xfrm>
        </p:spPr>
        <p:txBody>
          <a:bodyPr/>
          <a:lstStyle/>
          <a:p>
            <a:pPr algn="l"/>
            <a:r>
              <a:rPr lang="zh-CN" altLang="en-US" b="1">
                <a:latin typeface="楷体_GB2312"/>
                <a:ea typeface="楷体_GB2312"/>
                <a:cs typeface="楷体_GB2312"/>
              </a:rPr>
              <a:t>基本定义</a:t>
            </a:r>
          </a:p>
          <a:p>
            <a:pPr algn="l"/>
            <a:r>
              <a:rPr lang="en-US" altLang="zh-CN" b="1">
                <a:latin typeface="楷体_GB2312"/>
                <a:ea typeface="楷体_GB2312"/>
                <a:cs typeface="楷体_GB2312"/>
              </a:rPr>
              <a:t>1 </a:t>
            </a:r>
            <a:r>
              <a:rPr lang="zh-CN" altLang="en-US" b="1">
                <a:latin typeface="楷体_GB2312"/>
                <a:ea typeface="楷体_GB2312"/>
                <a:cs typeface="楷体_GB2312"/>
              </a:rPr>
              <a:t>近邻（</a:t>
            </a:r>
            <a:r>
              <a:rPr lang="en-US" altLang="zh-CN" b="1">
                <a:latin typeface="楷体_GB2312"/>
                <a:ea typeface="楷体_GB2312"/>
                <a:cs typeface="楷体_GB2312"/>
              </a:rPr>
              <a:t>neighbor</a:t>
            </a:r>
            <a:r>
              <a:rPr lang="zh-CN" altLang="en-US" b="1">
                <a:latin typeface="楷体_GB2312"/>
                <a:ea typeface="楷体_GB2312"/>
                <a:cs typeface="楷体_GB2312"/>
              </a:rPr>
              <a:t>）</a:t>
            </a:r>
          </a:p>
          <a:p>
            <a:pPr algn="l">
              <a:buClr>
                <a:srgbClr val="FF3300"/>
              </a:buClr>
              <a:buFont typeface="Wingdings" panose="05000000000000000000" pitchFamily="2" charset="2"/>
              <a:buChar char="l"/>
            </a:pPr>
            <a:r>
              <a:rPr lang="zh-CN" altLang="en-US" b="1">
                <a:latin typeface="楷体_GB2312"/>
                <a:ea typeface="楷体_GB2312"/>
                <a:cs typeface="楷体_GB2312"/>
              </a:rPr>
              <a:t>一个像素被认为与它的</a:t>
            </a:r>
            <a:r>
              <a:rPr lang="en-US" altLang="zh-CN" b="1">
                <a:latin typeface="楷体_GB2312"/>
                <a:ea typeface="楷体_GB2312"/>
                <a:cs typeface="楷体_GB2312"/>
              </a:rPr>
              <a:t>4</a:t>
            </a:r>
            <a:r>
              <a:rPr lang="zh-CN" altLang="en-US" b="1">
                <a:latin typeface="楷体_GB2312"/>
                <a:ea typeface="楷体_GB2312"/>
                <a:cs typeface="楷体_GB2312"/>
              </a:rPr>
              <a:t>邻点是</a:t>
            </a:r>
            <a:r>
              <a:rPr lang="en-US" altLang="zh-CN" b="1">
                <a:latin typeface="楷体_GB2312"/>
                <a:ea typeface="楷体_GB2312"/>
                <a:cs typeface="楷体_GB2312"/>
              </a:rPr>
              <a:t>4</a:t>
            </a:r>
            <a:r>
              <a:rPr lang="zh-CN" altLang="en-US" b="1">
                <a:latin typeface="楷体_GB2312"/>
                <a:ea typeface="楷体_GB2312"/>
                <a:cs typeface="楷体_GB2312"/>
              </a:rPr>
              <a:t>连通关系；</a:t>
            </a:r>
          </a:p>
          <a:p>
            <a:pPr algn="l">
              <a:buClr>
                <a:srgbClr val="FF3300"/>
              </a:buClr>
              <a:buFont typeface="Wingdings" panose="05000000000000000000" pitchFamily="2" charset="2"/>
              <a:buChar char="l"/>
            </a:pPr>
            <a:r>
              <a:rPr lang="zh-CN" altLang="en-US" b="1">
                <a:latin typeface="楷体_GB2312"/>
                <a:ea typeface="楷体_GB2312"/>
                <a:cs typeface="楷体_GB2312"/>
              </a:rPr>
              <a:t>一个像素被认为与它的</a:t>
            </a:r>
            <a:r>
              <a:rPr lang="en-US" altLang="zh-CN" b="1">
                <a:latin typeface="楷体_GB2312"/>
                <a:ea typeface="楷体_GB2312"/>
                <a:cs typeface="楷体_GB2312"/>
              </a:rPr>
              <a:t>8</a:t>
            </a:r>
            <a:r>
              <a:rPr lang="zh-CN" altLang="en-US" b="1">
                <a:latin typeface="楷体_GB2312"/>
                <a:ea typeface="楷体_GB2312"/>
                <a:cs typeface="楷体_GB2312"/>
              </a:rPr>
              <a:t>邻点是</a:t>
            </a:r>
            <a:r>
              <a:rPr lang="en-US" altLang="zh-CN" b="1">
                <a:latin typeface="楷体_GB2312"/>
                <a:ea typeface="楷体_GB2312"/>
                <a:cs typeface="楷体_GB2312"/>
              </a:rPr>
              <a:t>8</a:t>
            </a:r>
            <a:r>
              <a:rPr lang="zh-CN" altLang="en-US" b="1">
                <a:latin typeface="楷体_GB2312"/>
                <a:ea typeface="楷体_GB2312"/>
                <a:cs typeface="楷体_GB2312"/>
              </a:rPr>
              <a:t>连通关系；</a:t>
            </a:r>
            <a:endParaRPr lang="zh-CN" altLang="en-US" sz="2400" b="1">
              <a:latin typeface="楷体_GB2312"/>
              <a:ea typeface="楷体_GB2312"/>
              <a:cs typeface="楷体_GB2312"/>
            </a:endParaRPr>
          </a:p>
          <a:p>
            <a:pPr algn="l"/>
            <a:endParaRPr lang="en-US" altLang="zh-CN" b="1">
              <a:latin typeface="楷体_GB2312"/>
              <a:ea typeface="楷体_GB2312"/>
              <a:cs typeface="楷体_GB2312"/>
            </a:endParaRPr>
          </a:p>
        </p:txBody>
      </p:sp>
      <p:sp>
        <p:nvSpPr>
          <p:cNvPr id="126979" name="Text Box 1027">
            <a:extLst>
              <a:ext uri="{FF2B5EF4-FFF2-40B4-BE49-F238E27FC236}">
                <a16:creationId xmlns:a16="http://schemas.microsoft.com/office/drawing/2014/main" id="{9F8EABA9-C180-46E0-9BC0-0BBC5C242FC4}"/>
              </a:ext>
            </a:extLst>
          </p:cNvPr>
          <p:cNvSpPr txBox="1">
            <a:spLocks noChangeArrowheads="1"/>
          </p:cNvSpPr>
          <p:nvPr/>
        </p:nvSpPr>
        <p:spPr bwMode="auto">
          <a:xfrm>
            <a:off x="468313" y="260350"/>
            <a:ext cx="6551612" cy="579438"/>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200" b="1">
                <a:solidFill>
                  <a:srgbClr val="996633"/>
                </a:solidFill>
                <a:effectLst>
                  <a:outerShdw blurRad="38100" dist="38100" dir="2700000" algn="tl">
                    <a:srgbClr val="C0C0C0"/>
                  </a:outerShdw>
                </a:effectLst>
                <a:latin typeface="楷体_GB2312"/>
                <a:ea typeface="楷体_GB2312"/>
                <a:cs typeface="楷体_GB2312"/>
              </a:rPr>
              <a:t>二值图像运算</a:t>
            </a:r>
          </a:p>
        </p:txBody>
      </p:sp>
      <p:sp>
        <p:nvSpPr>
          <p:cNvPr id="220164" name="Rectangle 1028">
            <a:extLst>
              <a:ext uri="{FF2B5EF4-FFF2-40B4-BE49-F238E27FC236}">
                <a16:creationId xmlns:a16="http://schemas.microsoft.com/office/drawing/2014/main" id="{4F137924-FC49-45AA-B18A-94017C1C660F}"/>
              </a:ext>
            </a:extLst>
          </p:cNvPr>
          <p:cNvSpPr>
            <a:spLocks noChangeArrowheads="1"/>
          </p:cNvSpPr>
          <p:nvPr/>
        </p:nvSpPr>
        <p:spPr bwMode="auto">
          <a:xfrm>
            <a:off x="0" y="2560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sz="2400"/>
          </a:p>
        </p:txBody>
      </p:sp>
      <p:graphicFrame>
        <p:nvGraphicFramePr>
          <p:cNvPr id="220165" name="Object 2">
            <a:extLst>
              <a:ext uri="{FF2B5EF4-FFF2-40B4-BE49-F238E27FC236}">
                <a16:creationId xmlns:a16="http://schemas.microsoft.com/office/drawing/2014/main" id="{1D292C44-E13C-4A64-AB37-6AB94795D69E}"/>
              </a:ext>
            </a:extLst>
          </p:cNvPr>
          <p:cNvGraphicFramePr>
            <a:graphicFrameLocks/>
          </p:cNvGraphicFramePr>
          <p:nvPr/>
        </p:nvGraphicFramePr>
        <p:xfrm>
          <a:off x="1692275" y="3213100"/>
          <a:ext cx="5689600" cy="2581275"/>
        </p:xfrm>
        <a:graphic>
          <a:graphicData uri="http://schemas.openxmlformats.org/presentationml/2006/ole">
            <mc:AlternateContent xmlns:mc="http://schemas.openxmlformats.org/markup-compatibility/2006">
              <mc:Choice xmlns:v="urn:schemas-microsoft-com:vml" Requires="v">
                <p:oleObj spid="_x0000_s220252" r:id="rId3" imgW="4736592" imgH="2148840" progId="SmartDraw.2">
                  <p:embed/>
                </p:oleObj>
              </mc:Choice>
              <mc:Fallback>
                <p:oleObj r:id="rId3" imgW="4736592" imgH="2148840" progId="SmartDraw.2">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3213100"/>
                        <a:ext cx="568960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20166" name="Group 1032">
            <a:extLst>
              <a:ext uri="{FF2B5EF4-FFF2-40B4-BE49-F238E27FC236}">
                <a16:creationId xmlns:a16="http://schemas.microsoft.com/office/drawing/2014/main" id="{9F615A44-1915-4580-93AC-BA827F52593D}"/>
              </a:ext>
            </a:extLst>
          </p:cNvPr>
          <p:cNvGrpSpPr>
            <a:grpSpLocks/>
          </p:cNvGrpSpPr>
          <p:nvPr/>
        </p:nvGrpSpPr>
        <p:grpSpPr bwMode="auto">
          <a:xfrm>
            <a:off x="323850" y="4868863"/>
            <a:ext cx="3024188" cy="1731962"/>
            <a:chOff x="204" y="3067"/>
            <a:chExt cx="1905" cy="1091"/>
          </a:xfrm>
        </p:grpSpPr>
        <p:sp>
          <p:nvSpPr>
            <p:cNvPr id="220170" name="Line 1030">
              <a:extLst>
                <a:ext uri="{FF2B5EF4-FFF2-40B4-BE49-F238E27FC236}">
                  <a16:creationId xmlns:a16="http://schemas.microsoft.com/office/drawing/2014/main" id="{CD0DF6AA-E9CD-463D-BEE6-DD455E1C722C}"/>
                </a:ext>
              </a:extLst>
            </p:cNvPr>
            <p:cNvSpPr>
              <a:spLocks noChangeShapeType="1"/>
            </p:cNvSpPr>
            <p:nvPr/>
          </p:nvSpPr>
          <p:spPr bwMode="auto">
            <a:xfrm flipV="1">
              <a:off x="930" y="3067"/>
              <a:ext cx="771" cy="771"/>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171" name="Text Box 1031">
              <a:extLst>
                <a:ext uri="{FF2B5EF4-FFF2-40B4-BE49-F238E27FC236}">
                  <a16:creationId xmlns:a16="http://schemas.microsoft.com/office/drawing/2014/main" id="{43658BBC-62BB-4AB2-B864-A5819B83E744}"/>
                </a:ext>
              </a:extLst>
            </p:cNvPr>
            <p:cNvSpPr txBox="1">
              <a:spLocks noChangeArrowheads="1"/>
            </p:cNvSpPr>
            <p:nvPr/>
          </p:nvSpPr>
          <p:spPr bwMode="auto">
            <a:xfrm>
              <a:off x="204" y="3793"/>
              <a:ext cx="190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3200" b="1">
                  <a:solidFill>
                    <a:srgbClr val="0000FF"/>
                  </a:solidFill>
                  <a:latin typeface="楷体_GB2312"/>
                  <a:ea typeface="楷体_GB2312"/>
                  <a:cs typeface="楷体_GB2312"/>
                </a:rPr>
                <a:t>4</a:t>
              </a:r>
              <a:r>
                <a:rPr lang="zh-CN" altLang="en-US" sz="3200" b="1">
                  <a:solidFill>
                    <a:srgbClr val="0000FF"/>
                  </a:solidFill>
                  <a:latin typeface="楷体_GB2312"/>
                  <a:ea typeface="楷体_GB2312"/>
                  <a:cs typeface="楷体_GB2312"/>
                </a:rPr>
                <a:t>邻点与</a:t>
              </a:r>
              <a:r>
                <a:rPr lang="en-US" altLang="zh-CN" sz="3200" b="1">
                  <a:solidFill>
                    <a:srgbClr val="0000FF"/>
                  </a:solidFill>
                  <a:latin typeface="楷体_GB2312"/>
                  <a:ea typeface="楷体_GB2312"/>
                  <a:cs typeface="楷体_GB2312"/>
                </a:rPr>
                <a:t>4</a:t>
              </a:r>
              <a:r>
                <a:rPr lang="zh-CN" altLang="en-US" sz="3200" b="1">
                  <a:solidFill>
                    <a:srgbClr val="0000FF"/>
                  </a:solidFill>
                  <a:latin typeface="楷体_GB2312"/>
                  <a:ea typeface="楷体_GB2312"/>
                  <a:cs typeface="楷体_GB2312"/>
                </a:rPr>
                <a:t>连通</a:t>
              </a:r>
            </a:p>
          </p:txBody>
        </p:sp>
      </p:grpSp>
      <p:grpSp>
        <p:nvGrpSpPr>
          <p:cNvPr id="220167" name="Group 1035">
            <a:extLst>
              <a:ext uri="{FF2B5EF4-FFF2-40B4-BE49-F238E27FC236}">
                <a16:creationId xmlns:a16="http://schemas.microsoft.com/office/drawing/2014/main" id="{6377627C-D90C-4704-9384-5CDC43120914}"/>
              </a:ext>
            </a:extLst>
          </p:cNvPr>
          <p:cNvGrpSpPr>
            <a:grpSpLocks/>
          </p:cNvGrpSpPr>
          <p:nvPr/>
        </p:nvGrpSpPr>
        <p:grpSpPr bwMode="auto">
          <a:xfrm>
            <a:off x="5148263" y="4581525"/>
            <a:ext cx="3024187" cy="1874838"/>
            <a:chOff x="3243" y="2886"/>
            <a:chExt cx="1905" cy="1181"/>
          </a:xfrm>
        </p:grpSpPr>
        <p:sp>
          <p:nvSpPr>
            <p:cNvPr id="220168" name="Line 1033">
              <a:extLst>
                <a:ext uri="{FF2B5EF4-FFF2-40B4-BE49-F238E27FC236}">
                  <a16:creationId xmlns:a16="http://schemas.microsoft.com/office/drawing/2014/main" id="{2683C67D-899F-4B0D-BDDF-896CE7B5D79F}"/>
                </a:ext>
              </a:extLst>
            </p:cNvPr>
            <p:cNvSpPr>
              <a:spLocks noChangeShapeType="1"/>
            </p:cNvSpPr>
            <p:nvPr/>
          </p:nvSpPr>
          <p:spPr bwMode="auto">
            <a:xfrm flipH="1" flipV="1">
              <a:off x="4332" y="2886"/>
              <a:ext cx="181" cy="862"/>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0169" name="Text Box 1034">
              <a:extLst>
                <a:ext uri="{FF2B5EF4-FFF2-40B4-BE49-F238E27FC236}">
                  <a16:creationId xmlns:a16="http://schemas.microsoft.com/office/drawing/2014/main" id="{23AD440E-4652-46F8-99D2-F8F73EA76526}"/>
                </a:ext>
              </a:extLst>
            </p:cNvPr>
            <p:cNvSpPr txBox="1">
              <a:spLocks noChangeArrowheads="1"/>
            </p:cNvSpPr>
            <p:nvPr/>
          </p:nvSpPr>
          <p:spPr bwMode="auto">
            <a:xfrm>
              <a:off x="3243" y="3702"/>
              <a:ext cx="190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r" eaLnBrk="1" hangingPunct="1">
                <a:lnSpc>
                  <a:spcPct val="100000"/>
                </a:lnSpc>
                <a:spcBef>
                  <a:spcPct val="0"/>
                </a:spcBef>
                <a:buClrTx/>
                <a:buSzTx/>
                <a:buFont typeface="Arial" panose="020B0604020202020204" pitchFamily="34" charset="0"/>
                <a:buNone/>
              </a:pPr>
              <a:r>
                <a:rPr lang="en-US" altLang="zh-CN" sz="3200" b="1">
                  <a:solidFill>
                    <a:srgbClr val="0000FF"/>
                  </a:solidFill>
                  <a:latin typeface="楷体_GB2312"/>
                  <a:ea typeface="楷体_GB2312"/>
                  <a:cs typeface="楷体_GB2312"/>
                </a:rPr>
                <a:t>8</a:t>
              </a:r>
              <a:r>
                <a:rPr lang="zh-CN" altLang="en-US" sz="3200" b="1">
                  <a:solidFill>
                    <a:srgbClr val="0000FF"/>
                  </a:solidFill>
                  <a:latin typeface="楷体_GB2312"/>
                  <a:ea typeface="楷体_GB2312"/>
                  <a:cs typeface="楷体_GB2312"/>
                </a:rPr>
                <a:t>邻点与</a:t>
              </a:r>
              <a:r>
                <a:rPr lang="en-US" altLang="zh-CN" sz="3200" b="1">
                  <a:solidFill>
                    <a:srgbClr val="0000FF"/>
                  </a:solidFill>
                  <a:latin typeface="楷体_GB2312"/>
                  <a:ea typeface="楷体_GB2312"/>
                  <a:cs typeface="楷体_GB2312"/>
                </a:rPr>
                <a:t>8</a:t>
              </a:r>
              <a:r>
                <a:rPr lang="zh-CN" altLang="en-US" sz="3200" b="1">
                  <a:solidFill>
                    <a:srgbClr val="0000FF"/>
                  </a:solidFill>
                  <a:latin typeface="楷体_GB2312"/>
                  <a:ea typeface="楷体_GB2312"/>
                  <a:cs typeface="楷体_GB2312"/>
                </a:rPr>
                <a:t>连通</a:t>
              </a:r>
            </a:p>
          </p:txBody>
        </p:sp>
      </p:grpSp>
    </p:spTree>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a:extLst>
              <a:ext uri="{FF2B5EF4-FFF2-40B4-BE49-F238E27FC236}">
                <a16:creationId xmlns:a16="http://schemas.microsoft.com/office/drawing/2014/main" id="{4DFE6565-39C0-4661-B608-DFCAE50F9B1B}"/>
              </a:ext>
            </a:extLst>
          </p:cNvPr>
          <p:cNvSpPr>
            <a:spLocks noGrp="1" noChangeArrowheads="1"/>
          </p:cNvSpPr>
          <p:nvPr>
            <p:ph type="subTitle" idx="1"/>
          </p:nvPr>
        </p:nvSpPr>
        <p:spPr>
          <a:xfrm>
            <a:off x="395288" y="908050"/>
            <a:ext cx="8353425" cy="5184775"/>
          </a:xfrm>
        </p:spPr>
        <p:txBody>
          <a:bodyPr/>
          <a:lstStyle/>
          <a:p>
            <a:pPr algn="l"/>
            <a:r>
              <a:rPr lang="zh-CN" altLang="en-US" b="1">
                <a:latin typeface="楷体_GB2312"/>
                <a:ea typeface="楷体_GB2312"/>
                <a:cs typeface="楷体_GB2312"/>
              </a:rPr>
              <a:t>基本定义</a:t>
            </a:r>
          </a:p>
          <a:p>
            <a:pPr algn="l"/>
            <a:r>
              <a:rPr lang="en-US" altLang="zh-CN" b="1">
                <a:latin typeface="楷体_GB2312"/>
                <a:ea typeface="楷体_GB2312"/>
                <a:cs typeface="楷体_GB2312"/>
              </a:rPr>
              <a:t>2 </a:t>
            </a:r>
            <a:r>
              <a:rPr lang="zh-CN" altLang="en-US" b="1">
                <a:latin typeface="楷体_GB2312"/>
                <a:ea typeface="楷体_GB2312"/>
                <a:cs typeface="楷体_GB2312"/>
              </a:rPr>
              <a:t>路径（</a:t>
            </a:r>
            <a:r>
              <a:rPr lang="en-US" altLang="zh-CN" b="1">
                <a:latin typeface="楷体_GB2312"/>
                <a:ea typeface="楷体_GB2312"/>
                <a:cs typeface="楷体_GB2312"/>
              </a:rPr>
              <a:t>path</a:t>
            </a:r>
            <a:r>
              <a:rPr lang="zh-CN" altLang="en-US" b="1">
                <a:latin typeface="楷体_GB2312"/>
                <a:ea typeface="楷体_GB2312"/>
                <a:cs typeface="楷体_GB2312"/>
              </a:rPr>
              <a:t>）</a:t>
            </a:r>
          </a:p>
          <a:p>
            <a:pPr algn="l">
              <a:buClr>
                <a:srgbClr val="FF3300"/>
              </a:buClr>
              <a:buFont typeface="Wingdings" panose="05000000000000000000" pitchFamily="2" charset="2"/>
              <a:buChar char="n"/>
            </a:pPr>
            <a:r>
              <a:rPr lang="zh-CN" altLang="en-US" b="1">
                <a:latin typeface="楷体_GB2312"/>
                <a:ea typeface="楷体_GB2312"/>
                <a:cs typeface="楷体_GB2312"/>
              </a:rPr>
              <a:t> 概念：一个像素到另一个像素的路径指一个像素序列，此序列中每一个像素互为邻点。</a:t>
            </a:r>
          </a:p>
          <a:p>
            <a:pPr algn="l"/>
            <a:endParaRPr lang="zh-CN" altLang="en-US" sz="3600" b="1">
              <a:latin typeface="楷体_GB2312"/>
              <a:ea typeface="楷体_GB2312"/>
              <a:cs typeface="楷体_GB2312"/>
            </a:endParaRPr>
          </a:p>
          <a:p>
            <a:pPr algn="l"/>
            <a:endParaRPr lang="zh-CN" altLang="en-US" sz="3600" b="1">
              <a:latin typeface="楷体_GB2312"/>
              <a:ea typeface="楷体_GB2312"/>
              <a:cs typeface="楷体_GB2312"/>
            </a:endParaRPr>
          </a:p>
          <a:p>
            <a:pPr algn="l"/>
            <a:endParaRPr lang="en-US" altLang="zh-CN" b="1">
              <a:latin typeface="楷体_GB2312"/>
              <a:ea typeface="楷体_GB2312"/>
              <a:cs typeface="楷体_GB2312"/>
            </a:endParaRPr>
          </a:p>
          <a:p>
            <a:pPr algn="l"/>
            <a:endParaRPr lang="zh-CN" altLang="en-US" b="1">
              <a:latin typeface="楷体_GB2312"/>
              <a:ea typeface="楷体_GB2312"/>
              <a:cs typeface="楷体_GB2312"/>
            </a:endParaRPr>
          </a:p>
          <a:p>
            <a:pPr algn="l">
              <a:buFont typeface="Wingdings" panose="05000000000000000000" pitchFamily="2" charset="2"/>
              <a:buChar char="l"/>
            </a:pPr>
            <a:endParaRPr lang="en-US" altLang="zh-CN" b="1">
              <a:latin typeface="楷体_GB2312"/>
              <a:ea typeface="楷体_GB2312"/>
              <a:cs typeface="楷体_GB2312"/>
            </a:endParaRPr>
          </a:p>
          <a:p>
            <a:pPr algn="l">
              <a:buFont typeface="Wingdings" panose="05000000000000000000" pitchFamily="2" charset="2"/>
              <a:buChar char="l"/>
            </a:pPr>
            <a:endParaRPr lang="zh-CN" altLang="en-US" b="1">
              <a:latin typeface="楷体_GB2312"/>
              <a:ea typeface="楷体_GB2312"/>
              <a:cs typeface="楷体_GB2312"/>
            </a:endParaRPr>
          </a:p>
          <a:p>
            <a:pPr algn="l">
              <a:buClr>
                <a:srgbClr val="FF3300"/>
              </a:buClr>
              <a:buFont typeface="Wingdings" panose="05000000000000000000" pitchFamily="2" charset="2"/>
              <a:buChar char="l"/>
            </a:pPr>
            <a:r>
              <a:rPr lang="zh-CN" altLang="en-US" b="1">
                <a:latin typeface="楷体_GB2312"/>
                <a:ea typeface="楷体_GB2312"/>
                <a:cs typeface="楷体_GB2312"/>
              </a:rPr>
              <a:t>如果邻点关系是</a:t>
            </a:r>
            <a:r>
              <a:rPr lang="en-US" altLang="zh-CN" b="1">
                <a:latin typeface="楷体_GB2312"/>
                <a:ea typeface="楷体_GB2312"/>
                <a:cs typeface="楷体_GB2312"/>
              </a:rPr>
              <a:t>4</a:t>
            </a:r>
            <a:r>
              <a:rPr lang="zh-CN" altLang="en-US" b="1">
                <a:latin typeface="楷体_GB2312"/>
                <a:ea typeface="楷体_GB2312"/>
                <a:cs typeface="楷体_GB2312"/>
              </a:rPr>
              <a:t>连通的，则路径是</a:t>
            </a:r>
            <a:r>
              <a:rPr lang="en-US" altLang="zh-CN" b="1">
                <a:latin typeface="楷体_GB2312"/>
                <a:ea typeface="楷体_GB2312"/>
                <a:cs typeface="楷体_GB2312"/>
              </a:rPr>
              <a:t>4</a:t>
            </a:r>
            <a:r>
              <a:rPr lang="zh-CN" altLang="en-US" b="1">
                <a:latin typeface="楷体_GB2312"/>
                <a:ea typeface="楷体_GB2312"/>
                <a:cs typeface="楷体_GB2312"/>
              </a:rPr>
              <a:t>路径</a:t>
            </a:r>
          </a:p>
          <a:p>
            <a:pPr algn="l">
              <a:buClr>
                <a:srgbClr val="FF3300"/>
              </a:buClr>
              <a:buFont typeface="Wingdings" panose="05000000000000000000" pitchFamily="2" charset="2"/>
              <a:buChar char="l"/>
            </a:pPr>
            <a:r>
              <a:rPr lang="zh-CN" altLang="en-US" b="1">
                <a:latin typeface="楷体_GB2312"/>
                <a:ea typeface="楷体_GB2312"/>
                <a:cs typeface="楷体_GB2312"/>
              </a:rPr>
              <a:t>如果邻点关系是</a:t>
            </a:r>
            <a:r>
              <a:rPr lang="en-US" altLang="zh-CN" b="1">
                <a:latin typeface="楷体_GB2312"/>
                <a:ea typeface="楷体_GB2312"/>
                <a:cs typeface="楷体_GB2312"/>
              </a:rPr>
              <a:t>8</a:t>
            </a:r>
            <a:r>
              <a:rPr lang="zh-CN" altLang="en-US" b="1">
                <a:latin typeface="楷体_GB2312"/>
                <a:ea typeface="楷体_GB2312"/>
                <a:cs typeface="楷体_GB2312"/>
              </a:rPr>
              <a:t>连通的，则路径是</a:t>
            </a:r>
            <a:r>
              <a:rPr lang="en-US" altLang="zh-CN" b="1">
                <a:latin typeface="楷体_GB2312"/>
                <a:ea typeface="楷体_GB2312"/>
                <a:cs typeface="楷体_GB2312"/>
              </a:rPr>
              <a:t>8</a:t>
            </a:r>
            <a:r>
              <a:rPr lang="zh-CN" altLang="en-US" b="1">
                <a:latin typeface="楷体_GB2312"/>
                <a:ea typeface="楷体_GB2312"/>
                <a:cs typeface="楷体_GB2312"/>
              </a:rPr>
              <a:t>路径</a:t>
            </a:r>
            <a:endParaRPr lang="zh-CN" altLang="en-US" sz="4000"/>
          </a:p>
        </p:txBody>
      </p:sp>
      <p:sp>
        <p:nvSpPr>
          <p:cNvPr id="90115" name="Text Box 3">
            <a:extLst>
              <a:ext uri="{FF2B5EF4-FFF2-40B4-BE49-F238E27FC236}">
                <a16:creationId xmlns:a16="http://schemas.microsoft.com/office/drawing/2014/main" id="{E51D0B7A-A55F-42F7-8EB4-BFB83EF1D925}"/>
              </a:ext>
            </a:extLst>
          </p:cNvPr>
          <p:cNvSpPr txBox="1">
            <a:spLocks noChangeArrowheads="1"/>
          </p:cNvSpPr>
          <p:nvPr/>
        </p:nvSpPr>
        <p:spPr bwMode="auto">
          <a:xfrm>
            <a:off x="468313" y="333375"/>
            <a:ext cx="6551612" cy="579438"/>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200" b="1">
                <a:solidFill>
                  <a:srgbClr val="996633"/>
                </a:solidFill>
                <a:effectLst>
                  <a:outerShdw blurRad="38100" dist="38100" dir="2700000" algn="tl">
                    <a:srgbClr val="C0C0C0"/>
                  </a:outerShdw>
                </a:effectLst>
                <a:latin typeface="楷体_GB2312"/>
                <a:ea typeface="楷体_GB2312"/>
                <a:cs typeface="楷体_GB2312"/>
              </a:rPr>
              <a:t>二值图像运算</a:t>
            </a:r>
          </a:p>
        </p:txBody>
      </p:sp>
      <p:graphicFrame>
        <p:nvGraphicFramePr>
          <p:cNvPr id="221188" name="Object 2">
            <a:extLst>
              <a:ext uri="{FF2B5EF4-FFF2-40B4-BE49-F238E27FC236}">
                <a16:creationId xmlns:a16="http://schemas.microsoft.com/office/drawing/2014/main" id="{3ED9D6CA-12C1-4528-86A7-EB23A2EB2C8C}"/>
              </a:ext>
            </a:extLst>
          </p:cNvPr>
          <p:cNvGraphicFramePr>
            <a:graphicFrameLocks/>
          </p:cNvGraphicFramePr>
          <p:nvPr/>
        </p:nvGraphicFramePr>
        <p:xfrm>
          <a:off x="1874838" y="3092450"/>
          <a:ext cx="5473700" cy="2451100"/>
        </p:xfrm>
        <a:graphic>
          <a:graphicData uri="http://schemas.openxmlformats.org/presentationml/2006/ole">
            <mc:AlternateContent xmlns:mc="http://schemas.openxmlformats.org/markup-compatibility/2006">
              <mc:Choice xmlns:v="urn:schemas-microsoft-com:vml" Requires="v">
                <p:oleObj spid="_x0000_s221279" r:id="rId3" imgW="3488436" imgH="1659636" progId="SmartDraw.2">
                  <p:embed/>
                </p:oleObj>
              </mc:Choice>
              <mc:Fallback>
                <p:oleObj r:id="rId3" imgW="3488436" imgH="1659636" progId="SmartDraw.2">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4838" y="3092450"/>
                        <a:ext cx="547370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21189" name="Group 11">
            <a:extLst>
              <a:ext uri="{FF2B5EF4-FFF2-40B4-BE49-F238E27FC236}">
                <a16:creationId xmlns:a16="http://schemas.microsoft.com/office/drawing/2014/main" id="{4B07FC60-1D74-4C69-AB34-869BE90E7736}"/>
              </a:ext>
            </a:extLst>
          </p:cNvPr>
          <p:cNvGrpSpPr>
            <a:grpSpLocks/>
          </p:cNvGrpSpPr>
          <p:nvPr/>
        </p:nvGrpSpPr>
        <p:grpSpPr bwMode="auto">
          <a:xfrm>
            <a:off x="468313" y="4005263"/>
            <a:ext cx="2016125" cy="866775"/>
            <a:chOff x="295" y="2523"/>
            <a:chExt cx="1270" cy="546"/>
          </a:xfrm>
        </p:grpSpPr>
        <p:sp>
          <p:nvSpPr>
            <p:cNvPr id="221197" name="Line 9">
              <a:extLst>
                <a:ext uri="{FF2B5EF4-FFF2-40B4-BE49-F238E27FC236}">
                  <a16:creationId xmlns:a16="http://schemas.microsoft.com/office/drawing/2014/main" id="{69B2C242-AA2C-4CB2-A49E-9067E94CD1F0}"/>
                </a:ext>
              </a:extLst>
            </p:cNvPr>
            <p:cNvSpPr>
              <a:spLocks noChangeShapeType="1"/>
            </p:cNvSpPr>
            <p:nvPr/>
          </p:nvSpPr>
          <p:spPr bwMode="auto">
            <a:xfrm flipV="1">
              <a:off x="975" y="2523"/>
              <a:ext cx="590" cy="317"/>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1198" name="Text Box 10">
              <a:extLst>
                <a:ext uri="{FF2B5EF4-FFF2-40B4-BE49-F238E27FC236}">
                  <a16:creationId xmlns:a16="http://schemas.microsoft.com/office/drawing/2014/main" id="{1C6F8D0D-59D5-4C21-9375-2769F4C569D7}"/>
                </a:ext>
              </a:extLst>
            </p:cNvPr>
            <p:cNvSpPr txBox="1">
              <a:spLocks noChangeArrowheads="1"/>
            </p:cNvSpPr>
            <p:nvPr/>
          </p:nvSpPr>
          <p:spPr bwMode="auto">
            <a:xfrm>
              <a:off x="295" y="2704"/>
              <a:ext cx="75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3200" b="1">
                  <a:solidFill>
                    <a:srgbClr val="0000FF"/>
                  </a:solidFill>
                  <a:latin typeface="楷体_GB2312"/>
                  <a:ea typeface="楷体_GB2312"/>
                  <a:cs typeface="楷体_GB2312"/>
                </a:rPr>
                <a:t>4</a:t>
              </a:r>
              <a:r>
                <a:rPr lang="zh-CN" altLang="en-US" sz="3200" b="1">
                  <a:solidFill>
                    <a:srgbClr val="0000FF"/>
                  </a:solidFill>
                  <a:latin typeface="楷体_GB2312"/>
                  <a:ea typeface="楷体_GB2312"/>
                  <a:cs typeface="楷体_GB2312"/>
                </a:rPr>
                <a:t>路径</a:t>
              </a:r>
            </a:p>
          </p:txBody>
        </p:sp>
      </p:grpSp>
      <p:grpSp>
        <p:nvGrpSpPr>
          <p:cNvPr id="221190" name="Group 14">
            <a:extLst>
              <a:ext uri="{FF2B5EF4-FFF2-40B4-BE49-F238E27FC236}">
                <a16:creationId xmlns:a16="http://schemas.microsoft.com/office/drawing/2014/main" id="{90AF1772-0A68-4AA9-8155-C56221668AF0}"/>
              </a:ext>
            </a:extLst>
          </p:cNvPr>
          <p:cNvGrpSpPr>
            <a:grpSpLocks/>
          </p:cNvGrpSpPr>
          <p:nvPr/>
        </p:nvGrpSpPr>
        <p:grpSpPr bwMode="auto">
          <a:xfrm>
            <a:off x="6967538" y="3933825"/>
            <a:ext cx="1852612" cy="938213"/>
            <a:chOff x="4389" y="2478"/>
            <a:chExt cx="1167" cy="591"/>
          </a:xfrm>
        </p:grpSpPr>
        <p:sp>
          <p:nvSpPr>
            <p:cNvPr id="221195" name="Line 12">
              <a:extLst>
                <a:ext uri="{FF2B5EF4-FFF2-40B4-BE49-F238E27FC236}">
                  <a16:creationId xmlns:a16="http://schemas.microsoft.com/office/drawing/2014/main" id="{8D5777CD-1972-4F3C-B2FD-D3E4D982B270}"/>
                </a:ext>
              </a:extLst>
            </p:cNvPr>
            <p:cNvSpPr>
              <a:spLocks noChangeShapeType="1"/>
            </p:cNvSpPr>
            <p:nvPr/>
          </p:nvSpPr>
          <p:spPr bwMode="auto">
            <a:xfrm flipH="1" flipV="1">
              <a:off x="4389" y="2478"/>
              <a:ext cx="487" cy="362"/>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1196" name="Text Box 13">
              <a:extLst>
                <a:ext uri="{FF2B5EF4-FFF2-40B4-BE49-F238E27FC236}">
                  <a16:creationId xmlns:a16="http://schemas.microsoft.com/office/drawing/2014/main" id="{2E1BA561-7795-45D2-877E-69BD55AD8DC0}"/>
                </a:ext>
              </a:extLst>
            </p:cNvPr>
            <p:cNvSpPr txBox="1">
              <a:spLocks noChangeArrowheads="1"/>
            </p:cNvSpPr>
            <p:nvPr/>
          </p:nvSpPr>
          <p:spPr bwMode="auto">
            <a:xfrm>
              <a:off x="4797" y="2704"/>
              <a:ext cx="75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3200" b="1">
                  <a:solidFill>
                    <a:srgbClr val="0000FF"/>
                  </a:solidFill>
                  <a:latin typeface="楷体_GB2312"/>
                  <a:ea typeface="楷体_GB2312"/>
                  <a:cs typeface="楷体_GB2312"/>
                </a:rPr>
                <a:t>8</a:t>
              </a:r>
              <a:r>
                <a:rPr lang="zh-CN" altLang="en-US" sz="3200" b="1">
                  <a:solidFill>
                    <a:srgbClr val="0000FF"/>
                  </a:solidFill>
                  <a:latin typeface="楷体_GB2312"/>
                  <a:ea typeface="楷体_GB2312"/>
                  <a:cs typeface="楷体_GB2312"/>
                </a:rPr>
                <a:t>路径</a:t>
              </a:r>
            </a:p>
          </p:txBody>
        </p:sp>
      </p:grpSp>
      <p:sp>
        <p:nvSpPr>
          <p:cNvPr id="221191" name="Oval 15">
            <a:extLst>
              <a:ext uri="{FF2B5EF4-FFF2-40B4-BE49-F238E27FC236}">
                <a16:creationId xmlns:a16="http://schemas.microsoft.com/office/drawing/2014/main" id="{30E33E53-49E4-4675-900C-7F50D65CB95A}"/>
              </a:ext>
            </a:extLst>
          </p:cNvPr>
          <p:cNvSpPr>
            <a:spLocks noChangeArrowheads="1"/>
          </p:cNvSpPr>
          <p:nvPr/>
        </p:nvSpPr>
        <p:spPr bwMode="auto">
          <a:xfrm>
            <a:off x="3124200" y="3810000"/>
            <a:ext cx="304800" cy="3048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21192" name="Oval 16">
            <a:extLst>
              <a:ext uri="{FF2B5EF4-FFF2-40B4-BE49-F238E27FC236}">
                <a16:creationId xmlns:a16="http://schemas.microsoft.com/office/drawing/2014/main" id="{D8ACE797-4C1B-45FA-A149-81B5C494D833}"/>
              </a:ext>
            </a:extLst>
          </p:cNvPr>
          <p:cNvSpPr>
            <a:spLocks noChangeArrowheads="1"/>
          </p:cNvSpPr>
          <p:nvPr/>
        </p:nvSpPr>
        <p:spPr bwMode="auto">
          <a:xfrm>
            <a:off x="3429000" y="4876800"/>
            <a:ext cx="304800" cy="3048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21193" name="Oval 17">
            <a:extLst>
              <a:ext uri="{FF2B5EF4-FFF2-40B4-BE49-F238E27FC236}">
                <a16:creationId xmlns:a16="http://schemas.microsoft.com/office/drawing/2014/main" id="{CA5A28EA-E154-4C6F-8A8B-374EB173B3B9}"/>
              </a:ext>
            </a:extLst>
          </p:cNvPr>
          <p:cNvSpPr>
            <a:spLocks noChangeArrowheads="1"/>
          </p:cNvSpPr>
          <p:nvPr/>
        </p:nvSpPr>
        <p:spPr bwMode="auto">
          <a:xfrm>
            <a:off x="6172200" y="3810000"/>
            <a:ext cx="304800" cy="3048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21194" name="Oval 18">
            <a:extLst>
              <a:ext uri="{FF2B5EF4-FFF2-40B4-BE49-F238E27FC236}">
                <a16:creationId xmlns:a16="http://schemas.microsoft.com/office/drawing/2014/main" id="{7B8260EF-8440-4169-A904-E3ECFF32B4D3}"/>
              </a:ext>
            </a:extLst>
          </p:cNvPr>
          <p:cNvSpPr>
            <a:spLocks noChangeArrowheads="1"/>
          </p:cNvSpPr>
          <p:nvPr/>
        </p:nvSpPr>
        <p:spPr bwMode="auto">
          <a:xfrm>
            <a:off x="6705600" y="4648200"/>
            <a:ext cx="304800" cy="3048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Tree>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a:extLst>
              <a:ext uri="{FF2B5EF4-FFF2-40B4-BE49-F238E27FC236}">
                <a16:creationId xmlns:a16="http://schemas.microsoft.com/office/drawing/2014/main" id="{36E075D4-F968-48BB-B8E6-B56DD9592C04}"/>
              </a:ext>
            </a:extLst>
          </p:cNvPr>
          <p:cNvSpPr>
            <a:spLocks noGrp="1" noChangeArrowheads="1"/>
          </p:cNvSpPr>
          <p:nvPr>
            <p:ph type="subTitle" idx="1"/>
          </p:nvPr>
        </p:nvSpPr>
        <p:spPr>
          <a:xfrm>
            <a:off x="395288" y="1196975"/>
            <a:ext cx="8353425" cy="4895850"/>
          </a:xfrm>
        </p:spPr>
        <p:txBody>
          <a:bodyPr/>
          <a:lstStyle/>
          <a:p>
            <a:pPr algn="l"/>
            <a:r>
              <a:rPr lang="zh-CN" altLang="en-US" b="1">
                <a:latin typeface="楷体_GB2312"/>
                <a:ea typeface="楷体_GB2312"/>
                <a:cs typeface="楷体_GB2312"/>
              </a:rPr>
              <a:t>基本定义</a:t>
            </a:r>
          </a:p>
          <a:p>
            <a:pPr algn="l">
              <a:lnSpc>
                <a:spcPct val="150000"/>
              </a:lnSpc>
            </a:pPr>
            <a:r>
              <a:rPr lang="en-US" altLang="zh-CN" b="1">
                <a:latin typeface="楷体_GB2312"/>
                <a:ea typeface="楷体_GB2312"/>
                <a:cs typeface="楷体_GB2312"/>
              </a:rPr>
              <a:t>3 </a:t>
            </a:r>
            <a:r>
              <a:rPr lang="zh-CN" altLang="en-US" b="1">
                <a:latin typeface="楷体_GB2312"/>
                <a:ea typeface="楷体_GB2312"/>
                <a:cs typeface="楷体_GB2312"/>
              </a:rPr>
              <a:t>前景（</a:t>
            </a:r>
            <a:r>
              <a:rPr lang="en-US" altLang="zh-CN" b="1">
                <a:latin typeface="楷体_GB2312"/>
                <a:ea typeface="楷体_GB2312"/>
                <a:cs typeface="楷体_GB2312"/>
              </a:rPr>
              <a:t>foreground</a:t>
            </a:r>
            <a:r>
              <a:rPr lang="zh-CN" altLang="en-US" b="1">
                <a:latin typeface="楷体_GB2312"/>
                <a:ea typeface="楷体_GB2312"/>
                <a:cs typeface="楷体_GB2312"/>
              </a:rPr>
              <a:t>）</a:t>
            </a:r>
          </a:p>
          <a:p>
            <a:pPr algn="l">
              <a:lnSpc>
                <a:spcPct val="150000"/>
              </a:lnSpc>
              <a:buClr>
                <a:srgbClr val="FF3300"/>
              </a:buClr>
              <a:buFont typeface="Wingdings" panose="05000000000000000000" pitchFamily="2" charset="2"/>
              <a:buChar char="n"/>
            </a:pPr>
            <a:r>
              <a:rPr lang="zh-CN" altLang="en-US" b="1">
                <a:latin typeface="楷体_GB2312"/>
                <a:ea typeface="楷体_GB2312"/>
                <a:cs typeface="楷体_GB2312"/>
              </a:rPr>
              <a:t>图像中值为</a:t>
            </a:r>
            <a:r>
              <a:rPr lang="en-US" altLang="zh-CN" b="1">
                <a:latin typeface="楷体_GB2312"/>
                <a:ea typeface="楷体_GB2312"/>
                <a:cs typeface="楷体_GB2312"/>
              </a:rPr>
              <a:t>1</a:t>
            </a:r>
            <a:r>
              <a:rPr lang="zh-CN" altLang="en-US" b="1">
                <a:latin typeface="楷体_GB2312"/>
                <a:ea typeface="楷体_GB2312"/>
                <a:cs typeface="楷体_GB2312"/>
              </a:rPr>
              <a:t>的全部像素的集合称为前景，前景目标检测中的前景可以认为是检测到的目标。</a:t>
            </a:r>
          </a:p>
          <a:p>
            <a:pPr algn="l">
              <a:lnSpc>
                <a:spcPct val="150000"/>
              </a:lnSpc>
              <a:buClr>
                <a:srgbClr val="FF3300"/>
              </a:buClr>
              <a:buFont typeface="Wingdings" panose="05000000000000000000" pitchFamily="2" charset="2"/>
              <a:buChar char="n"/>
            </a:pPr>
            <a:r>
              <a:rPr lang="zh-CN" altLang="en-US" b="1">
                <a:latin typeface="楷体_GB2312"/>
                <a:ea typeface="楷体_GB2312"/>
                <a:cs typeface="楷体_GB2312"/>
              </a:rPr>
              <a:t>用</a:t>
            </a:r>
            <a:r>
              <a:rPr lang="en-US" altLang="zh-CN" b="1">
                <a:latin typeface="楷体_GB2312"/>
                <a:ea typeface="楷体_GB2312"/>
                <a:cs typeface="楷体_GB2312"/>
              </a:rPr>
              <a:t>S</a:t>
            </a:r>
            <a:r>
              <a:rPr lang="zh-CN" altLang="en-US" b="1">
                <a:latin typeface="楷体_GB2312"/>
                <a:ea typeface="楷体_GB2312"/>
                <a:cs typeface="楷体_GB2312"/>
              </a:rPr>
              <a:t>表示</a:t>
            </a:r>
            <a:endParaRPr lang="zh-CN" altLang="en-US"/>
          </a:p>
          <a:p>
            <a:pPr algn="l"/>
            <a:endParaRPr lang="zh-CN" altLang="en-US"/>
          </a:p>
          <a:p>
            <a:pPr algn="l"/>
            <a:endParaRPr lang="en-US" altLang="zh-CN"/>
          </a:p>
        </p:txBody>
      </p:sp>
      <p:sp>
        <p:nvSpPr>
          <p:cNvPr id="91139" name="Text Box 3">
            <a:extLst>
              <a:ext uri="{FF2B5EF4-FFF2-40B4-BE49-F238E27FC236}">
                <a16:creationId xmlns:a16="http://schemas.microsoft.com/office/drawing/2014/main" id="{F827E16F-01F7-4BA6-834A-E0F13CC9DAA6}"/>
              </a:ext>
            </a:extLst>
          </p:cNvPr>
          <p:cNvSpPr txBox="1">
            <a:spLocks noChangeArrowheads="1"/>
          </p:cNvSpPr>
          <p:nvPr/>
        </p:nvSpPr>
        <p:spPr bwMode="auto">
          <a:xfrm>
            <a:off x="396875" y="549275"/>
            <a:ext cx="6551613" cy="579438"/>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200" b="1">
                <a:solidFill>
                  <a:srgbClr val="996633"/>
                </a:solidFill>
                <a:effectLst>
                  <a:outerShdw blurRad="38100" dist="38100" dir="2700000" algn="tl">
                    <a:srgbClr val="C0C0C0"/>
                  </a:outerShdw>
                </a:effectLst>
                <a:latin typeface="楷体_GB2312"/>
                <a:ea typeface="楷体_GB2312"/>
                <a:cs typeface="楷体_GB2312"/>
              </a:rPr>
              <a:t>二值图像运算</a:t>
            </a:r>
          </a:p>
        </p:txBody>
      </p:sp>
      <p:graphicFrame>
        <p:nvGraphicFramePr>
          <p:cNvPr id="222212" name="Object 2">
            <a:extLst>
              <a:ext uri="{FF2B5EF4-FFF2-40B4-BE49-F238E27FC236}">
                <a16:creationId xmlns:a16="http://schemas.microsoft.com/office/drawing/2014/main" id="{B2777726-7B6E-48CD-B6C5-1B1FF7682232}"/>
              </a:ext>
            </a:extLst>
          </p:cNvPr>
          <p:cNvGraphicFramePr>
            <a:graphicFrameLocks/>
          </p:cNvGraphicFramePr>
          <p:nvPr/>
        </p:nvGraphicFramePr>
        <p:xfrm>
          <a:off x="3059113" y="4076700"/>
          <a:ext cx="2808287" cy="2524125"/>
        </p:xfrm>
        <a:graphic>
          <a:graphicData uri="http://schemas.openxmlformats.org/presentationml/2006/ole">
            <mc:AlternateContent xmlns:mc="http://schemas.openxmlformats.org/markup-compatibility/2006">
              <mc:Choice xmlns:v="urn:schemas-microsoft-com:vml" Requires="v">
                <p:oleObj spid="_x0000_s222293" r:id="rId3" imgW="2075688" imgH="1865376" progId="SmartDraw.2">
                  <p:embed/>
                </p:oleObj>
              </mc:Choice>
              <mc:Fallback>
                <p:oleObj r:id="rId3" imgW="2075688" imgH="1865376" progId="SmartDraw.2">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4076700"/>
                        <a:ext cx="2808287"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494107B2-BAFD-4253-BFEC-DA9B7C195324}"/>
              </a:ext>
            </a:extLst>
          </p:cNvPr>
          <p:cNvSpPr>
            <a:spLocks noGrp="1" noChangeArrowheads="1"/>
          </p:cNvSpPr>
          <p:nvPr>
            <p:ph type="subTitle" idx="1"/>
          </p:nvPr>
        </p:nvSpPr>
        <p:spPr>
          <a:xfrm>
            <a:off x="395288" y="1125538"/>
            <a:ext cx="8353425" cy="4967287"/>
          </a:xfrm>
        </p:spPr>
        <p:txBody>
          <a:bodyPr/>
          <a:lstStyle/>
          <a:p>
            <a:pPr algn="l">
              <a:lnSpc>
                <a:spcPct val="125000"/>
              </a:lnSpc>
            </a:pPr>
            <a:r>
              <a:rPr lang="en-US" altLang="zh-CN" b="1">
                <a:latin typeface="楷体_GB2312"/>
                <a:ea typeface="楷体_GB2312"/>
                <a:cs typeface="楷体_GB2312"/>
              </a:rPr>
              <a:t>7 </a:t>
            </a:r>
            <a:r>
              <a:rPr lang="zh-CN" altLang="en-US" b="1">
                <a:solidFill>
                  <a:srgbClr val="0000FF"/>
                </a:solidFill>
                <a:latin typeface="楷体_GB2312"/>
                <a:ea typeface="楷体_GB2312"/>
                <a:cs typeface="楷体_GB2312"/>
              </a:rPr>
              <a:t>边界：</a:t>
            </a:r>
            <a:r>
              <a:rPr lang="en-US" altLang="zh-CN" b="1">
                <a:latin typeface="楷体_GB2312"/>
                <a:ea typeface="楷体_GB2312"/>
                <a:cs typeface="楷体_GB2312"/>
              </a:rPr>
              <a:t>s</a:t>
            </a:r>
            <a:r>
              <a:rPr lang="zh-CN" altLang="en-US" b="1">
                <a:latin typeface="楷体_GB2312"/>
                <a:ea typeface="楷体_GB2312"/>
                <a:cs typeface="楷体_GB2312"/>
              </a:rPr>
              <a:t>的边界是</a:t>
            </a:r>
            <a:r>
              <a:rPr lang="en-US" altLang="zh-CN" b="1">
                <a:latin typeface="楷体_GB2312"/>
                <a:ea typeface="楷体_GB2312"/>
                <a:cs typeface="楷体_GB2312"/>
              </a:rPr>
              <a:t>s</a:t>
            </a:r>
            <a:r>
              <a:rPr lang="zh-CN" altLang="en-US" b="1">
                <a:latin typeface="楷体_GB2312"/>
                <a:ea typeface="楷体_GB2312"/>
                <a:cs typeface="楷体_GB2312"/>
              </a:rPr>
              <a:t>（前景）中与  （背景）有</a:t>
            </a:r>
            <a:r>
              <a:rPr lang="en-US" altLang="zh-CN" b="1">
                <a:latin typeface="楷体_GB2312"/>
                <a:ea typeface="楷体_GB2312"/>
                <a:cs typeface="楷体_GB2312"/>
              </a:rPr>
              <a:t>4</a:t>
            </a:r>
            <a:r>
              <a:rPr lang="zh-CN" altLang="en-US" b="1">
                <a:latin typeface="楷体_GB2312"/>
                <a:ea typeface="楷体_GB2312"/>
                <a:cs typeface="楷体_GB2312"/>
              </a:rPr>
              <a:t>连通关系的像素集合，用</a:t>
            </a:r>
            <a:r>
              <a:rPr lang="en-US" altLang="zh-CN" b="1">
                <a:latin typeface="楷体_GB2312"/>
                <a:ea typeface="楷体_GB2312"/>
                <a:cs typeface="楷体_GB2312"/>
              </a:rPr>
              <a:t>s</a:t>
            </a:r>
            <a:r>
              <a:rPr lang="en-US" altLang="zh-CN" b="1">
                <a:latin typeface="Times New Roman" panose="02020603050405020304" pitchFamily="18" charset="0"/>
                <a:ea typeface="楷体_GB2312"/>
                <a:cs typeface="楷体_GB2312"/>
              </a:rPr>
              <a:t>’</a:t>
            </a:r>
            <a:r>
              <a:rPr lang="zh-CN" altLang="en-US" b="1">
                <a:latin typeface="楷体_GB2312"/>
                <a:ea typeface="楷体_GB2312"/>
                <a:cs typeface="楷体_GB2312"/>
              </a:rPr>
              <a:t>表示</a:t>
            </a:r>
          </a:p>
          <a:p>
            <a:pPr algn="l">
              <a:lnSpc>
                <a:spcPct val="125000"/>
              </a:lnSpc>
            </a:pPr>
            <a:r>
              <a:rPr lang="en-US" altLang="zh-CN" b="1">
                <a:latin typeface="楷体_GB2312"/>
                <a:ea typeface="楷体_GB2312"/>
                <a:cs typeface="楷体_GB2312"/>
              </a:rPr>
              <a:t>8 </a:t>
            </a:r>
            <a:r>
              <a:rPr lang="zh-CN" altLang="en-US" b="1">
                <a:solidFill>
                  <a:srgbClr val="0000FF"/>
                </a:solidFill>
                <a:latin typeface="楷体_GB2312"/>
                <a:ea typeface="楷体_GB2312"/>
                <a:cs typeface="楷体_GB2312"/>
              </a:rPr>
              <a:t>内部：</a:t>
            </a:r>
            <a:r>
              <a:rPr lang="en-US" altLang="zh-CN" b="1">
                <a:latin typeface="楷体_GB2312"/>
                <a:ea typeface="楷体_GB2312"/>
                <a:cs typeface="楷体_GB2312"/>
              </a:rPr>
              <a:t>s</a:t>
            </a:r>
            <a:r>
              <a:rPr lang="zh-CN" altLang="en-US" b="1">
                <a:latin typeface="楷体_GB2312"/>
                <a:ea typeface="楷体_GB2312"/>
                <a:cs typeface="楷体_GB2312"/>
              </a:rPr>
              <a:t>中不属于它的边界的像素集合，用</a:t>
            </a:r>
            <a:r>
              <a:rPr lang="en-US" altLang="zh-CN" b="1">
                <a:latin typeface="楷体_GB2312"/>
                <a:ea typeface="楷体_GB2312"/>
                <a:cs typeface="楷体_GB2312"/>
              </a:rPr>
              <a:t>s-s</a:t>
            </a:r>
            <a:r>
              <a:rPr lang="en-US" altLang="zh-CN" b="1">
                <a:latin typeface="Times New Roman" panose="02020603050405020304" pitchFamily="18" charset="0"/>
                <a:ea typeface="楷体_GB2312"/>
                <a:cs typeface="楷体_GB2312"/>
              </a:rPr>
              <a:t>’</a:t>
            </a:r>
            <a:r>
              <a:rPr lang="zh-CN" altLang="en-US" b="1">
                <a:latin typeface="楷体_GB2312"/>
                <a:ea typeface="楷体_GB2312"/>
                <a:cs typeface="楷体_GB2312"/>
              </a:rPr>
              <a:t>表示</a:t>
            </a:r>
          </a:p>
          <a:p>
            <a:pPr algn="l">
              <a:lnSpc>
                <a:spcPct val="125000"/>
              </a:lnSpc>
            </a:pPr>
            <a:r>
              <a:rPr lang="en-US" altLang="zh-CN" b="1">
                <a:latin typeface="楷体_GB2312"/>
                <a:ea typeface="楷体_GB2312"/>
                <a:cs typeface="楷体_GB2312"/>
              </a:rPr>
              <a:t>9 </a:t>
            </a:r>
            <a:r>
              <a:rPr lang="zh-CN" altLang="en-US" b="1">
                <a:solidFill>
                  <a:srgbClr val="0000FF"/>
                </a:solidFill>
                <a:latin typeface="楷体_GB2312"/>
                <a:ea typeface="楷体_GB2312"/>
                <a:cs typeface="楷体_GB2312"/>
              </a:rPr>
              <a:t>包围：</a:t>
            </a:r>
            <a:r>
              <a:rPr lang="zh-CN" altLang="en-US" b="1">
                <a:latin typeface="楷体_GB2312"/>
                <a:ea typeface="楷体_GB2312"/>
                <a:cs typeface="楷体_GB2312"/>
              </a:rPr>
              <a:t>如果从</a:t>
            </a:r>
            <a:r>
              <a:rPr lang="en-US" altLang="zh-CN" b="1">
                <a:latin typeface="楷体_GB2312"/>
                <a:ea typeface="楷体_GB2312"/>
                <a:cs typeface="楷体_GB2312"/>
              </a:rPr>
              <a:t>s</a:t>
            </a:r>
            <a:r>
              <a:rPr lang="zh-CN" altLang="en-US" b="1">
                <a:latin typeface="楷体_GB2312"/>
                <a:ea typeface="楷体_GB2312"/>
                <a:cs typeface="楷体_GB2312"/>
              </a:rPr>
              <a:t>中任意一点到</a:t>
            </a:r>
            <a:r>
              <a:rPr lang="zh-CN" altLang="en-US" b="1">
                <a:solidFill>
                  <a:srgbClr val="FF3300"/>
                </a:solidFill>
                <a:latin typeface="楷体_GB2312"/>
                <a:ea typeface="楷体_GB2312"/>
                <a:cs typeface="楷体_GB2312"/>
              </a:rPr>
              <a:t>图像边界</a:t>
            </a:r>
            <a:r>
              <a:rPr lang="zh-CN" altLang="en-US" b="1">
                <a:latin typeface="楷体_GB2312"/>
                <a:ea typeface="楷体_GB2312"/>
                <a:cs typeface="楷体_GB2312"/>
              </a:rPr>
              <a:t>的</a:t>
            </a:r>
            <a:r>
              <a:rPr lang="en-US" altLang="zh-CN" b="1">
                <a:latin typeface="楷体_GB2312"/>
                <a:ea typeface="楷体_GB2312"/>
                <a:cs typeface="楷体_GB2312"/>
              </a:rPr>
              <a:t>4</a:t>
            </a:r>
            <a:r>
              <a:rPr lang="zh-CN" altLang="en-US" b="1">
                <a:latin typeface="楷体_GB2312"/>
                <a:ea typeface="楷体_GB2312"/>
                <a:cs typeface="楷体_GB2312"/>
              </a:rPr>
              <a:t>路径必须与区域</a:t>
            </a:r>
            <a:r>
              <a:rPr lang="en-US" altLang="zh-CN" b="1">
                <a:latin typeface="楷体_GB2312"/>
                <a:ea typeface="楷体_GB2312"/>
                <a:cs typeface="楷体_GB2312"/>
              </a:rPr>
              <a:t>T</a:t>
            </a:r>
            <a:r>
              <a:rPr lang="zh-CN" altLang="en-US" b="1">
                <a:latin typeface="楷体_GB2312"/>
                <a:ea typeface="楷体_GB2312"/>
                <a:cs typeface="楷体_GB2312"/>
              </a:rPr>
              <a:t>相交，则区域</a:t>
            </a:r>
            <a:r>
              <a:rPr lang="en-US" altLang="zh-CN" b="1">
                <a:latin typeface="楷体_GB2312"/>
                <a:ea typeface="楷体_GB2312"/>
                <a:cs typeface="楷体_GB2312"/>
              </a:rPr>
              <a:t>T</a:t>
            </a:r>
            <a:r>
              <a:rPr lang="zh-CN" altLang="en-US" b="1">
                <a:latin typeface="楷体_GB2312"/>
                <a:ea typeface="楷体_GB2312"/>
                <a:cs typeface="楷体_GB2312"/>
              </a:rPr>
              <a:t>包围区域</a:t>
            </a:r>
            <a:r>
              <a:rPr lang="en-US" altLang="zh-CN" b="1">
                <a:latin typeface="楷体_GB2312"/>
                <a:ea typeface="楷体_GB2312"/>
                <a:cs typeface="楷体_GB2312"/>
              </a:rPr>
              <a:t>s</a:t>
            </a:r>
            <a:r>
              <a:rPr lang="zh-CN" altLang="en-US" b="1">
                <a:latin typeface="楷体_GB2312"/>
                <a:ea typeface="楷体_GB2312"/>
                <a:cs typeface="楷体_GB2312"/>
              </a:rPr>
              <a:t>（</a:t>
            </a:r>
            <a:r>
              <a:rPr lang="en-US" altLang="zh-CN" b="1">
                <a:latin typeface="楷体_GB2312"/>
                <a:ea typeface="楷体_GB2312"/>
                <a:cs typeface="楷体_GB2312"/>
              </a:rPr>
              <a:t>s</a:t>
            </a:r>
            <a:r>
              <a:rPr lang="zh-CN" altLang="en-US" b="1">
                <a:latin typeface="楷体_GB2312"/>
                <a:ea typeface="楷体_GB2312"/>
                <a:cs typeface="楷体_GB2312"/>
              </a:rPr>
              <a:t>在</a:t>
            </a:r>
            <a:r>
              <a:rPr lang="en-US" altLang="zh-CN" b="1">
                <a:latin typeface="楷体_GB2312"/>
                <a:ea typeface="楷体_GB2312"/>
                <a:cs typeface="楷体_GB2312"/>
              </a:rPr>
              <a:t>T</a:t>
            </a:r>
            <a:r>
              <a:rPr lang="zh-CN" altLang="en-US" b="1">
                <a:latin typeface="楷体_GB2312"/>
                <a:ea typeface="楷体_GB2312"/>
                <a:cs typeface="楷体_GB2312"/>
              </a:rPr>
              <a:t>内）。</a:t>
            </a:r>
            <a:endParaRPr lang="zh-CN" altLang="en-US"/>
          </a:p>
        </p:txBody>
      </p:sp>
      <p:sp>
        <p:nvSpPr>
          <p:cNvPr id="95235" name="Text Box 3">
            <a:extLst>
              <a:ext uri="{FF2B5EF4-FFF2-40B4-BE49-F238E27FC236}">
                <a16:creationId xmlns:a16="http://schemas.microsoft.com/office/drawing/2014/main" id="{3DA37246-CE5C-4EB4-8F38-292B0254BE4A}"/>
              </a:ext>
            </a:extLst>
          </p:cNvPr>
          <p:cNvSpPr txBox="1">
            <a:spLocks noChangeArrowheads="1"/>
          </p:cNvSpPr>
          <p:nvPr/>
        </p:nvSpPr>
        <p:spPr bwMode="auto">
          <a:xfrm>
            <a:off x="468313" y="404813"/>
            <a:ext cx="6551612"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二值图像运算</a:t>
            </a:r>
          </a:p>
        </p:txBody>
      </p:sp>
      <p:graphicFrame>
        <p:nvGraphicFramePr>
          <p:cNvPr id="223236" name="Object 2">
            <a:extLst>
              <a:ext uri="{FF2B5EF4-FFF2-40B4-BE49-F238E27FC236}">
                <a16:creationId xmlns:a16="http://schemas.microsoft.com/office/drawing/2014/main" id="{82B1C38D-DB5E-4771-9D01-957231130935}"/>
              </a:ext>
            </a:extLst>
          </p:cNvPr>
          <p:cNvGraphicFramePr>
            <a:graphicFrameLocks/>
          </p:cNvGraphicFramePr>
          <p:nvPr/>
        </p:nvGraphicFramePr>
        <p:xfrm>
          <a:off x="6732588" y="1268413"/>
          <a:ext cx="376237" cy="503237"/>
        </p:xfrm>
        <a:graphic>
          <a:graphicData uri="http://schemas.openxmlformats.org/presentationml/2006/ole">
            <mc:AlternateContent xmlns:mc="http://schemas.openxmlformats.org/markup-compatibility/2006">
              <mc:Choice xmlns:v="urn:schemas-microsoft-com:vml" Requires="v">
                <p:oleObj spid="_x0000_s223317" r:id="rId3" imgW="152268" imgH="203024" progId="Equation.DSMT4">
                  <p:embed/>
                </p:oleObj>
              </mc:Choice>
              <mc:Fallback>
                <p:oleObj r:id="rId3" imgW="152268" imgH="203024"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1268413"/>
                        <a:ext cx="376237"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026">
            <a:extLst>
              <a:ext uri="{FF2B5EF4-FFF2-40B4-BE49-F238E27FC236}">
                <a16:creationId xmlns:a16="http://schemas.microsoft.com/office/drawing/2014/main" id="{EC9B5E1B-A029-46FF-B22B-8A315AFFE431}"/>
              </a:ext>
            </a:extLst>
          </p:cNvPr>
          <p:cNvSpPr>
            <a:spLocks noGrp="1" noChangeArrowheads="1"/>
          </p:cNvSpPr>
          <p:nvPr>
            <p:ph type="subTitle" idx="1"/>
          </p:nvPr>
        </p:nvSpPr>
        <p:spPr>
          <a:xfrm>
            <a:off x="395288" y="1196975"/>
            <a:ext cx="8353425" cy="4895850"/>
          </a:xfrm>
        </p:spPr>
        <p:txBody>
          <a:bodyPr/>
          <a:lstStyle/>
          <a:p>
            <a:pPr algn="l"/>
            <a:endParaRPr lang="en-US" altLang="zh-CN" b="1">
              <a:latin typeface="楷体_GB2312"/>
              <a:ea typeface="楷体_GB2312"/>
              <a:cs typeface="楷体_GB2312"/>
            </a:endParaRPr>
          </a:p>
          <a:p>
            <a:pPr algn="l"/>
            <a:endParaRPr lang="en-US" altLang="zh-CN" sz="2400"/>
          </a:p>
          <a:p>
            <a:pPr algn="l"/>
            <a:endParaRPr lang="en-US" altLang="zh-CN"/>
          </a:p>
          <a:p>
            <a:pPr algn="l"/>
            <a:endParaRPr lang="en-US" altLang="zh-CN"/>
          </a:p>
          <a:p>
            <a:pPr algn="l"/>
            <a:endParaRPr lang="en-US" altLang="zh-CN"/>
          </a:p>
          <a:p>
            <a:pPr algn="l"/>
            <a:endParaRPr lang="en-US" altLang="zh-CN"/>
          </a:p>
          <a:p>
            <a:pPr algn="l"/>
            <a:endParaRPr lang="en-US" altLang="zh-CN"/>
          </a:p>
        </p:txBody>
      </p:sp>
      <p:sp>
        <p:nvSpPr>
          <p:cNvPr id="128003" name="Text Box 1027">
            <a:extLst>
              <a:ext uri="{FF2B5EF4-FFF2-40B4-BE49-F238E27FC236}">
                <a16:creationId xmlns:a16="http://schemas.microsoft.com/office/drawing/2014/main" id="{C0B47E06-970E-44D8-9C59-DDE35884DD7B}"/>
              </a:ext>
            </a:extLst>
          </p:cNvPr>
          <p:cNvSpPr txBox="1">
            <a:spLocks noChangeArrowheads="1"/>
          </p:cNvSpPr>
          <p:nvPr/>
        </p:nvSpPr>
        <p:spPr bwMode="auto">
          <a:xfrm>
            <a:off x="468313" y="339725"/>
            <a:ext cx="6551612"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二值图像运算</a:t>
            </a:r>
          </a:p>
        </p:txBody>
      </p:sp>
      <p:graphicFrame>
        <p:nvGraphicFramePr>
          <p:cNvPr id="224260" name="Object 2">
            <a:extLst>
              <a:ext uri="{FF2B5EF4-FFF2-40B4-BE49-F238E27FC236}">
                <a16:creationId xmlns:a16="http://schemas.microsoft.com/office/drawing/2014/main" id="{33A7436E-5EAF-46C3-BA28-352C45E3ABFA}"/>
              </a:ext>
            </a:extLst>
          </p:cNvPr>
          <p:cNvGraphicFramePr>
            <a:graphicFrameLocks/>
          </p:cNvGraphicFramePr>
          <p:nvPr/>
        </p:nvGraphicFramePr>
        <p:xfrm>
          <a:off x="755650" y="1844675"/>
          <a:ext cx="7416800" cy="3408363"/>
        </p:xfrm>
        <a:graphic>
          <a:graphicData uri="http://schemas.openxmlformats.org/presentationml/2006/ole">
            <mc:AlternateContent xmlns:mc="http://schemas.openxmlformats.org/markup-compatibility/2006">
              <mc:Choice xmlns:v="urn:schemas-microsoft-com:vml" Requires="v">
                <p:oleObj spid="_x0000_s224347" r:id="rId3" imgW="5311140" imgH="2441448" progId="SmartDraw.2">
                  <p:embed/>
                </p:oleObj>
              </mc:Choice>
              <mc:Fallback>
                <p:oleObj r:id="rId3" imgW="5311140" imgH="2441448" progId="SmartDraw.2">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844675"/>
                        <a:ext cx="7416800" cy="340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24261" name="Line 1030">
            <a:extLst>
              <a:ext uri="{FF2B5EF4-FFF2-40B4-BE49-F238E27FC236}">
                <a16:creationId xmlns:a16="http://schemas.microsoft.com/office/drawing/2014/main" id="{A41E84CA-2779-4560-97C0-E44F981C3404}"/>
              </a:ext>
            </a:extLst>
          </p:cNvPr>
          <p:cNvSpPr>
            <a:spLocks noChangeShapeType="1"/>
          </p:cNvSpPr>
          <p:nvPr/>
        </p:nvSpPr>
        <p:spPr bwMode="auto">
          <a:xfrm>
            <a:off x="5003800" y="1628775"/>
            <a:ext cx="792163" cy="647700"/>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4262" name="Text Box 1031">
            <a:extLst>
              <a:ext uri="{FF2B5EF4-FFF2-40B4-BE49-F238E27FC236}">
                <a16:creationId xmlns:a16="http://schemas.microsoft.com/office/drawing/2014/main" id="{053C5DBD-BF69-4076-95B2-BFDBB27CA371}"/>
              </a:ext>
            </a:extLst>
          </p:cNvPr>
          <p:cNvSpPr txBox="1">
            <a:spLocks noChangeArrowheads="1"/>
          </p:cNvSpPr>
          <p:nvPr/>
        </p:nvSpPr>
        <p:spPr bwMode="auto">
          <a:xfrm>
            <a:off x="3995738" y="1125538"/>
            <a:ext cx="11731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边界</a:t>
            </a:r>
          </a:p>
        </p:txBody>
      </p:sp>
      <p:sp>
        <p:nvSpPr>
          <p:cNvPr id="224263" name="Line 1032">
            <a:extLst>
              <a:ext uri="{FF2B5EF4-FFF2-40B4-BE49-F238E27FC236}">
                <a16:creationId xmlns:a16="http://schemas.microsoft.com/office/drawing/2014/main" id="{FE465625-54FB-4D87-A947-0E8C65319910}"/>
              </a:ext>
            </a:extLst>
          </p:cNvPr>
          <p:cNvSpPr>
            <a:spLocks noChangeShapeType="1"/>
          </p:cNvSpPr>
          <p:nvPr/>
        </p:nvSpPr>
        <p:spPr bwMode="auto">
          <a:xfrm flipV="1">
            <a:off x="4572000" y="3644900"/>
            <a:ext cx="1512888" cy="2089150"/>
          </a:xfrm>
          <a:prstGeom prst="line">
            <a:avLst/>
          </a:prstGeom>
          <a:noFill/>
          <a:ln w="25400">
            <a:solidFill>
              <a:srgbClr val="00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4264" name="Text Box 1033">
            <a:extLst>
              <a:ext uri="{FF2B5EF4-FFF2-40B4-BE49-F238E27FC236}">
                <a16:creationId xmlns:a16="http://schemas.microsoft.com/office/drawing/2014/main" id="{7BB4A4EF-F1DA-4F95-A258-8F836FD2417C}"/>
              </a:ext>
            </a:extLst>
          </p:cNvPr>
          <p:cNvSpPr txBox="1">
            <a:spLocks noChangeArrowheads="1"/>
          </p:cNvSpPr>
          <p:nvPr/>
        </p:nvSpPr>
        <p:spPr bwMode="auto">
          <a:xfrm>
            <a:off x="3635375" y="5446713"/>
            <a:ext cx="11731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内部</a:t>
            </a:r>
          </a:p>
        </p:txBody>
      </p:sp>
      <p:sp>
        <p:nvSpPr>
          <p:cNvPr id="224265" name="Line 1034">
            <a:extLst>
              <a:ext uri="{FF2B5EF4-FFF2-40B4-BE49-F238E27FC236}">
                <a16:creationId xmlns:a16="http://schemas.microsoft.com/office/drawing/2014/main" id="{0C269EB2-7094-4E2A-A7EE-0804658E0095}"/>
              </a:ext>
            </a:extLst>
          </p:cNvPr>
          <p:cNvSpPr>
            <a:spLocks noChangeShapeType="1"/>
          </p:cNvSpPr>
          <p:nvPr/>
        </p:nvSpPr>
        <p:spPr bwMode="auto">
          <a:xfrm flipH="1">
            <a:off x="7380288" y="1341438"/>
            <a:ext cx="504825" cy="1223962"/>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4266" name="Text Box 1035">
            <a:extLst>
              <a:ext uri="{FF2B5EF4-FFF2-40B4-BE49-F238E27FC236}">
                <a16:creationId xmlns:a16="http://schemas.microsoft.com/office/drawing/2014/main" id="{28F531A5-C308-4371-9246-1C683B70BFFF}"/>
              </a:ext>
            </a:extLst>
          </p:cNvPr>
          <p:cNvSpPr txBox="1">
            <a:spLocks noChangeArrowheads="1"/>
          </p:cNvSpPr>
          <p:nvPr/>
        </p:nvSpPr>
        <p:spPr bwMode="auto">
          <a:xfrm>
            <a:off x="7343775" y="836613"/>
            <a:ext cx="11731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包围</a:t>
            </a:r>
          </a:p>
        </p:txBody>
      </p:sp>
    </p:spTree>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a:extLst>
              <a:ext uri="{FF2B5EF4-FFF2-40B4-BE49-F238E27FC236}">
                <a16:creationId xmlns:a16="http://schemas.microsoft.com/office/drawing/2014/main" id="{486F1F55-91A2-4DD0-A9B2-304EB00F0146}"/>
              </a:ext>
            </a:extLst>
          </p:cNvPr>
          <p:cNvSpPr>
            <a:spLocks noGrp="1" noChangeArrowheads="1"/>
          </p:cNvSpPr>
          <p:nvPr>
            <p:ph type="subTitle" idx="1"/>
          </p:nvPr>
        </p:nvSpPr>
        <p:spPr>
          <a:xfrm>
            <a:off x="395288" y="836613"/>
            <a:ext cx="8353425" cy="5256212"/>
          </a:xfrm>
        </p:spPr>
        <p:txBody>
          <a:bodyPr/>
          <a:lstStyle/>
          <a:p>
            <a:pPr algn="l"/>
            <a:r>
              <a:rPr lang="zh-CN" altLang="en-US" sz="3600" b="1">
                <a:latin typeface="楷体_GB2312"/>
                <a:ea typeface="楷体_GB2312"/>
                <a:cs typeface="楷体_GB2312"/>
              </a:rPr>
              <a:t>连通成分标记</a:t>
            </a:r>
          </a:p>
          <a:p>
            <a:pPr algn="l">
              <a:buClr>
                <a:srgbClr val="FF3300"/>
              </a:buClr>
              <a:buFont typeface="Wingdings" panose="05000000000000000000" pitchFamily="2" charset="2"/>
              <a:buChar char="l"/>
            </a:pPr>
            <a:r>
              <a:rPr lang="zh-CN" altLang="en-US" b="1">
                <a:latin typeface="楷体_GB2312"/>
                <a:ea typeface="楷体_GB2312"/>
                <a:cs typeface="楷体_GB2312"/>
              </a:rPr>
              <a:t>连通标记算法：找出图像中的所有连通成分，并对同一连通成分中所有点分配同一标记。</a:t>
            </a:r>
          </a:p>
          <a:p>
            <a:pPr algn="l">
              <a:buClr>
                <a:srgbClr val="FF3300"/>
              </a:buClr>
              <a:buFont typeface="Wingdings" panose="05000000000000000000" pitchFamily="2" charset="2"/>
              <a:buChar char="l"/>
            </a:pPr>
            <a:r>
              <a:rPr lang="zh-CN" altLang="en-US" b="1">
                <a:latin typeface="楷体_GB2312"/>
                <a:ea typeface="楷体_GB2312"/>
                <a:cs typeface="楷体_GB2312"/>
              </a:rPr>
              <a:t>常用连通成分标记算法：</a:t>
            </a:r>
            <a:r>
              <a:rPr lang="zh-CN" altLang="en-US" b="1">
                <a:solidFill>
                  <a:srgbClr val="C00000"/>
                </a:solidFill>
                <a:latin typeface="楷体_GB2312"/>
                <a:ea typeface="楷体_GB2312"/>
                <a:cs typeface="楷体_GB2312"/>
              </a:rPr>
              <a:t>递归算法，序贯算法</a:t>
            </a:r>
          </a:p>
          <a:p>
            <a:pPr algn="l"/>
            <a:endParaRPr lang="zh-CN" altLang="en-US" sz="3600" b="1">
              <a:latin typeface="楷体_GB2312"/>
              <a:ea typeface="楷体_GB2312"/>
              <a:cs typeface="楷体_GB2312"/>
            </a:endParaRPr>
          </a:p>
          <a:p>
            <a:pPr algn="l"/>
            <a:endParaRPr lang="zh-CN" altLang="en-US"/>
          </a:p>
          <a:p>
            <a:pPr algn="l"/>
            <a:endParaRPr lang="zh-CN" altLang="en-US"/>
          </a:p>
          <a:p>
            <a:pPr algn="l"/>
            <a:endParaRPr lang="zh-CN" altLang="en-US"/>
          </a:p>
          <a:p>
            <a:pPr algn="l"/>
            <a:endParaRPr lang="zh-CN" altLang="en-US"/>
          </a:p>
          <a:p>
            <a:pPr algn="l"/>
            <a:endParaRPr lang="en-US" altLang="zh-CN"/>
          </a:p>
        </p:txBody>
      </p:sp>
      <p:sp>
        <p:nvSpPr>
          <p:cNvPr id="96259" name="Text Box 3">
            <a:extLst>
              <a:ext uri="{FF2B5EF4-FFF2-40B4-BE49-F238E27FC236}">
                <a16:creationId xmlns:a16="http://schemas.microsoft.com/office/drawing/2014/main" id="{87483E73-9970-4EFD-962F-DE4857D43EED}"/>
              </a:ext>
            </a:extLst>
          </p:cNvPr>
          <p:cNvSpPr txBox="1">
            <a:spLocks noChangeArrowheads="1"/>
          </p:cNvSpPr>
          <p:nvPr/>
        </p:nvSpPr>
        <p:spPr bwMode="auto">
          <a:xfrm>
            <a:off x="396875" y="260350"/>
            <a:ext cx="6551613" cy="641350"/>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zh-CN" altLang="en-US" sz="3600" b="1" dirty="0">
                <a:solidFill>
                  <a:srgbClr val="996633"/>
                </a:solidFill>
                <a:effectLst>
                  <a:outerShdw blurRad="38100" dist="38100" dir="2700000" algn="tl">
                    <a:srgbClr val="000000"/>
                  </a:outerShdw>
                </a:effectLst>
              </a:rPr>
              <a:t>二值图像运算</a:t>
            </a:r>
          </a:p>
        </p:txBody>
      </p:sp>
      <p:graphicFrame>
        <p:nvGraphicFramePr>
          <p:cNvPr id="225284" name="Object 2">
            <a:extLst>
              <a:ext uri="{FF2B5EF4-FFF2-40B4-BE49-F238E27FC236}">
                <a16:creationId xmlns:a16="http://schemas.microsoft.com/office/drawing/2014/main" id="{81E87706-00A9-422E-90B7-FE7F86A144A5}"/>
              </a:ext>
            </a:extLst>
          </p:cNvPr>
          <p:cNvGraphicFramePr>
            <a:graphicFrameLocks/>
          </p:cNvGraphicFramePr>
          <p:nvPr/>
        </p:nvGraphicFramePr>
        <p:xfrm>
          <a:off x="539750" y="2924175"/>
          <a:ext cx="7848600" cy="3498850"/>
        </p:xfrm>
        <a:graphic>
          <a:graphicData uri="http://schemas.openxmlformats.org/presentationml/2006/ole">
            <mc:AlternateContent xmlns:mc="http://schemas.openxmlformats.org/markup-compatibility/2006">
              <mc:Choice xmlns:v="urn:schemas-microsoft-com:vml" Requires="v">
                <p:oleObj spid="_x0000_s225365" r:id="rId3" imgW="5434584" imgH="2423160" progId="SmartDraw.2">
                  <p:embed/>
                </p:oleObj>
              </mc:Choice>
              <mc:Fallback>
                <p:oleObj r:id="rId3" imgW="5434584" imgH="2423160" progId="SmartDraw.2">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924175"/>
                        <a:ext cx="7848600"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a:extLst>
              <a:ext uri="{FF2B5EF4-FFF2-40B4-BE49-F238E27FC236}">
                <a16:creationId xmlns:a16="http://schemas.microsoft.com/office/drawing/2014/main" id="{874B33D5-787D-46F4-B142-45F748F471E9}"/>
              </a:ext>
            </a:extLst>
          </p:cNvPr>
          <p:cNvSpPr>
            <a:spLocks noGrp="1" noChangeArrowheads="1"/>
          </p:cNvSpPr>
          <p:nvPr>
            <p:ph type="subTitle" idx="1"/>
          </p:nvPr>
        </p:nvSpPr>
        <p:spPr>
          <a:xfrm>
            <a:off x="395288" y="908050"/>
            <a:ext cx="8353425" cy="5761038"/>
          </a:xfrm>
        </p:spPr>
        <p:txBody>
          <a:bodyPr/>
          <a:lstStyle/>
          <a:p>
            <a:pPr algn="l"/>
            <a:r>
              <a:rPr lang="zh-CN" altLang="en-US" sz="3600" b="1">
                <a:latin typeface="楷体_GB2312"/>
                <a:ea typeface="楷体_GB2312"/>
                <a:cs typeface="楷体_GB2312"/>
              </a:rPr>
              <a:t>连通成分标记</a:t>
            </a:r>
          </a:p>
          <a:p>
            <a:pPr algn="l">
              <a:buClr>
                <a:srgbClr val="FF3300"/>
              </a:buClr>
              <a:buFont typeface="Wingdings" panose="05000000000000000000" pitchFamily="2" charset="2"/>
              <a:buChar char="l"/>
            </a:pPr>
            <a:r>
              <a:rPr lang="zh-CN" altLang="en-US" b="1">
                <a:latin typeface="楷体_GB2312"/>
                <a:ea typeface="楷体_GB2312"/>
                <a:cs typeface="楷体_GB2312"/>
              </a:rPr>
              <a:t>递归算法</a:t>
            </a:r>
          </a:p>
          <a:p>
            <a:pPr algn="l">
              <a:buClr>
                <a:srgbClr val="FF3300"/>
              </a:buClr>
              <a:buFont typeface="Wingdings" panose="05000000000000000000" pitchFamily="2" charset="2"/>
              <a:buChar char="ü"/>
            </a:pPr>
            <a:r>
              <a:rPr lang="zh-CN" altLang="en-US" b="1">
                <a:latin typeface="楷体_GB2312"/>
                <a:ea typeface="楷体_GB2312"/>
                <a:cs typeface="楷体_GB2312"/>
              </a:rPr>
              <a:t>扫描图像，找到没有标记的</a:t>
            </a:r>
            <a:r>
              <a:rPr lang="en-US" altLang="zh-CN" b="1">
                <a:latin typeface="楷体_GB2312"/>
                <a:ea typeface="楷体_GB2312"/>
                <a:cs typeface="楷体_GB2312"/>
              </a:rPr>
              <a:t>1</a:t>
            </a:r>
            <a:r>
              <a:rPr lang="zh-CN" altLang="en-US" b="1">
                <a:latin typeface="楷体_GB2312"/>
                <a:ea typeface="楷体_GB2312"/>
                <a:cs typeface="楷体_GB2312"/>
              </a:rPr>
              <a:t>点，给它分配一个新的标记</a:t>
            </a:r>
            <a:r>
              <a:rPr lang="en-US" altLang="zh-CN" b="1">
                <a:latin typeface="楷体_GB2312"/>
                <a:ea typeface="楷体_GB2312"/>
                <a:cs typeface="楷体_GB2312"/>
              </a:rPr>
              <a:t>L</a:t>
            </a:r>
          </a:p>
          <a:p>
            <a:pPr algn="l">
              <a:buClr>
                <a:srgbClr val="FF3300"/>
              </a:buClr>
              <a:buFont typeface="Wingdings" panose="05000000000000000000" pitchFamily="2" charset="2"/>
              <a:buChar char="ü"/>
            </a:pPr>
            <a:r>
              <a:rPr lang="zh-CN" altLang="en-US" b="1">
                <a:latin typeface="楷体_GB2312"/>
                <a:ea typeface="楷体_GB2312"/>
                <a:cs typeface="楷体_GB2312"/>
              </a:rPr>
              <a:t>递归分配标记</a:t>
            </a:r>
            <a:r>
              <a:rPr lang="en-US" altLang="zh-CN" b="1">
                <a:latin typeface="楷体_GB2312"/>
                <a:ea typeface="楷体_GB2312"/>
                <a:cs typeface="楷体_GB2312"/>
              </a:rPr>
              <a:t>L</a:t>
            </a:r>
            <a:r>
              <a:rPr lang="zh-CN" altLang="en-US" b="1">
                <a:latin typeface="楷体_GB2312"/>
                <a:ea typeface="楷体_GB2312"/>
                <a:cs typeface="楷体_GB2312"/>
              </a:rPr>
              <a:t>给</a:t>
            </a:r>
            <a:r>
              <a:rPr lang="en-US" altLang="zh-CN" b="1">
                <a:latin typeface="楷体_GB2312"/>
                <a:ea typeface="楷体_GB2312"/>
                <a:cs typeface="楷体_GB2312"/>
              </a:rPr>
              <a:t>1</a:t>
            </a:r>
            <a:r>
              <a:rPr lang="zh-CN" altLang="en-US" b="1">
                <a:latin typeface="楷体_GB2312"/>
                <a:ea typeface="楷体_GB2312"/>
                <a:cs typeface="楷体_GB2312"/>
              </a:rPr>
              <a:t>点的邻点（</a:t>
            </a:r>
            <a:r>
              <a:rPr lang="en-US" altLang="zh-CN" b="1">
                <a:latin typeface="楷体_GB2312"/>
                <a:ea typeface="楷体_GB2312"/>
                <a:cs typeface="楷体_GB2312"/>
              </a:rPr>
              <a:t>4</a:t>
            </a:r>
            <a:r>
              <a:rPr lang="zh-CN" altLang="en-US" b="1">
                <a:latin typeface="楷体_GB2312"/>
                <a:ea typeface="楷体_GB2312"/>
                <a:cs typeface="楷体_GB2312"/>
              </a:rPr>
              <a:t>邻点或</a:t>
            </a:r>
            <a:r>
              <a:rPr lang="en-US" altLang="zh-CN" b="1">
                <a:latin typeface="楷体_GB2312"/>
                <a:ea typeface="楷体_GB2312"/>
                <a:cs typeface="楷体_GB2312"/>
              </a:rPr>
              <a:t>8</a:t>
            </a:r>
            <a:r>
              <a:rPr lang="zh-CN" altLang="en-US" b="1">
                <a:latin typeface="楷体_GB2312"/>
                <a:ea typeface="楷体_GB2312"/>
                <a:cs typeface="楷体_GB2312"/>
              </a:rPr>
              <a:t>邻点 ）</a:t>
            </a:r>
          </a:p>
          <a:p>
            <a:pPr algn="l">
              <a:buClr>
                <a:srgbClr val="FF3300"/>
              </a:buClr>
              <a:buFont typeface="Wingdings" panose="05000000000000000000" pitchFamily="2" charset="2"/>
              <a:buChar char="ü"/>
            </a:pPr>
            <a:r>
              <a:rPr lang="zh-CN" altLang="en-US" b="1">
                <a:latin typeface="楷体_GB2312"/>
                <a:ea typeface="楷体_GB2312"/>
                <a:cs typeface="楷体_GB2312"/>
              </a:rPr>
              <a:t>如果不存在未标记的点，则停止</a:t>
            </a:r>
          </a:p>
          <a:p>
            <a:pPr algn="l">
              <a:buClr>
                <a:srgbClr val="FF3300"/>
              </a:buClr>
              <a:buFont typeface="Wingdings" panose="05000000000000000000" pitchFamily="2" charset="2"/>
              <a:buChar char="ü"/>
            </a:pPr>
            <a:r>
              <a:rPr lang="zh-CN" altLang="en-US" b="1">
                <a:latin typeface="楷体_GB2312"/>
                <a:ea typeface="楷体_GB2312"/>
                <a:cs typeface="楷体_GB2312"/>
              </a:rPr>
              <a:t>返回第一步</a:t>
            </a:r>
          </a:p>
        </p:txBody>
      </p:sp>
      <p:sp>
        <p:nvSpPr>
          <p:cNvPr id="97283" name="Text Box 3">
            <a:extLst>
              <a:ext uri="{FF2B5EF4-FFF2-40B4-BE49-F238E27FC236}">
                <a16:creationId xmlns:a16="http://schemas.microsoft.com/office/drawing/2014/main" id="{726C580D-256F-4A85-ABF0-A0875FC15E59}"/>
              </a:ext>
            </a:extLst>
          </p:cNvPr>
          <p:cNvSpPr txBox="1">
            <a:spLocks noChangeArrowheads="1"/>
          </p:cNvSpPr>
          <p:nvPr/>
        </p:nvSpPr>
        <p:spPr bwMode="auto">
          <a:xfrm>
            <a:off x="395288" y="188913"/>
            <a:ext cx="6624637"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二值图像运算</a:t>
            </a:r>
          </a:p>
        </p:txBody>
      </p:sp>
    </p:spTree>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a:extLst>
              <a:ext uri="{FF2B5EF4-FFF2-40B4-BE49-F238E27FC236}">
                <a16:creationId xmlns:a16="http://schemas.microsoft.com/office/drawing/2014/main" id="{DEE5D6FC-255A-4ED9-9D51-412062B9300A}"/>
              </a:ext>
            </a:extLst>
          </p:cNvPr>
          <p:cNvSpPr>
            <a:spLocks noGrp="1" noChangeArrowheads="1"/>
          </p:cNvSpPr>
          <p:nvPr>
            <p:ph type="subTitle" idx="1"/>
          </p:nvPr>
        </p:nvSpPr>
        <p:spPr>
          <a:xfrm>
            <a:off x="395288" y="908050"/>
            <a:ext cx="8353425" cy="5761038"/>
          </a:xfrm>
        </p:spPr>
        <p:txBody>
          <a:bodyPr/>
          <a:lstStyle/>
          <a:p>
            <a:pPr algn="l"/>
            <a:r>
              <a:rPr lang="zh-CN" altLang="en-US" b="1" dirty="0">
                <a:latin typeface="楷体_GB2312"/>
                <a:ea typeface="楷体_GB2312"/>
                <a:cs typeface="楷体_GB2312"/>
              </a:rPr>
              <a:t>中轴</a:t>
            </a:r>
          </a:p>
          <a:p>
            <a:pPr algn="l">
              <a:buClr>
                <a:srgbClr val="FF3300"/>
              </a:buClr>
              <a:buFont typeface="Wingdings" panose="05000000000000000000" pitchFamily="2" charset="2"/>
              <a:buChar char="l"/>
            </a:pPr>
            <a:r>
              <a:rPr lang="zh-CN" altLang="en-US" b="1" dirty="0">
                <a:latin typeface="楷体_GB2312"/>
                <a:ea typeface="楷体_GB2312"/>
                <a:cs typeface="楷体_GB2312"/>
              </a:rPr>
              <a:t>  定义：如果对</a:t>
            </a:r>
            <a:r>
              <a:rPr lang="en-US" altLang="zh-CN" b="1" dirty="0">
                <a:latin typeface="楷体_GB2312"/>
                <a:ea typeface="楷体_GB2312"/>
                <a:cs typeface="楷体_GB2312"/>
              </a:rPr>
              <a:t>S</a:t>
            </a:r>
            <a:r>
              <a:rPr lang="zh-CN" altLang="en-US" b="1" dirty="0">
                <a:latin typeface="楷体_GB2312"/>
                <a:ea typeface="楷体_GB2312"/>
                <a:cs typeface="楷体_GB2312"/>
              </a:rPr>
              <a:t>中像素</a:t>
            </a:r>
            <a:r>
              <a:rPr lang="en-US" altLang="zh-CN" b="1" dirty="0">
                <a:latin typeface="楷体_GB2312"/>
                <a:ea typeface="楷体_GB2312"/>
                <a:cs typeface="楷体_GB2312"/>
              </a:rPr>
              <a:t>[</a:t>
            </a:r>
            <a:r>
              <a:rPr lang="en-US" altLang="zh-CN" b="1" dirty="0" err="1">
                <a:latin typeface="楷体_GB2312"/>
                <a:ea typeface="楷体_GB2312"/>
                <a:cs typeface="楷体_GB2312"/>
              </a:rPr>
              <a:t>i</a:t>
            </a:r>
            <a:r>
              <a:rPr lang="zh-CN" altLang="en-US" b="1" dirty="0">
                <a:latin typeface="楷体_GB2312"/>
                <a:ea typeface="楷体_GB2312"/>
                <a:cs typeface="楷体_GB2312"/>
              </a:rPr>
              <a:t>，</a:t>
            </a:r>
            <a:r>
              <a:rPr lang="en-US" altLang="zh-CN" b="1" dirty="0">
                <a:latin typeface="楷体_GB2312"/>
                <a:ea typeface="楷体_GB2312"/>
                <a:cs typeface="楷体_GB2312"/>
              </a:rPr>
              <a:t>j]</a:t>
            </a:r>
            <a:r>
              <a:rPr lang="zh-CN" altLang="en-US" b="1" dirty="0">
                <a:latin typeface="楷体_GB2312"/>
                <a:ea typeface="楷体_GB2312"/>
                <a:cs typeface="楷体_GB2312"/>
              </a:rPr>
              <a:t>的所有邻点</a:t>
            </a:r>
            <a:r>
              <a:rPr lang="en-US" altLang="zh-CN" b="1" dirty="0">
                <a:latin typeface="楷体_GB2312"/>
                <a:ea typeface="楷体_GB2312"/>
                <a:cs typeface="楷体_GB2312"/>
              </a:rPr>
              <a:t>[u</a:t>
            </a:r>
            <a:r>
              <a:rPr lang="zh-CN" altLang="en-US" b="1" dirty="0">
                <a:latin typeface="楷体_GB2312"/>
                <a:ea typeface="楷体_GB2312"/>
                <a:cs typeface="楷体_GB2312"/>
              </a:rPr>
              <a:t>，</a:t>
            </a:r>
            <a:r>
              <a:rPr lang="en-US" altLang="zh-CN" b="1" dirty="0">
                <a:latin typeface="楷体_GB2312"/>
                <a:ea typeface="楷体_GB2312"/>
                <a:cs typeface="楷体_GB2312"/>
              </a:rPr>
              <a:t>v]</a:t>
            </a:r>
            <a:r>
              <a:rPr lang="zh-CN" altLang="en-US" b="1" dirty="0">
                <a:latin typeface="楷体_GB2312"/>
                <a:ea typeface="楷体_GB2312"/>
                <a:cs typeface="楷体_GB2312"/>
              </a:rPr>
              <a:t>有下式成立：</a:t>
            </a:r>
          </a:p>
          <a:p>
            <a:pPr algn="l">
              <a:buFont typeface="Wingdings" panose="05000000000000000000" pitchFamily="2" charset="2"/>
              <a:buChar char="l"/>
            </a:pPr>
            <a:endParaRPr lang="zh-CN" altLang="en-US" b="1" dirty="0">
              <a:latin typeface="楷体_GB2312"/>
              <a:ea typeface="楷体_GB2312"/>
              <a:cs typeface="楷体_GB2312"/>
            </a:endParaRPr>
          </a:p>
          <a:p>
            <a:pPr algn="l"/>
            <a:r>
              <a:rPr lang="zh-CN" altLang="en-US" b="1" dirty="0">
                <a:latin typeface="楷体_GB2312"/>
                <a:ea typeface="楷体_GB2312"/>
                <a:cs typeface="楷体_GB2312"/>
              </a:rPr>
              <a:t>则</a:t>
            </a:r>
            <a:r>
              <a:rPr lang="en-US" altLang="zh-CN" b="1" dirty="0">
                <a:latin typeface="楷体_GB2312"/>
                <a:ea typeface="楷体_GB2312"/>
                <a:cs typeface="楷体_GB2312"/>
              </a:rPr>
              <a:t>S</a:t>
            </a:r>
            <a:r>
              <a:rPr lang="zh-CN" altLang="en-US" b="1" dirty="0">
                <a:latin typeface="楷体_GB2312"/>
                <a:ea typeface="楷体_GB2312"/>
                <a:cs typeface="楷体_GB2312"/>
              </a:rPr>
              <a:t>中的像素</a:t>
            </a:r>
            <a:r>
              <a:rPr lang="en-US" altLang="zh-CN" b="1" dirty="0">
                <a:latin typeface="楷体_GB2312"/>
                <a:ea typeface="楷体_GB2312"/>
                <a:cs typeface="楷体_GB2312"/>
              </a:rPr>
              <a:t>[</a:t>
            </a:r>
            <a:r>
              <a:rPr lang="en-US" altLang="zh-CN" b="1" dirty="0" err="1">
                <a:latin typeface="楷体_GB2312"/>
                <a:ea typeface="楷体_GB2312"/>
                <a:cs typeface="楷体_GB2312"/>
              </a:rPr>
              <a:t>i</a:t>
            </a:r>
            <a:r>
              <a:rPr lang="zh-CN" altLang="en-US" b="1" dirty="0">
                <a:latin typeface="楷体_GB2312"/>
                <a:ea typeface="楷体_GB2312"/>
                <a:cs typeface="楷体_GB2312"/>
              </a:rPr>
              <a:t>，</a:t>
            </a:r>
            <a:r>
              <a:rPr lang="en-US" altLang="zh-CN" b="1" dirty="0">
                <a:latin typeface="楷体_GB2312"/>
                <a:ea typeface="楷体_GB2312"/>
                <a:cs typeface="楷体_GB2312"/>
              </a:rPr>
              <a:t>j]</a:t>
            </a:r>
            <a:r>
              <a:rPr lang="zh-CN" altLang="en-US" b="1" dirty="0">
                <a:latin typeface="楷体_GB2312"/>
                <a:ea typeface="楷体_GB2312"/>
                <a:cs typeface="楷体_GB2312"/>
              </a:rPr>
              <a:t>到   的距离                是局部最大值，</a:t>
            </a:r>
            <a:r>
              <a:rPr lang="en-US" altLang="zh-CN" b="1" dirty="0">
                <a:latin typeface="楷体_GB2312"/>
                <a:ea typeface="楷体_GB2312"/>
                <a:cs typeface="楷体_GB2312"/>
              </a:rPr>
              <a:t>S</a:t>
            </a:r>
            <a:r>
              <a:rPr lang="zh-CN" altLang="en-US" b="1" dirty="0">
                <a:latin typeface="楷体_GB2312"/>
                <a:ea typeface="楷体_GB2312"/>
                <a:cs typeface="楷体_GB2312"/>
              </a:rPr>
              <a:t>中所有到    的距离是局部最大值的像素点集合称为对称轴或中轴，通常记为   。</a:t>
            </a:r>
          </a:p>
          <a:p>
            <a:pPr algn="l">
              <a:buClr>
                <a:srgbClr val="FF3300"/>
              </a:buClr>
              <a:buFont typeface="Wingdings" panose="05000000000000000000" pitchFamily="2" charset="2"/>
              <a:buChar char="l"/>
            </a:pPr>
            <a:r>
              <a:rPr lang="zh-CN" altLang="en-US" b="1" dirty="0">
                <a:latin typeface="楷体_GB2312"/>
                <a:ea typeface="楷体_GB2312"/>
                <a:cs typeface="楷体_GB2312"/>
              </a:rPr>
              <a:t>  中轴可作为物体的一种简洁表示</a:t>
            </a:r>
          </a:p>
          <a:p>
            <a:pPr algn="l">
              <a:buClr>
                <a:srgbClr val="FF3300"/>
              </a:buClr>
              <a:buFont typeface="Wingdings" panose="05000000000000000000" pitchFamily="2" charset="2"/>
              <a:buChar char="l"/>
            </a:pPr>
            <a:r>
              <a:rPr lang="zh-CN" altLang="en-US" b="1" dirty="0">
                <a:latin typeface="楷体_GB2312"/>
                <a:ea typeface="楷体_GB2312"/>
                <a:cs typeface="楷体_GB2312"/>
              </a:rPr>
              <a:t>  由    和    中每一点到    的距离能重构原始像素。</a:t>
            </a:r>
          </a:p>
          <a:p>
            <a:pPr algn="l">
              <a:buClr>
                <a:srgbClr val="FF3300"/>
              </a:buClr>
              <a:buFont typeface="Wingdings" panose="05000000000000000000" pitchFamily="2" charset="2"/>
              <a:buChar char="l"/>
            </a:pPr>
            <a:r>
              <a:rPr lang="zh-CN" altLang="en-US" b="1" dirty="0">
                <a:latin typeface="楷体_GB2312"/>
                <a:ea typeface="楷体_GB2312"/>
                <a:cs typeface="楷体_GB2312"/>
              </a:rPr>
              <a:t>  中轴可以判断某一像素是否在一区域内。</a:t>
            </a:r>
          </a:p>
          <a:p>
            <a:pPr algn="l"/>
            <a:endParaRPr lang="en-US" altLang="zh-CN" b="1" dirty="0">
              <a:latin typeface="楷体_GB2312"/>
              <a:ea typeface="楷体_GB2312"/>
              <a:cs typeface="楷体_GB2312"/>
            </a:endParaRPr>
          </a:p>
        </p:txBody>
      </p:sp>
      <p:sp>
        <p:nvSpPr>
          <p:cNvPr id="101379" name="Text Box 3">
            <a:extLst>
              <a:ext uri="{FF2B5EF4-FFF2-40B4-BE49-F238E27FC236}">
                <a16:creationId xmlns:a16="http://schemas.microsoft.com/office/drawing/2014/main" id="{47B93904-AE04-47AE-A583-75DFE4AD6A05}"/>
              </a:ext>
            </a:extLst>
          </p:cNvPr>
          <p:cNvSpPr txBox="1">
            <a:spLocks noChangeArrowheads="1"/>
          </p:cNvSpPr>
          <p:nvPr/>
        </p:nvSpPr>
        <p:spPr bwMode="auto">
          <a:xfrm>
            <a:off x="395288" y="260350"/>
            <a:ext cx="6624637"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二值图像运算</a:t>
            </a:r>
          </a:p>
        </p:txBody>
      </p:sp>
      <p:graphicFrame>
        <p:nvGraphicFramePr>
          <p:cNvPr id="227332" name="Object 2">
            <a:extLst>
              <a:ext uri="{FF2B5EF4-FFF2-40B4-BE49-F238E27FC236}">
                <a16:creationId xmlns:a16="http://schemas.microsoft.com/office/drawing/2014/main" id="{53368AC5-A778-43CE-8A64-B6C91AC42F35}"/>
              </a:ext>
            </a:extLst>
          </p:cNvPr>
          <p:cNvGraphicFramePr>
            <a:graphicFrameLocks/>
          </p:cNvGraphicFramePr>
          <p:nvPr/>
        </p:nvGraphicFramePr>
        <p:xfrm>
          <a:off x="2546350" y="1917700"/>
          <a:ext cx="4176713" cy="638175"/>
        </p:xfrm>
        <a:graphic>
          <a:graphicData uri="http://schemas.openxmlformats.org/presentationml/2006/ole">
            <mc:AlternateContent xmlns:mc="http://schemas.openxmlformats.org/markup-compatibility/2006">
              <mc:Choice xmlns:v="urn:schemas-microsoft-com:vml" Requires="v">
                <p:oleObj spid="_x0000_s227980" r:id="rId3" imgW="1498600" imgH="228600" progId="Equation.DSMT4">
                  <p:embed/>
                </p:oleObj>
              </mc:Choice>
              <mc:Fallback>
                <p:oleObj r:id="rId3" imgW="1498600" imgH="228600"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6350" y="1917700"/>
                        <a:ext cx="4176713"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7333" name="Object 3">
            <a:extLst>
              <a:ext uri="{FF2B5EF4-FFF2-40B4-BE49-F238E27FC236}">
                <a16:creationId xmlns:a16="http://schemas.microsoft.com/office/drawing/2014/main" id="{5B8C8568-4350-4B2A-A170-5BA113BC2E4A}"/>
              </a:ext>
            </a:extLst>
          </p:cNvPr>
          <p:cNvGraphicFramePr>
            <a:graphicFrameLocks/>
          </p:cNvGraphicFramePr>
          <p:nvPr>
            <p:extLst>
              <p:ext uri="{D42A27DB-BD31-4B8C-83A1-F6EECF244321}">
                <p14:modId xmlns:p14="http://schemas.microsoft.com/office/powerpoint/2010/main" val="2077383283"/>
              </p:ext>
            </p:extLst>
          </p:nvPr>
        </p:nvGraphicFramePr>
        <p:xfrm>
          <a:off x="5118101" y="3337131"/>
          <a:ext cx="376237" cy="431800"/>
        </p:xfrm>
        <a:graphic>
          <a:graphicData uri="http://schemas.openxmlformats.org/presentationml/2006/ole">
            <mc:AlternateContent xmlns:mc="http://schemas.openxmlformats.org/markup-compatibility/2006">
              <mc:Choice xmlns:v="urn:schemas-microsoft-com:vml" Requires="v">
                <p:oleObj spid="_x0000_s227981" r:id="rId5" imgW="177492" imgH="202848" progId="Equation.DSMT4">
                  <p:embed/>
                </p:oleObj>
              </mc:Choice>
              <mc:Fallback>
                <p:oleObj r:id="rId5" imgW="177492" imgH="202848"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8101" y="3337131"/>
                        <a:ext cx="3762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7334" name="Object 4">
            <a:extLst>
              <a:ext uri="{FF2B5EF4-FFF2-40B4-BE49-F238E27FC236}">
                <a16:creationId xmlns:a16="http://schemas.microsoft.com/office/drawing/2014/main" id="{F8AF8A1C-E471-45D4-8CF3-B3499F2DF4CB}"/>
              </a:ext>
            </a:extLst>
          </p:cNvPr>
          <p:cNvGraphicFramePr>
            <a:graphicFrameLocks/>
          </p:cNvGraphicFramePr>
          <p:nvPr>
            <p:extLst>
              <p:ext uri="{D42A27DB-BD31-4B8C-83A1-F6EECF244321}">
                <p14:modId xmlns:p14="http://schemas.microsoft.com/office/powerpoint/2010/main" val="1020437724"/>
              </p:ext>
            </p:extLst>
          </p:nvPr>
        </p:nvGraphicFramePr>
        <p:xfrm>
          <a:off x="5195494" y="2554642"/>
          <a:ext cx="1512888" cy="503238"/>
        </p:xfrm>
        <a:graphic>
          <a:graphicData uri="http://schemas.openxmlformats.org/presentationml/2006/ole">
            <mc:AlternateContent xmlns:mc="http://schemas.openxmlformats.org/markup-compatibility/2006">
              <mc:Choice xmlns:v="urn:schemas-microsoft-com:vml" Requires="v">
                <p:oleObj spid="_x0000_s227982" r:id="rId7" imgW="685800" imgH="228600" progId="Equation.DSMT4">
                  <p:embed/>
                </p:oleObj>
              </mc:Choice>
              <mc:Fallback>
                <p:oleObj r:id="rId7" imgW="685800" imgH="228600" progId="Equation.DSMT4">
                  <p:embed/>
                  <p:pic>
                    <p:nvPicPr>
                      <p:cNvPr id="0" name="Object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5494" y="2554642"/>
                        <a:ext cx="151288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7335" name="Object 5">
            <a:extLst>
              <a:ext uri="{FF2B5EF4-FFF2-40B4-BE49-F238E27FC236}">
                <a16:creationId xmlns:a16="http://schemas.microsoft.com/office/drawing/2014/main" id="{E5557B35-60D6-4EFD-9E86-3C2AF811F889}"/>
              </a:ext>
            </a:extLst>
          </p:cNvPr>
          <p:cNvGraphicFramePr>
            <a:graphicFrameLocks/>
          </p:cNvGraphicFramePr>
          <p:nvPr>
            <p:extLst>
              <p:ext uri="{D42A27DB-BD31-4B8C-83A1-F6EECF244321}">
                <p14:modId xmlns:p14="http://schemas.microsoft.com/office/powerpoint/2010/main" val="1067804696"/>
              </p:ext>
            </p:extLst>
          </p:nvPr>
        </p:nvGraphicFramePr>
        <p:xfrm>
          <a:off x="3707606" y="2601119"/>
          <a:ext cx="323850" cy="431800"/>
        </p:xfrm>
        <a:graphic>
          <a:graphicData uri="http://schemas.openxmlformats.org/presentationml/2006/ole">
            <mc:AlternateContent xmlns:mc="http://schemas.openxmlformats.org/markup-compatibility/2006">
              <mc:Choice xmlns:v="urn:schemas-microsoft-com:vml" Requires="v">
                <p:oleObj spid="_x0000_s227983" r:id="rId9" imgW="152268" imgH="203024" progId="Equation.DSMT4">
                  <p:embed/>
                </p:oleObj>
              </mc:Choice>
              <mc:Fallback>
                <p:oleObj r:id="rId9" imgW="152268" imgH="203024" progId="Equation.DSMT4">
                  <p:embed/>
                  <p:pic>
                    <p:nvPicPr>
                      <p:cNvPr id="0" name="Object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07606" y="2601119"/>
                        <a:ext cx="323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7336" name="Object 6">
            <a:extLst>
              <a:ext uri="{FF2B5EF4-FFF2-40B4-BE49-F238E27FC236}">
                <a16:creationId xmlns:a16="http://schemas.microsoft.com/office/drawing/2014/main" id="{E0984417-AC69-466B-B32E-AE8BAD9022FC}"/>
              </a:ext>
            </a:extLst>
          </p:cNvPr>
          <p:cNvGraphicFramePr>
            <a:graphicFrameLocks/>
          </p:cNvGraphicFramePr>
          <p:nvPr>
            <p:extLst>
              <p:ext uri="{D42A27DB-BD31-4B8C-83A1-F6EECF244321}">
                <p14:modId xmlns:p14="http://schemas.microsoft.com/office/powerpoint/2010/main" val="287837828"/>
              </p:ext>
            </p:extLst>
          </p:nvPr>
        </p:nvGraphicFramePr>
        <p:xfrm>
          <a:off x="2914650" y="2997200"/>
          <a:ext cx="323850" cy="431800"/>
        </p:xfrm>
        <a:graphic>
          <a:graphicData uri="http://schemas.openxmlformats.org/presentationml/2006/ole">
            <mc:AlternateContent xmlns:mc="http://schemas.openxmlformats.org/markup-compatibility/2006">
              <mc:Choice xmlns:v="urn:schemas-microsoft-com:vml" Requires="v">
                <p:oleObj spid="_x0000_s227984" r:id="rId11" imgW="152268" imgH="203024" progId="Equation.DSMT4">
                  <p:embed/>
                </p:oleObj>
              </mc:Choice>
              <mc:Fallback>
                <p:oleObj r:id="rId11" imgW="152268" imgH="203024" progId="Equation.DSMT4">
                  <p:embed/>
                  <p:pic>
                    <p:nvPicPr>
                      <p:cNvPr id="0" name="Object 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4650" y="2997200"/>
                        <a:ext cx="323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7337" name="Object 7">
            <a:extLst>
              <a:ext uri="{FF2B5EF4-FFF2-40B4-BE49-F238E27FC236}">
                <a16:creationId xmlns:a16="http://schemas.microsoft.com/office/drawing/2014/main" id="{C67E1FD2-AE25-4F92-922A-3EDFAE49E5A6}"/>
              </a:ext>
            </a:extLst>
          </p:cNvPr>
          <p:cNvGraphicFramePr>
            <a:graphicFrameLocks/>
          </p:cNvGraphicFramePr>
          <p:nvPr>
            <p:extLst>
              <p:ext uri="{D42A27DB-BD31-4B8C-83A1-F6EECF244321}">
                <p14:modId xmlns:p14="http://schemas.microsoft.com/office/powerpoint/2010/main" val="3350115601"/>
              </p:ext>
            </p:extLst>
          </p:nvPr>
        </p:nvGraphicFramePr>
        <p:xfrm>
          <a:off x="1277144" y="4216400"/>
          <a:ext cx="376238" cy="431800"/>
        </p:xfrm>
        <a:graphic>
          <a:graphicData uri="http://schemas.openxmlformats.org/presentationml/2006/ole">
            <mc:AlternateContent xmlns:mc="http://schemas.openxmlformats.org/markup-compatibility/2006">
              <mc:Choice xmlns:v="urn:schemas-microsoft-com:vml" Requires="v">
                <p:oleObj spid="_x0000_s227985" r:id="rId12" imgW="177492" imgH="202848" progId="Equation.DSMT4">
                  <p:embed/>
                </p:oleObj>
              </mc:Choice>
              <mc:Fallback>
                <p:oleObj r:id="rId12" imgW="177492" imgH="202848" progId="Equation.DSMT4">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7144" y="4216400"/>
                        <a:ext cx="3762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7338" name="Object 8">
            <a:extLst>
              <a:ext uri="{FF2B5EF4-FFF2-40B4-BE49-F238E27FC236}">
                <a16:creationId xmlns:a16="http://schemas.microsoft.com/office/drawing/2014/main" id="{1AF2A2DC-7C1A-46C4-863E-BE64D0346580}"/>
              </a:ext>
            </a:extLst>
          </p:cNvPr>
          <p:cNvGraphicFramePr>
            <a:graphicFrameLocks/>
          </p:cNvGraphicFramePr>
          <p:nvPr>
            <p:extLst>
              <p:ext uri="{D42A27DB-BD31-4B8C-83A1-F6EECF244321}">
                <p14:modId xmlns:p14="http://schemas.microsoft.com/office/powerpoint/2010/main" val="1435912716"/>
              </p:ext>
            </p:extLst>
          </p:nvPr>
        </p:nvGraphicFramePr>
        <p:xfrm>
          <a:off x="2022607" y="4216400"/>
          <a:ext cx="376237" cy="431800"/>
        </p:xfrm>
        <a:graphic>
          <a:graphicData uri="http://schemas.openxmlformats.org/presentationml/2006/ole">
            <mc:AlternateContent xmlns:mc="http://schemas.openxmlformats.org/markup-compatibility/2006">
              <mc:Choice xmlns:v="urn:schemas-microsoft-com:vml" Requires="v">
                <p:oleObj spid="_x0000_s227986" r:id="rId13" imgW="177492" imgH="202848" progId="Equation.DSMT4">
                  <p:embed/>
                </p:oleObj>
              </mc:Choice>
              <mc:Fallback>
                <p:oleObj r:id="rId13" imgW="177492" imgH="202848" progId="Equation.DSMT4">
                  <p:embed/>
                  <p:pic>
                    <p:nvPicPr>
                      <p:cNvPr id="0" name="Object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2607" y="4216400"/>
                        <a:ext cx="3762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7339" name="Object 9">
            <a:extLst>
              <a:ext uri="{FF2B5EF4-FFF2-40B4-BE49-F238E27FC236}">
                <a16:creationId xmlns:a16="http://schemas.microsoft.com/office/drawing/2014/main" id="{C960F931-5B77-46E9-93CD-CD0D5B45E385}"/>
              </a:ext>
            </a:extLst>
          </p:cNvPr>
          <p:cNvGraphicFramePr>
            <a:graphicFrameLocks/>
          </p:cNvGraphicFramePr>
          <p:nvPr>
            <p:extLst>
              <p:ext uri="{D42A27DB-BD31-4B8C-83A1-F6EECF244321}">
                <p14:modId xmlns:p14="http://schemas.microsoft.com/office/powerpoint/2010/main" val="127846632"/>
              </p:ext>
            </p:extLst>
          </p:nvPr>
        </p:nvGraphicFramePr>
        <p:xfrm>
          <a:off x="4310856" y="4216400"/>
          <a:ext cx="323850" cy="431800"/>
        </p:xfrm>
        <a:graphic>
          <a:graphicData uri="http://schemas.openxmlformats.org/presentationml/2006/ole">
            <mc:AlternateContent xmlns:mc="http://schemas.openxmlformats.org/markup-compatibility/2006">
              <mc:Choice xmlns:v="urn:schemas-microsoft-com:vml" Requires="v">
                <p:oleObj spid="_x0000_s227987" r:id="rId14" imgW="152268" imgH="203024" progId="Equation.DSMT4">
                  <p:embed/>
                </p:oleObj>
              </mc:Choice>
              <mc:Fallback>
                <p:oleObj r:id="rId14" imgW="152268" imgH="203024" progId="Equation.DSMT4">
                  <p:embed/>
                  <p:pic>
                    <p:nvPicPr>
                      <p:cNvPr id="0" name="Object 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0856" y="4216400"/>
                        <a:ext cx="323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a:extLst>
              <a:ext uri="{FF2B5EF4-FFF2-40B4-BE49-F238E27FC236}">
                <a16:creationId xmlns:a16="http://schemas.microsoft.com/office/drawing/2014/main" id="{D7F6FCBD-09E2-48AE-9B7E-54E2F999201B}"/>
              </a:ext>
            </a:extLst>
          </p:cNvPr>
          <p:cNvSpPr>
            <a:spLocks noGrp="1" noChangeArrowheads="1"/>
          </p:cNvSpPr>
          <p:nvPr>
            <p:ph type="subTitle" idx="1"/>
          </p:nvPr>
        </p:nvSpPr>
        <p:spPr>
          <a:xfrm>
            <a:off x="395288" y="908050"/>
            <a:ext cx="8353425" cy="5184775"/>
          </a:xfrm>
        </p:spPr>
        <p:txBody>
          <a:bodyPr/>
          <a:lstStyle/>
          <a:p>
            <a:pPr algn="l"/>
            <a:r>
              <a:rPr lang="zh-CN" altLang="en-US" sz="3600" b="1">
                <a:latin typeface="楷体_GB2312"/>
                <a:ea typeface="楷体_GB2312"/>
                <a:cs typeface="楷体_GB2312"/>
              </a:rPr>
              <a:t>中轴</a:t>
            </a:r>
          </a:p>
          <a:p>
            <a:pPr algn="l">
              <a:buClr>
                <a:srgbClr val="FF3300"/>
              </a:buClr>
              <a:buFont typeface="Wingdings" panose="05000000000000000000" pitchFamily="2" charset="2"/>
              <a:buChar char="l"/>
            </a:pPr>
            <a:r>
              <a:rPr lang="zh-CN" altLang="en-US" sz="3600" b="1">
                <a:latin typeface="楷体_GB2312"/>
                <a:ea typeface="楷体_GB2312"/>
                <a:cs typeface="楷体_GB2312"/>
              </a:rPr>
              <a:t>图示：</a:t>
            </a:r>
          </a:p>
          <a:p>
            <a:pPr algn="l"/>
            <a:endParaRPr lang="en-US" altLang="zh-CN"/>
          </a:p>
        </p:txBody>
      </p:sp>
      <p:sp>
        <p:nvSpPr>
          <p:cNvPr id="116739" name="Text Box 3">
            <a:extLst>
              <a:ext uri="{FF2B5EF4-FFF2-40B4-BE49-F238E27FC236}">
                <a16:creationId xmlns:a16="http://schemas.microsoft.com/office/drawing/2014/main" id="{051A2249-7EAF-4703-95B0-C97360CFBD5A}"/>
              </a:ext>
            </a:extLst>
          </p:cNvPr>
          <p:cNvSpPr txBox="1">
            <a:spLocks noChangeArrowheads="1"/>
          </p:cNvSpPr>
          <p:nvPr/>
        </p:nvSpPr>
        <p:spPr bwMode="auto">
          <a:xfrm>
            <a:off x="395288" y="333375"/>
            <a:ext cx="6624637"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二值图像运算</a:t>
            </a:r>
          </a:p>
        </p:txBody>
      </p:sp>
      <p:pic>
        <p:nvPicPr>
          <p:cNvPr id="228356" name="Picture 4" descr="中轴">
            <a:extLst>
              <a:ext uri="{FF2B5EF4-FFF2-40B4-BE49-F238E27FC236}">
                <a16:creationId xmlns:a16="http://schemas.microsoft.com/office/drawing/2014/main" id="{068A06E6-C730-4672-A59E-F3F4CF1E22A6}"/>
              </a:ext>
            </a:extLst>
          </p:cNvPr>
          <p:cNvPicPr>
            <a:picLocks noChangeAspect="1" noChangeArrowheads="1"/>
          </p:cNvPicPr>
          <p:nvPr/>
        </p:nvPicPr>
        <p:blipFill>
          <a:blip r:embed="rId2">
            <a:lum contrast="36000"/>
            <a:grayscl/>
            <a:extLst>
              <a:ext uri="{28A0092B-C50C-407E-A947-70E740481C1C}">
                <a14:useLocalDpi xmlns:a14="http://schemas.microsoft.com/office/drawing/2010/main" val="0"/>
              </a:ext>
            </a:extLst>
          </a:blip>
          <a:srcRect/>
          <a:stretch>
            <a:fillRect/>
          </a:stretch>
        </p:blipFill>
        <p:spPr bwMode="auto">
          <a:xfrm>
            <a:off x="1979613" y="1865313"/>
            <a:ext cx="59055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357" name="Line 5">
            <a:extLst>
              <a:ext uri="{FF2B5EF4-FFF2-40B4-BE49-F238E27FC236}">
                <a16:creationId xmlns:a16="http://schemas.microsoft.com/office/drawing/2014/main" id="{23538A46-20C3-4FB5-8131-5E57118B4867}"/>
              </a:ext>
            </a:extLst>
          </p:cNvPr>
          <p:cNvSpPr>
            <a:spLocks noChangeShapeType="1"/>
          </p:cNvSpPr>
          <p:nvPr/>
        </p:nvSpPr>
        <p:spPr bwMode="auto">
          <a:xfrm flipV="1">
            <a:off x="900113" y="3162300"/>
            <a:ext cx="1439862" cy="719138"/>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8358" name="Line 6">
            <a:extLst>
              <a:ext uri="{FF2B5EF4-FFF2-40B4-BE49-F238E27FC236}">
                <a16:creationId xmlns:a16="http://schemas.microsoft.com/office/drawing/2014/main" id="{A39BBB90-93FD-48A5-8C4B-52CC670C4131}"/>
              </a:ext>
            </a:extLst>
          </p:cNvPr>
          <p:cNvSpPr>
            <a:spLocks noChangeShapeType="1"/>
          </p:cNvSpPr>
          <p:nvPr/>
        </p:nvSpPr>
        <p:spPr bwMode="auto">
          <a:xfrm>
            <a:off x="900113" y="3881438"/>
            <a:ext cx="1368425" cy="915987"/>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8359" name="Text Box 7">
            <a:extLst>
              <a:ext uri="{FF2B5EF4-FFF2-40B4-BE49-F238E27FC236}">
                <a16:creationId xmlns:a16="http://schemas.microsoft.com/office/drawing/2014/main" id="{6D4C2AF8-D167-493C-9AE9-DE47B42D1A64}"/>
              </a:ext>
            </a:extLst>
          </p:cNvPr>
          <p:cNvSpPr txBox="1">
            <a:spLocks noChangeArrowheads="1"/>
          </p:cNvSpPr>
          <p:nvPr/>
        </p:nvSpPr>
        <p:spPr bwMode="auto">
          <a:xfrm>
            <a:off x="250825" y="3141663"/>
            <a:ext cx="5762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b="1">
                <a:solidFill>
                  <a:srgbClr val="0000FF"/>
                </a:solidFill>
                <a:ea typeface="楷体_GB2312"/>
                <a:cs typeface="楷体_GB2312"/>
              </a:rPr>
              <a:t>原始图像</a:t>
            </a:r>
          </a:p>
        </p:txBody>
      </p:sp>
      <p:sp>
        <p:nvSpPr>
          <p:cNvPr id="228360" name="Line 8">
            <a:extLst>
              <a:ext uri="{FF2B5EF4-FFF2-40B4-BE49-F238E27FC236}">
                <a16:creationId xmlns:a16="http://schemas.microsoft.com/office/drawing/2014/main" id="{F4AA0056-3939-4795-A909-521F737CC425}"/>
              </a:ext>
            </a:extLst>
          </p:cNvPr>
          <p:cNvSpPr>
            <a:spLocks noChangeShapeType="1"/>
          </p:cNvSpPr>
          <p:nvPr/>
        </p:nvSpPr>
        <p:spPr bwMode="auto">
          <a:xfrm flipH="1" flipV="1">
            <a:off x="7092950" y="3357563"/>
            <a:ext cx="1008063" cy="792162"/>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8361" name="Line 9">
            <a:extLst>
              <a:ext uri="{FF2B5EF4-FFF2-40B4-BE49-F238E27FC236}">
                <a16:creationId xmlns:a16="http://schemas.microsoft.com/office/drawing/2014/main" id="{2ED587CF-7877-404C-851E-1B01A8F0D378}"/>
              </a:ext>
            </a:extLst>
          </p:cNvPr>
          <p:cNvSpPr>
            <a:spLocks noChangeShapeType="1"/>
          </p:cNvSpPr>
          <p:nvPr/>
        </p:nvSpPr>
        <p:spPr bwMode="auto">
          <a:xfrm flipH="1">
            <a:off x="7019925" y="4149725"/>
            <a:ext cx="1081088" cy="1008063"/>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8362" name="Text Box 10">
            <a:extLst>
              <a:ext uri="{FF2B5EF4-FFF2-40B4-BE49-F238E27FC236}">
                <a16:creationId xmlns:a16="http://schemas.microsoft.com/office/drawing/2014/main" id="{16D2A3AA-A96C-419B-B938-E36C7F66D25D}"/>
              </a:ext>
            </a:extLst>
          </p:cNvPr>
          <p:cNvSpPr txBox="1">
            <a:spLocks noChangeArrowheads="1"/>
          </p:cNvSpPr>
          <p:nvPr/>
        </p:nvSpPr>
        <p:spPr bwMode="auto">
          <a:xfrm>
            <a:off x="8172450" y="3716338"/>
            <a:ext cx="5762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b="1">
                <a:solidFill>
                  <a:srgbClr val="0000FF"/>
                </a:solidFill>
                <a:ea typeface="楷体_GB2312"/>
                <a:cs typeface="楷体_GB2312"/>
              </a:rPr>
              <a:t>中轴</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DB899DA-5342-4F89-BC69-303D12F44C61}"/>
              </a:ext>
            </a:extLst>
          </p:cNvPr>
          <p:cNvPicPr>
            <a:picLocks noChangeAspect="1"/>
          </p:cNvPicPr>
          <p:nvPr/>
        </p:nvPicPr>
        <p:blipFill>
          <a:blip r:embed="rId3"/>
          <a:stretch>
            <a:fillRect/>
          </a:stretch>
        </p:blipFill>
        <p:spPr>
          <a:xfrm>
            <a:off x="1162961" y="2768265"/>
            <a:ext cx="6818077" cy="2360431"/>
          </a:xfrm>
          <a:prstGeom prst="rect">
            <a:avLst/>
          </a:prstGeom>
        </p:spPr>
      </p:pic>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17</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4"/>
            <a:ext cx="8229600" cy="537376"/>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fontAlgn="auto">
              <a:lnSpc>
                <a:spcPct val="125000"/>
              </a:lnSpc>
              <a:spcBef>
                <a:spcPts val="0"/>
              </a:spcBef>
              <a:spcAft>
                <a:spcPts val="0"/>
              </a:spcAft>
              <a:buClr>
                <a:srgbClr val="6F1B1B"/>
              </a:buClr>
              <a:defRPr/>
            </a:pPr>
            <a:r>
              <a:rPr lang="zh-CN" altLang="en-US" sz="2000" dirty="0">
                <a:solidFill>
                  <a:srgbClr val="000000"/>
                </a:solidFill>
                <a:latin typeface="黑体" panose="02010609060101010101" pitchFamily="49" charset="-122"/>
                <a:ea typeface="黑体" panose="02010609060101010101" pitchFamily="49" charset="-122"/>
              </a:rPr>
              <a:t>小孔成像模型</a:t>
            </a:r>
            <a:endParaRPr lang="en-US" altLang="zh-CN" sz="2800" dirty="0">
              <a:solidFill>
                <a:srgbClr val="000000"/>
              </a:solidFill>
              <a:latin typeface="黑体" panose="02010609060101010101" pitchFamily="49" charset="-122"/>
              <a:ea typeface="黑体" panose="02010609060101010101" pitchFamily="49" charset="-122"/>
            </a:endParaRPr>
          </a:p>
        </p:txBody>
      </p:sp>
      <p:sp>
        <p:nvSpPr>
          <p:cNvPr id="7" name="内容占位符 2">
            <a:extLst>
              <a:ext uri="{FF2B5EF4-FFF2-40B4-BE49-F238E27FC236}">
                <a16:creationId xmlns:a16="http://schemas.microsoft.com/office/drawing/2014/main" id="{CA9CDD5E-10AE-43E7-BD21-EC4C4685AD5C}"/>
              </a:ext>
            </a:extLst>
          </p:cNvPr>
          <p:cNvSpPr>
            <a:spLocks noGrp="1"/>
          </p:cNvSpPr>
          <p:nvPr>
            <p:ph idx="1"/>
          </p:nvPr>
        </p:nvSpPr>
        <p:spPr>
          <a:xfrm>
            <a:off x="179387" y="1967716"/>
            <a:ext cx="9603275" cy="689423"/>
          </a:xfrm>
        </p:spPr>
        <p:txBody>
          <a:bodyPr/>
          <a:lstStyle/>
          <a:p>
            <a:r>
              <a:rPr lang="zh-CN" altLang="en-US" dirty="0"/>
              <a:t>主要的畸变类型：径向畸变</a:t>
            </a:r>
          </a:p>
        </p:txBody>
      </p:sp>
    </p:spTree>
    <p:extLst>
      <p:ext uri="{BB962C8B-B14F-4D97-AF65-F5344CB8AC3E}">
        <p14:creationId xmlns:p14="http://schemas.microsoft.com/office/powerpoint/2010/main" val="1090284162"/>
      </p:ext>
    </p:extLst>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a:extLst>
              <a:ext uri="{FF2B5EF4-FFF2-40B4-BE49-F238E27FC236}">
                <a16:creationId xmlns:a16="http://schemas.microsoft.com/office/drawing/2014/main" id="{8B557FC8-FFD1-4339-BB80-AE55A7B72757}"/>
              </a:ext>
            </a:extLst>
          </p:cNvPr>
          <p:cNvSpPr>
            <a:spLocks noGrp="1" noChangeArrowheads="1"/>
          </p:cNvSpPr>
          <p:nvPr>
            <p:ph type="subTitle" idx="1"/>
          </p:nvPr>
        </p:nvSpPr>
        <p:spPr>
          <a:xfrm>
            <a:off x="395288" y="981075"/>
            <a:ext cx="8353425" cy="5111750"/>
          </a:xfrm>
        </p:spPr>
        <p:txBody>
          <a:bodyPr/>
          <a:lstStyle/>
          <a:p>
            <a:pPr algn="l"/>
            <a:r>
              <a:rPr lang="zh-CN" altLang="en-US" sz="3600" b="1">
                <a:latin typeface="楷体_GB2312"/>
                <a:ea typeface="楷体_GB2312"/>
                <a:cs typeface="楷体_GB2312"/>
              </a:rPr>
              <a:t>细化</a:t>
            </a:r>
          </a:p>
          <a:p>
            <a:pPr algn="l">
              <a:buClr>
                <a:srgbClr val="FF3300"/>
              </a:buClr>
              <a:buFont typeface="Wingdings" panose="05000000000000000000" pitchFamily="2" charset="2"/>
              <a:buChar char="l"/>
            </a:pPr>
            <a:r>
              <a:rPr lang="zh-CN" altLang="en-US" b="1">
                <a:latin typeface="楷体_GB2312"/>
                <a:ea typeface="楷体_GB2312"/>
                <a:cs typeface="楷体_GB2312"/>
              </a:rPr>
              <a:t> </a:t>
            </a:r>
            <a:r>
              <a:rPr lang="zh-CN" altLang="en-US" b="1">
                <a:solidFill>
                  <a:srgbClr val="0000FF"/>
                </a:solidFill>
                <a:latin typeface="楷体_GB2312"/>
                <a:ea typeface="楷体_GB2312"/>
                <a:cs typeface="楷体_GB2312"/>
              </a:rPr>
              <a:t>定义：</a:t>
            </a:r>
            <a:r>
              <a:rPr lang="zh-CN" altLang="en-US" b="1">
                <a:latin typeface="楷体_GB2312"/>
                <a:ea typeface="楷体_GB2312"/>
                <a:cs typeface="楷体_GB2312"/>
              </a:rPr>
              <a:t>是图像处理运算，可以把二值图像区域缩成线条，以逼近区域的中心线，称为骨架或核线。</a:t>
            </a:r>
          </a:p>
          <a:p>
            <a:pPr algn="l">
              <a:buClr>
                <a:srgbClr val="FF3300"/>
              </a:buClr>
              <a:buFont typeface="Wingdings" panose="05000000000000000000" pitchFamily="2" charset="2"/>
              <a:buChar char="l"/>
            </a:pPr>
            <a:r>
              <a:rPr lang="zh-CN" altLang="en-US" b="1">
                <a:latin typeface="楷体_GB2312"/>
                <a:ea typeface="楷体_GB2312"/>
                <a:cs typeface="楷体_GB2312"/>
              </a:rPr>
              <a:t> </a:t>
            </a:r>
            <a:r>
              <a:rPr lang="zh-CN" altLang="en-US" b="1">
                <a:solidFill>
                  <a:srgbClr val="0000FF"/>
                </a:solidFill>
                <a:latin typeface="楷体_GB2312"/>
                <a:ea typeface="楷体_GB2312"/>
                <a:cs typeface="楷体_GB2312"/>
              </a:rPr>
              <a:t>目的：</a:t>
            </a:r>
            <a:r>
              <a:rPr lang="zh-CN" altLang="en-US" b="1">
                <a:latin typeface="楷体_GB2312"/>
                <a:ea typeface="楷体_GB2312"/>
                <a:cs typeface="楷体_GB2312"/>
              </a:rPr>
              <a:t>减少图像成分，只保留区域的最基本信息，以便进一步分析和识别。</a:t>
            </a:r>
          </a:p>
          <a:p>
            <a:pPr algn="l">
              <a:buClr>
                <a:srgbClr val="FF3300"/>
              </a:buClr>
              <a:buFont typeface="Wingdings" panose="05000000000000000000" pitchFamily="2" charset="2"/>
              <a:buChar char="l"/>
            </a:pPr>
            <a:r>
              <a:rPr lang="zh-CN" altLang="en-US" b="1">
                <a:latin typeface="楷体_GB2312"/>
                <a:ea typeface="楷体_GB2312"/>
                <a:cs typeface="楷体_GB2312"/>
              </a:rPr>
              <a:t> </a:t>
            </a:r>
            <a:r>
              <a:rPr lang="zh-CN" altLang="en-US" b="1">
                <a:solidFill>
                  <a:srgbClr val="0000FF"/>
                </a:solidFill>
                <a:latin typeface="楷体_GB2312"/>
                <a:ea typeface="楷体_GB2312"/>
                <a:cs typeface="楷体_GB2312"/>
              </a:rPr>
              <a:t>对象：</a:t>
            </a:r>
            <a:r>
              <a:rPr lang="zh-CN" altLang="en-US" b="1">
                <a:latin typeface="楷体_GB2312"/>
                <a:ea typeface="楷体_GB2312"/>
                <a:cs typeface="楷体_GB2312"/>
              </a:rPr>
              <a:t>主要对细长形区域有效，主要对文本分析预处理，以便将文本图像中线条图画或字符笔画表示成单像素线条。</a:t>
            </a:r>
          </a:p>
          <a:p>
            <a:pPr algn="l">
              <a:buClr>
                <a:srgbClr val="FF3300"/>
              </a:buClr>
              <a:buFont typeface="Wingdings" panose="05000000000000000000" pitchFamily="2" charset="2"/>
              <a:buChar char="l"/>
            </a:pPr>
            <a:endParaRPr lang="en-US" altLang="zh-CN" b="1">
              <a:latin typeface="楷体_GB2312"/>
              <a:ea typeface="楷体_GB2312"/>
              <a:cs typeface="楷体_GB2312"/>
            </a:endParaRPr>
          </a:p>
        </p:txBody>
      </p:sp>
      <p:sp>
        <p:nvSpPr>
          <p:cNvPr id="131075" name="Text Box 3">
            <a:extLst>
              <a:ext uri="{FF2B5EF4-FFF2-40B4-BE49-F238E27FC236}">
                <a16:creationId xmlns:a16="http://schemas.microsoft.com/office/drawing/2014/main" id="{6F212273-6332-4995-9674-2F54EF2CAFF1}"/>
              </a:ext>
            </a:extLst>
          </p:cNvPr>
          <p:cNvSpPr txBox="1">
            <a:spLocks noChangeArrowheads="1"/>
          </p:cNvSpPr>
          <p:nvPr/>
        </p:nvSpPr>
        <p:spPr bwMode="auto">
          <a:xfrm>
            <a:off x="395288" y="333375"/>
            <a:ext cx="6624637"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二值图像运算</a:t>
            </a:r>
          </a:p>
        </p:txBody>
      </p:sp>
    </p:spTree>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402" name="Picture 1028" descr="细化">
            <a:extLst>
              <a:ext uri="{FF2B5EF4-FFF2-40B4-BE49-F238E27FC236}">
                <a16:creationId xmlns:a16="http://schemas.microsoft.com/office/drawing/2014/main" id="{B68D299A-7B4B-42ED-89A5-0F4195CB4FE7}"/>
              </a:ext>
            </a:extLst>
          </p:cNvPr>
          <p:cNvPicPr>
            <a:picLocks noChangeAspect="1" noChangeArrowheads="1"/>
          </p:cNvPicPr>
          <p:nvPr/>
        </p:nvPicPr>
        <p:blipFill>
          <a:blip r:embed="rId2">
            <a:lum contrast="30000"/>
            <a:grayscl/>
            <a:extLst>
              <a:ext uri="{28A0092B-C50C-407E-A947-70E740481C1C}">
                <a14:useLocalDpi xmlns:a14="http://schemas.microsoft.com/office/drawing/2010/main" val="0"/>
              </a:ext>
            </a:extLst>
          </a:blip>
          <a:srcRect/>
          <a:stretch>
            <a:fillRect/>
          </a:stretch>
        </p:blipFill>
        <p:spPr bwMode="auto">
          <a:xfrm>
            <a:off x="4416425" y="679450"/>
            <a:ext cx="4727575" cy="539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0403" name="Rectangle 1026">
            <a:extLst>
              <a:ext uri="{FF2B5EF4-FFF2-40B4-BE49-F238E27FC236}">
                <a16:creationId xmlns:a16="http://schemas.microsoft.com/office/drawing/2014/main" id="{B81648E0-E4F2-4DF8-9EE7-6B98937BABE5}"/>
              </a:ext>
            </a:extLst>
          </p:cNvPr>
          <p:cNvSpPr>
            <a:spLocks noGrp="1" noChangeArrowheads="1"/>
          </p:cNvSpPr>
          <p:nvPr>
            <p:ph type="subTitle" idx="1"/>
          </p:nvPr>
        </p:nvSpPr>
        <p:spPr>
          <a:xfrm>
            <a:off x="250825" y="981075"/>
            <a:ext cx="4392613" cy="5111750"/>
          </a:xfrm>
        </p:spPr>
        <p:txBody>
          <a:bodyPr/>
          <a:lstStyle/>
          <a:p>
            <a:pPr algn="l"/>
            <a:r>
              <a:rPr lang="zh-CN" altLang="en-US" b="1">
                <a:latin typeface="楷体_GB2312"/>
                <a:ea typeface="楷体_GB2312"/>
                <a:cs typeface="楷体_GB2312"/>
              </a:rPr>
              <a:t>细化</a:t>
            </a:r>
          </a:p>
          <a:p>
            <a:pPr algn="l"/>
            <a:r>
              <a:rPr lang="en-US" altLang="zh-CN" b="1">
                <a:latin typeface="楷体_GB2312"/>
                <a:ea typeface="楷体_GB2312"/>
                <a:cs typeface="楷体_GB2312"/>
              </a:rPr>
              <a:t>3×3</a:t>
            </a:r>
            <a:r>
              <a:rPr lang="zh-CN" altLang="en-US" b="1">
                <a:latin typeface="楷体_GB2312"/>
                <a:ea typeface="楷体_GB2312"/>
                <a:cs typeface="楷体_GB2312"/>
              </a:rPr>
              <a:t>邻域</a:t>
            </a:r>
            <a:r>
              <a:rPr lang="en-US" altLang="zh-CN" b="1">
                <a:latin typeface="楷体_GB2312"/>
                <a:ea typeface="楷体_GB2312"/>
                <a:cs typeface="楷体_GB2312"/>
              </a:rPr>
              <a:t>4</a:t>
            </a:r>
            <a:r>
              <a:rPr lang="zh-CN" altLang="en-US" b="1">
                <a:latin typeface="楷体_GB2312"/>
                <a:ea typeface="楷体_GB2312"/>
                <a:cs typeface="楷体_GB2312"/>
              </a:rPr>
              <a:t>邻点迭代算法：</a:t>
            </a:r>
          </a:p>
          <a:p>
            <a:pPr algn="l">
              <a:buClr>
                <a:srgbClr val="FF3300"/>
              </a:buClr>
              <a:buFont typeface="Wingdings" panose="05000000000000000000" pitchFamily="2" charset="2"/>
              <a:buChar char="n"/>
            </a:pPr>
            <a:r>
              <a:rPr lang="zh-CN" altLang="en-US" b="1">
                <a:latin typeface="楷体_GB2312"/>
                <a:ea typeface="楷体_GB2312"/>
                <a:cs typeface="楷体_GB2312"/>
              </a:rPr>
              <a:t>对每一个像素，若：</a:t>
            </a:r>
          </a:p>
          <a:p>
            <a:pPr algn="l">
              <a:buClr>
                <a:srgbClr val="FF3300"/>
              </a:buClr>
              <a:buFont typeface="Wingdings" panose="05000000000000000000" pitchFamily="2" charset="2"/>
              <a:buChar char="l"/>
            </a:pPr>
            <a:r>
              <a:rPr lang="zh-CN" altLang="en-US" b="1">
                <a:latin typeface="楷体_GB2312"/>
                <a:ea typeface="楷体_GB2312"/>
                <a:cs typeface="楷体_GB2312"/>
              </a:rPr>
              <a:t>没有上（下</a:t>
            </a:r>
            <a:r>
              <a:rPr lang="en-US" altLang="zh-CN" b="1">
                <a:latin typeface="楷体_GB2312"/>
                <a:ea typeface="楷体_GB2312"/>
                <a:cs typeface="楷体_GB2312"/>
              </a:rPr>
              <a:t>\</a:t>
            </a:r>
            <a:r>
              <a:rPr lang="zh-CN" altLang="en-US" b="1">
                <a:latin typeface="楷体_GB2312"/>
                <a:ea typeface="楷体_GB2312"/>
                <a:cs typeface="楷体_GB2312"/>
              </a:rPr>
              <a:t>左</a:t>
            </a:r>
            <a:r>
              <a:rPr lang="en-US" altLang="zh-CN" b="1">
                <a:latin typeface="楷体_GB2312"/>
                <a:ea typeface="楷体_GB2312"/>
                <a:cs typeface="楷体_GB2312"/>
              </a:rPr>
              <a:t>\</a:t>
            </a:r>
            <a:r>
              <a:rPr lang="zh-CN" altLang="en-US" b="1">
                <a:latin typeface="楷体_GB2312"/>
                <a:ea typeface="楷体_GB2312"/>
                <a:cs typeface="楷体_GB2312"/>
              </a:rPr>
              <a:t>右）邻点</a:t>
            </a:r>
          </a:p>
          <a:p>
            <a:pPr algn="l">
              <a:buClr>
                <a:srgbClr val="FF3300"/>
              </a:buClr>
              <a:buFont typeface="Wingdings" panose="05000000000000000000" pitchFamily="2" charset="2"/>
              <a:buChar char="l"/>
            </a:pPr>
            <a:r>
              <a:rPr lang="zh-CN" altLang="en-US" b="1">
                <a:latin typeface="楷体_GB2312"/>
                <a:ea typeface="楷体_GB2312"/>
                <a:cs typeface="楷体_GB2312"/>
              </a:rPr>
              <a:t>不是孤立点或终止线；</a:t>
            </a:r>
          </a:p>
          <a:p>
            <a:pPr algn="l">
              <a:buClr>
                <a:srgbClr val="FF3300"/>
              </a:buClr>
              <a:buFont typeface="Wingdings" panose="05000000000000000000" pitchFamily="2" charset="2"/>
              <a:buChar char="l"/>
            </a:pPr>
            <a:r>
              <a:rPr lang="zh-CN" altLang="en-US" b="1">
                <a:latin typeface="楷体_GB2312"/>
                <a:ea typeface="楷体_GB2312"/>
                <a:cs typeface="楷体_GB2312"/>
              </a:rPr>
              <a:t>去除该像素点不会断开区域，则去除该像素点；</a:t>
            </a:r>
          </a:p>
          <a:p>
            <a:pPr algn="l">
              <a:buClr>
                <a:srgbClr val="FF3300"/>
              </a:buClr>
              <a:buFont typeface="Wingdings" panose="05000000000000000000" pitchFamily="2" charset="2"/>
              <a:buChar char="l"/>
            </a:pPr>
            <a:r>
              <a:rPr lang="zh-CN" altLang="en-US" b="1">
                <a:latin typeface="楷体_GB2312"/>
                <a:ea typeface="楷体_GB2312"/>
                <a:cs typeface="楷体_GB2312"/>
              </a:rPr>
              <a:t>重复这一步骤直到没有像素点可以去除。</a:t>
            </a:r>
          </a:p>
        </p:txBody>
      </p:sp>
      <p:sp>
        <p:nvSpPr>
          <p:cNvPr id="132099" name="Text Box 1027">
            <a:extLst>
              <a:ext uri="{FF2B5EF4-FFF2-40B4-BE49-F238E27FC236}">
                <a16:creationId xmlns:a16="http://schemas.microsoft.com/office/drawing/2014/main" id="{21AE0EE5-A0C7-4F90-AC41-5881FBDA5DA9}"/>
              </a:ext>
            </a:extLst>
          </p:cNvPr>
          <p:cNvSpPr txBox="1">
            <a:spLocks noChangeArrowheads="1"/>
          </p:cNvSpPr>
          <p:nvPr/>
        </p:nvSpPr>
        <p:spPr bwMode="auto">
          <a:xfrm>
            <a:off x="323850" y="333375"/>
            <a:ext cx="6624638"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二值图像运算</a:t>
            </a:r>
          </a:p>
        </p:txBody>
      </p:sp>
    </p:spTree>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a:extLst>
              <a:ext uri="{FF2B5EF4-FFF2-40B4-BE49-F238E27FC236}">
                <a16:creationId xmlns:a16="http://schemas.microsoft.com/office/drawing/2014/main" id="{BC8DD4DA-B20A-40CC-A509-8FE5C9194910}"/>
              </a:ext>
            </a:extLst>
          </p:cNvPr>
          <p:cNvSpPr>
            <a:spLocks noGrp="1" noChangeArrowheads="1"/>
          </p:cNvSpPr>
          <p:nvPr>
            <p:ph type="subTitle" idx="1"/>
          </p:nvPr>
        </p:nvSpPr>
        <p:spPr>
          <a:xfrm>
            <a:off x="395288" y="981075"/>
            <a:ext cx="8353425" cy="5876925"/>
          </a:xfrm>
        </p:spPr>
        <p:txBody>
          <a:bodyPr/>
          <a:lstStyle/>
          <a:p>
            <a:pPr algn="l"/>
            <a:r>
              <a:rPr lang="zh-CN" altLang="en-US" b="1">
                <a:latin typeface="楷体_GB2312"/>
                <a:ea typeface="楷体_GB2312"/>
                <a:cs typeface="楷体_GB2312"/>
              </a:rPr>
              <a:t>扩展与收缩</a:t>
            </a:r>
          </a:p>
          <a:p>
            <a:pPr algn="l"/>
            <a:r>
              <a:rPr lang="zh-CN" altLang="en-US" b="1">
                <a:latin typeface="楷体_GB2312"/>
                <a:ea typeface="楷体_GB2312"/>
                <a:cs typeface="楷体_GB2312"/>
              </a:rPr>
              <a:t>定义：</a:t>
            </a:r>
          </a:p>
          <a:p>
            <a:pPr algn="l">
              <a:buClr>
                <a:srgbClr val="FF3300"/>
              </a:buClr>
              <a:buFont typeface="Wingdings" panose="05000000000000000000" pitchFamily="2" charset="2"/>
              <a:buChar char="l"/>
            </a:pPr>
            <a:r>
              <a:rPr lang="zh-CN" altLang="en-US" b="1">
                <a:latin typeface="楷体_GB2312"/>
                <a:ea typeface="楷体_GB2312"/>
                <a:cs typeface="楷体_GB2312"/>
              </a:rPr>
              <a:t>扩展：如果某一连通成分可以变化，使得一些背景像素变成</a:t>
            </a:r>
            <a:r>
              <a:rPr lang="en-US" altLang="zh-CN" b="1">
                <a:latin typeface="楷体_GB2312"/>
                <a:ea typeface="楷体_GB2312"/>
                <a:cs typeface="楷体_GB2312"/>
              </a:rPr>
              <a:t>1</a:t>
            </a:r>
            <a:r>
              <a:rPr lang="zh-CN" altLang="en-US" b="1">
                <a:latin typeface="楷体_GB2312"/>
                <a:ea typeface="楷体_GB2312"/>
                <a:cs typeface="楷体_GB2312"/>
              </a:rPr>
              <a:t>；</a:t>
            </a:r>
          </a:p>
          <a:p>
            <a:pPr algn="l">
              <a:buClr>
                <a:srgbClr val="FF3300"/>
              </a:buClr>
              <a:buFont typeface="Wingdings" panose="05000000000000000000" pitchFamily="2" charset="2"/>
              <a:buChar char="l"/>
            </a:pPr>
            <a:r>
              <a:rPr lang="zh-CN" altLang="en-US" b="1">
                <a:latin typeface="楷体_GB2312"/>
                <a:ea typeface="楷体_GB2312"/>
                <a:cs typeface="楷体_GB2312"/>
              </a:rPr>
              <a:t>收缩：如果物体像素点全方位的消减或变为</a:t>
            </a:r>
            <a:r>
              <a:rPr lang="en-US" altLang="zh-CN" b="1">
                <a:latin typeface="楷体_GB2312"/>
                <a:ea typeface="楷体_GB2312"/>
                <a:cs typeface="楷体_GB2312"/>
              </a:rPr>
              <a:t>0</a:t>
            </a:r>
            <a:r>
              <a:rPr lang="zh-CN" altLang="en-US" b="1">
                <a:latin typeface="楷体_GB2312"/>
                <a:ea typeface="楷体_GB2312"/>
                <a:cs typeface="楷体_GB2312"/>
              </a:rPr>
              <a:t>；</a:t>
            </a:r>
          </a:p>
          <a:p>
            <a:pPr algn="l"/>
            <a:r>
              <a:rPr lang="zh-CN" altLang="en-US" b="1">
                <a:ea typeface="楷体_GB2312"/>
                <a:cs typeface="楷体_GB2312"/>
              </a:rPr>
              <a:t>最简单的实现方法：</a:t>
            </a:r>
          </a:p>
          <a:p>
            <a:pPr algn="l">
              <a:buClr>
                <a:srgbClr val="FF3300"/>
              </a:buClr>
              <a:buFont typeface="Wingdings" panose="05000000000000000000" pitchFamily="2" charset="2"/>
              <a:buChar char="l"/>
            </a:pPr>
            <a:r>
              <a:rPr lang="zh-CN" altLang="en-US" b="1">
                <a:ea typeface="楷体_GB2312"/>
                <a:cs typeface="楷体_GB2312"/>
              </a:rPr>
              <a:t>扩展：如果邻点是</a:t>
            </a:r>
            <a:r>
              <a:rPr lang="en-US" altLang="zh-CN" b="1">
                <a:ea typeface="楷体_GB2312"/>
                <a:cs typeface="楷体_GB2312"/>
              </a:rPr>
              <a:t>1</a:t>
            </a:r>
            <a:r>
              <a:rPr lang="zh-CN" altLang="en-US" b="1">
                <a:ea typeface="楷体_GB2312"/>
                <a:cs typeface="楷体_GB2312"/>
              </a:rPr>
              <a:t>，则将该点从</a:t>
            </a:r>
            <a:r>
              <a:rPr lang="en-US" altLang="zh-CN" b="1">
                <a:ea typeface="楷体_GB2312"/>
                <a:cs typeface="楷体_GB2312"/>
              </a:rPr>
              <a:t>0</a:t>
            </a:r>
            <a:r>
              <a:rPr lang="zh-CN" altLang="en-US" b="1">
                <a:ea typeface="楷体_GB2312"/>
                <a:cs typeface="楷体_GB2312"/>
              </a:rPr>
              <a:t>变为</a:t>
            </a:r>
            <a:r>
              <a:rPr lang="en-US" altLang="zh-CN" b="1">
                <a:ea typeface="楷体_GB2312"/>
                <a:cs typeface="楷体_GB2312"/>
              </a:rPr>
              <a:t>1</a:t>
            </a:r>
            <a:r>
              <a:rPr lang="zh-CN" altLang="en-US" b="1">
                <a:ea typeface="楷体_GB2312"/>
                <a:cs typeface="楷体_GB2312"/>
              </a:rPr>
              <a:t>；</a:t>
            </a:r>
          </a:p>
          <a:p>
            <a:pPr algn="l">
              <a:buClr>
                <a:srgbClr val="FF3300"/>
              </a:buClr>
              <a:buFont typeface="Wingdings" panose="05000000000000000000" pitchFamily="2" charset="2"/>
              <a:buChar char="l"/>
            </a:pPr>
            <a:r>
              <a:rPr lang="zh-CN" altLang="en-US" b="1">
                <a:ea typeface="楷体_GB2312"/>
                <a:cs typeface="楷体_GB2312"/>
              </a:rPr>
              <a:t>收缩：如果邻点是</a:t>
            </a:r>
            <a:r>
              <a:rPr lang="en-US" altLang="zh-CN" b="1">
                <a:ea typeface="楷体_GB2312"/>
                <a:cs typeface="楷体_GB2312"/>
              </a:rPr>
              <a:t>0</a:t>
            </a:r>
            <a:r>
              <a:rPr lang="zh-CN" altLang="en-US" b="1">
                <a:ea typeface="楷体_GB2312"/>
                <a:cs typeface="楷体_GB2312"/>
              </a:rPr>
              <a:t>，则将该点从</a:t>
            </a:r>
            <a:r>
              <a:rPr lang="en-US" altLang="zh-CN" b="1">
                <a:ea typeface="楷体_GB2312"/>
                <a:cs typeface="楷体_GB2312"/>
              </a:rPr>
              <a:t>1</a:t>
            </a:r>
            <a:r>
              <a:rPr lang="zh-CN" altLang="en-US" b="1">
                <a:ea typeface="楷体_GB2312"/>
                <a:cs typeface="楷体_GB2312"/>
              </a:rPr>
              <a:t>变为</a:t>
            </a:r>
            <a:r>
              <a:rPr lang="en-US" altLang="zh-CN" b="1">
                <a:ea typeface="楷体_GB2312"/>
                <a:cs typeface="楷体_GB2312"/>
              </a:rPr>
              <a:t>0</a:t>
            </a:r>
            <a:r>
              <a:rPr lang="zh-CN" altLang="en-US" b="1">
                <a:ea typeface="楷体_GB2312"/>
                <a:cs typeface="楷体_GB2312"/>
              </a:rPr>
              <a:t>；</a:t>
            </a:r>
          </a:p>
          <a:p>
            <a:pPr algn="l">
              <a:buClr>
                <a:srgbClr val="FF3300"/>
              </a:buClr>
            </a:pPr>
            <a:r>
              <a:rPr lang="zh-CN" altLang="en-US" b="1">
                <a:solidFill>
                  <a:srgbClr val="0000FF"/>
                </a:solidFill>
                <a:latin typeface="楷体_GB2312"/>
                <a:ea typeface="楷体_GB2312"/>
                <a:cs typeface="楷体_GB2312"/>
              </a:rPr>
              <a:t>   ：</a:t>
            </a:r>
            <a:r>
              <a:rPr lang="en-US" altLang="zh-CN" b="1">
                <a:solidFill>
                  <a:srgbClr val="0000FF"/>
                </a:solidFill>
                <a:latin typeface="楷体_GB2312"/>
                <a:ea typeface="楷体_GB2312"/>
                <a:cs typeface="楷体_GB2312"/>
              </a:rPr>
              <a:t>S</a:t>
            </a:r>
            <a:r>
              <a:rPr lang="zh-CN" altLang="en-US" b="1">
                <a:solidFill>
                  <a:srgbClr val="0000FF"/>
                </a:solidFill>
                <a:latin typeface="楷体_GB2312"/>
                <a:ea typeface="楷体_GB2312"/>
                <a:cs typeface="楷体_GB2312"/>
              </a:rPr>
              <a:t>扩展</a:t>
            </a:r>
            <a:r>
              <a:rPr lang="en-US" altLang="zh-CN" b="1">
                <a:solidFill>
                  <a:srgbClr val="0000FF"/>
                </a:solidFill>
                <a:latin typeface="楷体_GB2312"/>
                <a:ea typeface="楷体_GB2312"/>
                <a:cs typeface="楷体_GB2312"/>
              </a:rPr>
              <a:t>k</a:t>
            </a:r>
            <a:r>
              <a:rPr lang="zh-CN" altLang="en-US" b="1">
                <a:solidFill>
                  <a:srgbClr val="0000FF"/>
                </a:solidFill>
                <a:latin typeface="楷体_GB2312"/>
                <a:ea typeface="楷体_GB2312"/>
                <a:cs typeface="楷体_GB2312"/>
              </a:rPr>
              <a:t>倍；     ：</a:t>
            </a:r>
            <a:r>
              <a:rPr lang="en-US" altLang="zh-CN" b="1">
                <a:solidFill>
                  <a:srgbClr val="0000FF"/>
                </a:solidFill>
                <a:latin typeface="楷体_GB2312"/>
                <a:ea typeface="楷体_GB2312"/>
                <a:cs typeface="楷体_GB2312"/>
              </a:rPr>
              <a:t>S</a:t>
            </a:r>
            <a:r>
              <a:rPr lang="zh-CN" altLang="en-US" b="1">
                <a:solidFill>
                  <a:srgbClr val="0000FF"/>
                </a:solidFill>
                <a:latin typeface="楷体_GB2312"/>
                <a:ea typeface="楷体_GB2312"/>
                <a:cs typeface="楷体_GB2312"/>
              </a:rPr>
              <a:t>收缩</a:t>
            </a:r>
            <a:r>
              <a:rPr lang="en-US" altLang="zh-CN" b="1">
                <a:solidFill>
                  <a:srgbClr val="0000FF"/>
                </a:solidFill>
                <a:latin typeface="楷体_GB2312"/>
                <a:ea typeface="楷体_GB2312"/>
                <a:cs typeface="楷体_GB2312"/>
              </a:rPr>
              <a:t>k</a:t>
            </a:r>
            <a:r>
              <a:rPr lang="zh-CN" altLang="en-US" b="1">
                <a:solidFill>
                  <a:srgbClr val="0000FF"/>
                </a:solidFill>
                <a:latin typeface="楷体_GB2312"/>
                <a:ea typeface="楷体_GB2312"/>
                <a:cs typeface="楷体_GB2312"/>
              </a:rPr>
              <a:t>倍</a:t>
            </a:r>
          </a:p>
        </p:txBody>
      </p:sp>
      <p:sp>
        <p:nvSpPr>
          <p:cNvPr id="103427" name="Text Box 3">
            <a:extLst>
              <a:ext uri="{FF2B5EF4-FFF2-40B4-BE49-F238E27FC236}">
                <a16:creationId xmlns:a16="http://schemas.microsoft.com/office/drawing/2014/main" id="{18D177F3-B763-46CE-A1B6-9BBC71AB8FFF}"/>
              </a:ext>
            </a:extLst>
          </p:cNvPr>
          <p:cNvSpPr txBox="1">
            <a:spLocks noChangeArrowheads="1"/>
          </p:cNvSpPr>
          <p:nvPr/>
        </p:nvSpPr>
        <p:spPr bwMode="auto">
          <a:xfrm>
            <a:off x="395288" y="333375"/>
            <a:ext cx="6624637"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二值图像运算</a:t>
            </a:r>
          </a:p>
        </p:txBody>
      </p:sp>
      <p:graphicFrame>
        <p:nvGraphicFramePr>
          <p:cNvPr id="231428" name="Object 2">
            <a:extLst>
              <a:ext uri="{FF2B5EF4-FFF2-40B4-BE49-F238E27FC236}">
                <a16:creationId xmlns:a16="http://schemas.microsoft.com/office/drawing/2014/main" id="{B7020300-C393-449F-BDF1-E9E8777BD014}"/>
              </a:ext>
            </a:extLst>
          </p:cNvPr>
          <p:cNvGraphicFramePr>
            <a:graphicFrameLocks/>
          </p:cNvGraphicFramePr>
          <p:nvPr/>
        </p:nvGraphicFramePr>
        <p:xfrm>
          <a:off x="376238" y="4427538"/>
          <a:ext cx="647700" cy="519112"/>
        </p:xfrm>
        <a:graphic>
          <a:graphicData uri="http://schemas.openxmlformats.org/presentationml/2006/ole">
            <mc:AlternateContent xmlns:mc="http://schemas.openxmlformats.org/markup-compatibility/2006">
              <mc:Choice xmlns:v="urn:schemas-microsoft-com:vml" Requires="v">
                <p:oleObj spid="_x0000_s231590" r:id="rId3" imgW="253780" imgH="203024" progId="Equation.DSMT4">
                  <p:embed/>
                </p:oleObj>
              </mc:Choice>
              <mc:Fallback>
                <p:oleObj r:id="rId3" imgW="253780" imgH="203024"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4427538"/>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1429" name="Object 3">
            <a:extLst>
              <a:ext uri="{FF2B5EF4-FFF2-40B4-BE49-F238E27FC236}">
                <a16:creationId xmlns:a16="http://schemas.microsoft.com/office/drawing/2014/main" id="{0FF8EE0B-B335-4263-99E1-68A5983D48F6}"/>
              </a:ext>
            </a:extLst>
          </p:cNvPr>
          <p:cNvGraphicFramePr>
            <a:graphicFrameLocks/>
          </p:cNvGraphicFramePr>
          <p:nvPr/>
        </p:nvGraphicFramePr>
        <p:xfrm>
          <a:off x="3378200" y="4443413"/>
          <a:ext cx="792163" cy="508000"/>
        </p:xfrm>
        <a:graphic>
          <a:graphicData uri="http://schemas.openxmlformats.org/presentationml/2006/ole">
            <mc:AlternateContent xmlns:mc="http://schemas.openxmlformats.org/markup-compatibility/2006">
              <mc:Choice xmlns:v="urn:schemas-microsoft-com:vml" Requires="v">
                <p:oleObj spid="_x0000_s231591" r:id="rId5" imgW="317225" imgH="203024" progId="Equation.DSMT4">
                  <p:embed/>
                </p:oleObj>
              </mc:Choice>
              <mc:Fallback>
                <p:oleObj r:id="rId5" imgW="317225" imgH="203024"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8200" y="4443413"/>
                        <a:ext cx="792163"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a:extLst>
              <a:ext uri="{FF2B5EF4-FFF2-40B4-BE49-F238E27FC236}">
                <a16:creationId xmlns:a16="http://schemas.microsoft.com/office/drawing/2014/main" id="{01DAC7AF-5FA8-4725-A26F-BD43CAD6EBD3}"/>
              </a:ext>
            </a:extLst>
          </p:cNvPr>
          <p:cNvSpPr>
            <a:spLocks noGrp="1" noChangeArrowheads="1"/>
          </p:cNvSpPr>
          <p:nvPr>
            <p:ph type="subTitle" idx="1"/>
          </p:nvPr>
        </p:nvSpPr>
        <p:spPr>
          <a:xfrm>
            <a:off x="395288" y="1196975"/>
            <a:ext cx="8353425" cy="4895850"/>
          </a:xfrm>
        </p:spPr>
        <p:txBody>
          <a:bodyPr/>
          <a:lstStyle/>
          <a:p>
            <a:pPr algn="l"/>
            <a:endParaRPr lang="en-US" altLang="zh-CN"/>
          </a:p>
          <a:p>
            <a:pPr algn="l">
              <a:buFont typeface="Wingdings" panose="05000000000000000000" pitchFamily="2" charset="2"/>
              <a:buChar char="l"/>
            </a:pPr>
            <a:endParaRPr lang="en-US" altLang="zh-CN"/>
          </a:p>
          <a:p>
            <a:pPr algn="l">
              <a:buFont typeface="Wingdings" panose="05000000000000000000" pitchFamily="2" charset="2"/>
              <a:buChar char="l"/>
            </a:pPr>
            <a:endParaRPr lang="en-US" altLang="zh-CN"/>
          </a:p>
          <a:p>
            <a:pPr algn="l">
              <a:buFont typeface="Wingdings" panose="05000000000000000000" pitchFamily="2" charset="2"/>
              <a:buChar char="l"/>
            </a:pPr>
            <a:endParaRPr lang="en-US" altLang="zh-CN"/>
          </a:p>
          <a:p>
            <a:pPr algn="l">
              <a:buFont typeface="Wingdings" panose="05000000000000000000" pitchFamily="2" charset="2"/>
              <a:buChar char="l"/>
            </a:pPr>
            <a:endParaRPr lang="en-US" altLang="zh-CN"/>
          </a:p>
          <a:p>
            <a:pPr algn="l">
              <a:buFont typeface="Wingdings" panose="05000000000000000000" pitchFamily="2" charset="2"/>
              <a:buChar char="l"/>
            </a:pPr>
            <a:endParaRPr lang="en-US" altLang="zh-CN"/>
          </a:p>
          <a:p>
            <a:pPr algn="l"/>
            <a:endParaRPr lang="en-US" altLang="zh-CN"/>
          </a:p>
        </p:txBody>
      </p:sp>
      <p:sp>
        <p:nvSpPr>
          <p:cNvPr id="135171" name="Text Box 3">
            <a:extLst>
              <a:ext uri="{FF2B5EF4-FFF2-40B4-BE49-F238E27FC236}">
                <a16:creationId xmlns:a16="http://schemas.microsoft.com/office/drawing/2014/main" id="{48B2EF8D-71DA-4EC8-A5FB-D3A1D511A973}"/>
              </a:ext>
            </a:extLst>
          </p:cNvPr>
          <p:cNvSpPr txBox="1">
            <a:spLocks noChangeArrowheads="1"/>
          </p:cNvSpPr>
          <p:nvPr/>
        </p:nvSpPr>
        <p:spPr bwMode="auto">
          <a:xfrm>
            <a:off x="323850" y="333375"/>
            <a:ext cx="6624638"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二值图像运算</a:t>
            </a:r>
          </a:p>
        </p:txBody>
      </p:sp>
      <p:pic>
        <p:nvPicPr>
          <p:cNvPr id="232452" name="Picture 4" descr="扩展">
            <a:extLst>
              <a:ext uri="{FF2B5EF4-FFF2-40B4-BE49-F238E27FC236}">
                <a16:creationId xmlns:a16="http://schemas.microsoft.com/office/drawing/2014/main" id="{E7B7C787-6066-4D6F-AF8A-D0D88DB1041D}"/>
              </a:ext>
            </a:extLst>
          </p:cNvPr>
          <p:cNvPicPr>
            <a:picLocks noChangeAspect="1" noChangeArrowheads="1"/>
          </p:cNvPicPr>
          <p:nvPr/>
        </p:nvPicPr>
        <p:blipFill>
          <a:blip r:embed="rId2">
            <a:lum contrast="42000"/>
            <a:grayscl/>
            <a:extLst>
              <a:ext uri="{28A0092B-C50C-407E-A947-70E740481C1C}">
                <a14:useLocalDpi xmlns:a14="http://schemas.microsoft.com/office/drawing/2010/main" val="0"/>
              </a:ext>
            </a:extLst>
          </a:blip>
          <a:srcRect/>
          <a:stretch>
            <a:fillRect/>
          </a:stretch>
        </p:blipFill>
        <p:spPr bwMode="auto">
          <a:xfrm>
            <a:off x="2339975" y="981075"/>
            <a:ext cx="4495800" cy="551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5">
            <a:extLst>
              <a:ext uri="{FF2B5EF4-FFF2-40B4-BE49-F238E27FC236}">
                <a16:creationId xmlns:a16="http://schemas.microsoft.com/office/drawing/2014/main" id="{308C5AAE-E890-4B03-A3FC-FAE4FEBAAEBC}"/>
              </a:ext>
            </a:extLst>
          </p:cNvPr>
          <p:cNvGrpSpPr>
            <a:grpSpLocks/>
          </p:cNvGrpSpPr>
          <p:nvPr/>
        </p:nvGrpSpPr>
        <p:grpSpPr bwMode="auto">
          <a:xfrm>
            <a:off x="1187450" y="981075"/>
            <a:ext cx="2808288" cy="863600"/>
            <a:chOff x="748" y="618"/>
            <a:chExt cx="1769" cy="544"/>
          </a:xfrm>
        </p:grpSpPr>
        <p:sp>
          <p:nvSpPr>
            <p:cNvPr id="232466" name="Line 5">
              <a:extLst>
                <a:ext uri="{FF2B5EF4-FFF2-40B4-BE49-F238E27FC236}">
                  <a16:creationId xmlns:a16="http://schemas.microsoft.com/office/drawing/2014/main" id="{5D45C1C9-1A70-451A-942A-99720F6F8EDF}"/>
                </a:ext>
              </a:extLst>
            </p:cNvPr>
            <p:cNvSpPr>
              <a:spLocks noChangeShapeType="1"/>
            </p:cNvSpPr>
            <p:nvPr/>
          </p:nvSpPr>
          <p:spPr bwMode="auto">
            <a:xfrm>
              <a:off x="1791" y="935"/>
              <a:ext cx="681" cy="227"/>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2467" name="Text Box 6">
              <a:extLst>
                <a:ext uri="{FF2B5EF4-FFF2-40B4-BE49-F238E27FC236}">
                  <a16:creationId xmlns:a16="http://schemas.microsoft.com/office/drawing/2014/main" id="{123CAA43-D120-41C5-97BC-F78C71F177DB}"/>
                </a:ext>
              </a:extLst>
            </p:cNvPr>
            <p:cNvSpPr txBox="1">
              <a:spLocks noChangeArrowheads="1"/>
            </p:cNvSpPr>
            <p:nvPr/>
          </p:nvSpPr>
          <p:spPr bwMode="auto">
            <a:xfrm>
              <a:off x="748" y="618"/>
              <a:ext cx="17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b="1">
                  <a:solidFill>
                    <a:srgbClr val="0000FF"/>
                  </a:solidFill>
                  <a:ea typeface="楷体_GB2312"/>
                  <a:cs typeface="楷体_GB2312"/>
                </a:rPr>
                <a:t>原始噪声图像</a:t>
              </a:r>
            </a:p>
          </p:txBody>
        </p:sp>
      </p:grpSp>
      <p:grpSp>
        <p:nvGrpSpPr>
          <p:cNvPr id="3" name="Group 16">
            <a:extLst>
              <a:ext uri="{FF2B5EF4-FFF2-40B4-BE49-F238E27FC236}">
                <a16:creationId xmlns:a16="http://schemas.microsoft.com/office/drawing/2014/main" id="{8773A57B-9B4E-4AFB-B3CC-675985F2502D}"/>
              </a:ext>
            </a:extLst>
          </p:cNvPr>
          <p:cNvGrpSpPr>
            <a:grpSpLocks/>
          </p:cNvGrpSpPr>
          <p:nvPr/>
        </p:nvGrpSpPr>
        <p:grpSpPr bwMode="auto">
          <a:xfrm>
            <a:off x="900113" y="2636838"/>
            <a:ext cx="2087562" cy="863600"/>
            <a:chOff x="567" y="1661"/>
            <a:chExt cx="1315" cy="544"/>
          </a:xfrm>
        </p:grpSpPr>
        <p:sp>
          <p:nvSpPr>
            <p:cNvPr id="232464" name="Line 7">
              <a:extLst>
                <a:ext uri="{FF2B5EF4-FFF2-40B4-BE49-F238E27FC236}">
                  <a16:creationId xmlns:a16="http://schemas.microsoft.com/office/drawing/2014/main" id="{8AF29217-0076-4338-BDC2-755CE111C718}"/>
                </a:ext>
              </a:extLst>
            </p:cNvPr>
            <p:cNvSpPr>
              <a:spLocks noChangeShapeType="1"/>
            </p:cNvSpPr>
            <p:nvPr/>
          </p:nvSpPr>
          <p:spPr bwMode="auto">
            <a:xfrm>
              <a:off x="1156" y="1978"/>
              <a:ext cx="681" cy="227"/>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2465" name="Text Box 8">
              <a:extLst>
                <a:ext uri="{FF2B5EF4-FFF2-40B4-BE49-F238E27FC236}">
                  <a16:creationId xmlns:a16="http://schemas.microsoft.com/office/drawing/2014/main" id="{F773F9D4-77D9-4273-B7FC-5034DDA3E8E3}"/>
                </a:ext>
              </a:extLst>
            </p:cNvPr>
            <p:cNvSpPr txBox="1">
              <a:spLocks noChangeArrowheads="1"/>
            </p:cNvSpPr>
            <p:nvPr/>
          </p:nvSpPr>
          <p:spPr bwMode="auto">
            <a:xfrm>
              <a:off x="567" y="1661"/>
              <a:ext cx="13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b="1">
                  <a:solidFill>
                    <a:srgbClr val="0000FF"/>
                  </a:solidFill>
                  <a:ea typeface="楷体_GB2312"/>
                  <a:cs typeface="楷体_GB2312"/>
                </a:rPr>
                <a:t>扩展</a:t>
              </a:r>
            </a:p>
          </p:txBody>
        </p:sp>
      </p:grpSp>
      <p:grpSp>
        <p:nvGrpSpPr>
          <p:cNvPr id="4" name="Group 17">
            <a:extLst>
              <a:ext uri="{FF2B5EF4-FFF2-40B4-BE49-F238E27FC236}">
                <a16:creationId xmlns:a16="http://schemas.microsoft.com/office/drawing/2014/main" id="{926782C7-553A-493B-BBD9-ADD58B6DF5CF}"/>
              </a:ext>
            </a:extLst>
          </p:cNvPr>
          <p:cNvGrpSpPr>
            <a:grpSpLocks/>
          </p:cNvGrpSpPr>
          <p:nvPr/>
        </p:nvGrpSpPr>
        <p:grpSpPr bwMode="auto">
          <a:xfrm>
            <a:off x="250825" y="4365625"/>
            <a:ext cx="2808288" cy="863600"/>
            <a:chOff x="158" y="2750"/>
            <a:chExt cx="1769" cy="544"/>
          </a:xfrm>
        </p:grpSpPr>
        <p:sp>
          <p:nvSpPr>
            <p:cNvPr id="232462" name="Line 9">
              <a:extLst>
                <a:ext uri="{FF2B5EF4-FFF2-40B4-BE49-F238E27FC236}">
                  <a16:creationId xmlns:a16="http://schemas.microsoft.com/office/drawing/2014/main" id="{90FEFDC0-0139-41B0-9005-142EC4E9453A}"/>
                </a:ext>
              </a:extLst>
            </p:cNvPr>
            <p:cNvSpPr>
              <a:spLocks noChangeShapeType="1"/>
            </p:cNvSpPr>
            <p:nvPr/>
          </p:nvSpPr>
          <p:spPr bwMode="auto">
            <a:xfrm>
              <a:off x="1020" y="3067"/>
              <a:ext cx="681" cy="227"/>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2463" name="Text Box 10">
              <a:extLst>
                <a:ext uri="{FF2B5EF4-FFF2-40B4-BE49-F238E27FC236}">
                  <a16:creationId xmlns:a16="http://schemas.microsoft.com/office/drawing/2014/main" id="{A1150FB1-9E3B-4526-ACDE-6CD249E4EAD4}"/>
                </a:ext>
              </a:extLst>
            </p:cNvPr>
            <p:cNvSpPr txBox="1">
              <a:spLocks noChangeArrowheads="1"/>
            </p:cNvSpPr>
            <p:nvPr/>
          </p:nvSpPr>
          <p:spPr bwMode="auto">
            <a:xfrm>
              <a:off x="158" y="2750"/>
              <a:ext cx="17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b="1">
                  <a:solidFill>
                    <a:srgbClr val="0000FF"/>
                  </a:solidFill>
                  <a:ea typeface="楷体_GB2312"/>
                  <a:cs typeface="楷体_GB2312"/>
                </a:rPr>
                <a:t>扩展后收缩</a:t>
              </a:r>
            </a:p>
          </p:txBody>
        </p:sp>
      </p:grpSp>
      <p:grpSp>
        <p:nvGrpSpPr>
          <p:cNvPr id="5" name="Group 18">
            <a:extLst>
              <a:ext uri="{FF2B5EF4-FFF2-40B4-BE49-F238E27FC236}">
                <a16:creationId xmlns:a16="http://schemas.microsoft.com/office/drawing/2014/main" id="{3091296E-A0F7-4D59-975E-D8EB9CA2AFC5}"/>
              </a:ext>
            </a:extLst>
          </p:cNvPr>
          <p:cNvGrpSpPr>
            <a:grpSpLocks/>
          </p:cNvGrpSpPr>
          <p:nvPr/>
        </p:nvGrpSpPr>
        <p:grpSpPr bwMode="auto">
          <a:xfrm>
            <a:off x="6445250" y="2693988"/>
            <a:ext cx="2230438" cy="1166812"/>
            <a:chOff x="4060" y="1697"/>
            <a:chExt cx="1405" cy="735"/>
          </a:xfrm>
        </p:grpSpPr>
        <p:sp>
          <p:nvSpPr>
            <p:cNvPr id="232460" name="Line 11">
              <a:extLst>
                <a:ext uri="{FF2B5EF4-FFF2-40B4-BE49-F238E27FC236}">
                  <a16:creationId xmlns:a16="http://schemas.microsoft.com/office/drawing/2014/main" id="{DCD087A6-AB87-4868-8D83-952E561D4087}"/>
                </a:ext>
              </a:extLst>
            </p:cNvPr>
            <p:cNvSpPr>
              <a:spLocks noChangeShapeType="1"/>
            </p:cNvSpPr>
            <p:nvPr/>
          </p:nvSpPr>
          <p:spPr bwMode="auto">
            <a:xfrm flipH="1">
              <a:off x="4060" y="2024"/>
              <a:ext cx="544" cy="408"/>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2461" name="Text Box 12">
              <a:extLst>
                <a:ext uri="{FF2B5EF4-FFF2-40B4-BE49-F238E27FC236}">
                  <a16:creationId xmlns:a16="http://schemas.microsoft.com/office/drawing/2014/main" id="{D84856BB-BFF5-44C0-997C-DEC1FAE7FF48}"/>
                </a:ext>
              </a:extLst>
            </p:cNvPr>
            <p:cNvSpPr txBox="1">
              <a:spLocks noChangeArrowheads="1"/>
            </p:cNvSpPr>
            <p:nvPr/>
          </p:nvSpPr>
          <p:spPr bwMode="auto">
            <a:xfrm>
              <a:off x="4468" y="1697"/>
              <a:ext cx="99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b="1">
                  <a:solidFill>
                    <a:srgbClr val="0000FF"/>
                  </a:solidFill>
                  <a:ea typeface="楷体_GB2312"/>
                  <a:cs typeface="楷体_GB2312"/>
                </a:rPr>
                <a:t>收缩</a:t>
              </a:r>
            </a:p>
          </p:txBody>
        </p:sp>
      </p:grpSp>
      <p:grpSp>
        <p:nvGrpSpPr>
          <p:cNvPr id="6" name="Group 19">
            <a:extLst>
              <a:ext uri="{FF2B5EF4-FFF2-40B4-BE49-F238E27FC236}">
                <a16:creationId xmlns:a16="http://schemas.microsoft.com/office/drawing/2014/main" id="{612A4AFC-65A5-446F-9353-FCBBBB499B68}"/>
              </a:ext>
            </a:extLst>
          </p:cNvPr>
          <p:cNvGrpSpPr>
            <a:grpSpLocks/>
          </p:cNvGrpSpPr>
          <p:nvPr/>
        </p:nvGrpSpPr>
        <p:grpSpPr bwMode="auto">
          <a:xfrm>
            <a:off x="6516688" y="4292600"/>
            <a:ext cx="2627312" cy="1152525"/>
            <a:chOff x="4105" y="2704"/>
            <a:chExt cx="1655" cy="726"/>
          </a:xfrm>
        </p:grpSpPr>
        <p:sp>
          <p:nvSpPr>
            <p:cNvPr id="232458" name="Line 13">
              <a:extLst>
                <a:ext uri="{FF2B5EF4-FFF2-40B4-BE49-F238E27FC236}">
                  <a16:creationId xmlns:a16="http://schemas.microsoft.com/office/drawing/2014/main" id="{22F8F5A5-3D18-4C47-AE57-BA5E7041AC9C}"/>
                </a:ext>
              </a:extLst>
            </p:cNvPr>
            <p:cNvSpPr>
              <a:spLocks noChangeShapeType="1"/>
            </p:cNvSpPr>
            <p:nvPr/>
          </p:nvSpPr>
          <p:spPr bwMode="auto">
            <a:xfrm flipH="1">
              <a:off x="4105" y="3022"/>
              <a:ext cx="544" cy="408"/>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2459" name="Text Box 14">
              <a:extLst>
                <a:ext uri="{FF2B5EF4-FFF2-40B4-BE49-F238E27FC236}">
                  <a16:creationId xmlns:a16="http://schemas.microsoft.com/office/drawing/2014/main" id="{EFABB5B3-7327-407B-B856-EEC13A04A65D}"/>
                </a:ext>
              </a:extLst>
            </p:cNvPr>
            <p:cNvSpPr txBox="1">
              <a:spLocks noChangeArrowheads="1"/>
            </p:cNvSpPr>
            <p:nvPr/>
          </p:nvSpPr>
          <p:spPr bwMode="auto">
            <a:xfrm>
              <a:off x="4195" y="2704"/>
              <a:ext cx="15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b="1">
                  <a:solidFill>
                    <a:srgbClr val="0000FF"/>
                  </a:solidFill>
                  <a:ea typeface="楷体_GB2312"/>
                  <a:cs typeface="楷体_GB2312"/>
                </a:rPr>
                <a:t>收缩后扩展</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a:extLst>
              <a:ext uri="{FF2B5EF4-FFF2-40B4-BE49-F238E27FC236}">
                <a16:creationId xmlns:a16="http://schemas.microsoft.com/office/drawing/2014/main" id="{6C496834-9E7B-4432-998B-E81704CC40EC}"/>
              </a:ext>
            </a:extLst>
          </p:cNvPr>
          <p:cNvSpPr>
            <a:spLocks noGrp="1" noChangeArrowheads="1"/>
          </p:cNvSpPr>
          <p:nvPr>
            <p:ph type="subTitle" idx="1"/>
          </p:nvPr>
        </p:nvSpPr>
        <p:spPr>
          <a:xfrm>
            <a:off x="395288" y="981075"/>
            <a:ext cx="8353425" cy="5688013"/>
          </a:xfrm>
        </p:spPr>
        <p:txBody>
          <a:bodyPr/>
          <a:lstStyle/>
          <a:p>
            <a:pPr algn="l"/>
            <a:r>
              <a:rPr lang="zh-CN" altLang="en-US" b="1">
                <a:latin typeface="楷体_GB2312"/>
                <a:ea typeface="楷体_GB2312"/>
                <a:cs typeface="楷体_GB2312"/>
              </a:rPr>
              <a:t>数学形态学（</a:t>
            </a:r>
            <a:r>
              <a:rPr lang="en-US" altLang="zh-CN" b="1">
                <a:latin typeface="楷体_GB2312"/>
                <a:ea typeface="楷体_GB2312"/>
                <a:cs typeface="楷体_GB2312"/>
              </a:rPr>
              <a:t>Morphology</a:t>
            </a:r>
            <a:r>
              <a:rPr lang="zh-CN" altLang="en-US" b="1">
                <a:latin typeface="楷体_GB2312"/>
                <a:ea typeface="楷体_GB2312"/>
                <a:cs typeface="楷体_GB2312"/>
              </a:rPr>
              <a:t>）</a:t>
            </a:r>
          </a:p>
          <a:p>
            <a:pPr algn="l">
              <a:buClr>
                <a:srgbClr val="FF3300"/>
              </a:buClr>
              <a:buFont typeface="Wingdings" panose="05000000000000000000" pitchFamily="2" charset="2"/>
              <a:buChar char="l"/>
            </a:pPr>
            <a:r>
              <a:rPr lang="zh-CN" altLang="en-US" b="1">
                <a:latin typeface="楷体_GB2312"/>
                <a:ea typeface="楷体_GB2312"/>
                <a:cs typeface="楷体_GB2312"/>
              </a:rPr>
              <a:t> 一般认为是生物学中研究动物和植物的结构（研究生物机体外形和内部结构及其与功能相关的科学）一个分支。</a:t>
            </a:r>
          </a:p>
          <a:p>
            <a:pPr algn="l">
              <a:buClr>
                <a:srgbClr val="FF3300"/>
              </a:buClr>
              <a:buFont typeface="Wingdings" panose="05000000000000000000" pitchFamily="2" charset="2"/>
              <a:buChar char="l"/>
            </a:pPr>
            <a:r>
              <a:rPr lang="zh-CN" altLang="en-US" b="1">
                <a:latin typeface="楷体_GB2312"/>
                <a:ea typeface="楷体_GB2312"/>
                <a:cs typeface="楷体_GB2312"/>
              </a:rPr>
              <a:t> 数学形态学用具有一定形态的结构元素去度量和提取图像中的对应形状以达到对图像分析和识别的目的。</a:t>
            </a:r>
          </a:p>
          <a:p>
            <a:pPr algn="l">
              <a:buClr>
                <a:srgbClr val="FF3300"/>
              </a:buClr>
              <a:buFont typeface="Wingdings" panose="05000000000000000000" pitchFamily="2" charset="2"/>
              <a:buChar char="l"/>
            </a:pPr>
            <a:r>
              <a:rPr lang="zh-CN" altLang="en-US" b="1">
                <a:latin typeface="楷体_GB2312"/>
                <a:ea typeface="楷体_GB2312"/>
                <a:cs typeface="楷体_GB2312"/>
              </a:rPr>
              <a:t>二值形态学运算对象是集合。</a:t>
            </a:r>
            <a:r>
              <a:rPr lang="en-US" altLang="zh-CN" b="1">
                <a:latin typeface="楷体_GB2312"/>
                <a:ea typeface="楷体_GB2312"/>
                <a:cs typeface="楷体_GB2312"/>
              </a:rPr>
              <a:t>X</a:t>
            </a:r>
            <a:r>
              <a:rPr lang="zh-CN" altLang="en-US" b="1">
                <a:latin typeface="楷体_GB2312"/>
                <a:ea typeface="楷体_GB2312"/>
                <a:cs typeface="楷体_GB2312"/>
              </a:rPr>
              <a:t>为图像集合，</a:t>
            </a:r>
            <a:r>
              <a:rPr lang="en-US" altLang="zh-CN" b="1">
                <a:latin typeface="楷体_GB2312"/>
                <a:ea typeface="楷体_GB2312"/>
                <a:cs typeface="楷体_GB2312"/>
              </a:rPr>
              <a:t>B</a:t>
            </a:r>
            <a:r>
              <a:rPr lang="zh-CN" altLang="en-US" b="1">
                <a:latin typeface="楷体_GB2312"/>
                <a:ea typeface="楷体_GB2312"/>
                <a:cs typeface="楷体_GB2312"/>
              </a:rPr>
              <a:t>为结构元素，运算过程是用</a:t>
            </a:r>
            <a:r>
              <a:rPr lang="en-US" altLang="zh-CN" b="1">
                <a:latin typeface="楷体_GB2312"/>
                <a:ea typeface="楷体_GB2312"/>
                <a:cs typeface="楷体_GB2312"/>
              </a:rPr>
              <a:t>B</a:t>
            </a:r>
            <a:r>
              <a:rPr lang="zh-CN" altLang="en-US" b="1">
                <a:latin typeface="楷体_GB2312"/>
                <a:ea typeface="楷体_GB2312"/>
                <a:cs typeface="楷体_GB2312"/>
              </a:rPr>
              <a:t>对</a:t>
            </a:r>
            <a:r>
              <a:rPr lang="en-US" altLang="zh-CN" b="1">
                <a:latin typeface="楷体_GB2312"/>
                <a:ea typeface="楷体_GB2312"/>
                <a:cs typeface="楷体_GB2312"/>
              </a:rPr>
              <a:t>X</a:t>
            </a:r>
            <a:r>
              <a:rPr lang="zh-CN" altLang="en-US" b="1">
                <a:latin typeface="楷体_GB2312"/>
                <a:ea typeface="楷体_GB2312"/>
                <a:cs typeface="楷体_GB2312"/>
              </a:rPr>
              <a:t>进行操作。</a:t>
            </a:r>
            <a:endParaRPr lang="zh-CN" altLang="en-US"/>
          </a:p>
        </p:txBody>
      </p:sp>
      <p:sp>
        <p:nvSpPr>
          <p:cNvPr id="136195" name="Text Box 3">
            <a:extLst>
              <a:ext uri="{FF2B5EF4-FFF2-40B4-BE49-F238E27FC236}">
                <a16:creationId xmlns:a16="http://schemas.microsoft.com/office/drawing/2014/main" id="{40A12CAA-1539-48AD-9DE5-AE168813C589}"/>
              </a:ext>
            </a:extLst>
          </p:cNvPr>
          <p:cNvSpPr txBox="1">
            <a:spLocks noChangeArrowheads="1"/>
          </p:cNvSpPr>
          <p:nvPr/>
        </p:nvSpPr>
        <p:spPr bwMode="auto">
          <a:xfrm>
            <a:off x="395288" y="333375"/>
            <a:ext cx="6624637"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形态学算子</a:t>
            </a:r>
          </a:p>
        </p:txBody>
      </p:sp>
      <p:sp>
        <p:nvSpPr>
          <p:cNvPr id="233476" name="Rectangle 4">
            <a:extLst>
              <a:ext uri="{FF2B5EF4-FFF2-40B4-BE49-F238E27FC236}">
                <a16:creationId xmlns:a16="http://schemas.microsoft.com/office/drawing/2014/main" id="{A45F3704-60C5-4613-8B66-9E7869199259}"/>
              </a:ext>
            </a:extLst>
          </p:cNvPr>
          <p:cNvSpPr>
            <a:spLocks noChangeArrowheads="1"/>
          </p:cNvSpPr>
          <p:nvPr/>
        </p:nvSpPr>
        <p:spPr bwMode="auto">
          <a:xfrm>
            <a:off x="0"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33477" name="Rectangle 6">
            <a:extLst>
              <a:ext uri="{FF2B5EF4-FFF2-40B4-BE49-F238E27FC236}">
                <a16:creationId xmlns:a16="http://schemas.microsoft.com/office/drawing/2014/main" id="{EAD0FE3B-9BB8-4C67-86FA-774EE9A33239}"/>
              </a:ext>
            </a:extLst>
          </p:cNvPr>
          <p:cNvSpPr>
            <a:spLocks noChangeArrowheads="1"/>
          </p:cNvSpPr>
          <p:nvPr/>
        </p:nvSpPr>
        <p:spPr bwMode="auto">
          <a:xfrm>
            <a:off x="0" y="3295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Tree>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a:extLst>
              <a:ext uri="{FF2B5EF4-FFF2-40B4-BE49-F238E27FC236}">
                <a16:creationId xmlns:a16="http://schemas.microsoft.com/office/drawing/2014/main" id="{614C7E72-BAFF-4A14-BBA1-2F3ABF578255}"/>
              </a:ext>
            </a:extLst>
          </p:cNvPr>
          <p:cNvSpPr>
            <a:spLocks noGrp="1" noChangeArrowheads="1"/>
          </p:cNvSpPr>
          <p:nvPr>
            <p:ph type="subTitle" idx="1"/>
          </p:nvPr>
        </p:nvSpPr>
        <p:spPr>
          <a:xfrm>
            <a:off x="395288" y="908050"/>
            <a:ext cx="8353425" cy="5949950"/>
          </a:xfrm>
        </p:spPr>
        <p:txBody>
          <a:bodyPr/>
          <a:lstStyle/>
          <a:p>
            <a:pPr algn="l">
              <a:lnSpc>
                <a:spcPct val="90000"/>
              </a:lnSpc>
            </a:pPr>
            <a:r>
              <a:rPr lang="zh-CN" altLang="en-US" sz="3600" b="1">
                <a:latin typeface="楷体_GB2312"/>
                <a:ea typeface="楷体_GB2312"/>
                <a:cs typeface="楷体_GB2312"/>
              </a:rPr>
              <a:t>腐蚀（</a:t>
            </a:r>
            <a:r>
              <a:rPr lang="en-US" altLang="zh-CN" sz="3600" b="1">
                <a:latin typeface="楷体_GB2312"/>
                <a:ea typeface="楷体_GB2312"/>
                <a:cs typeface="楷体_GB2312"/>
              </a:rPr>
              <a:t>Erosion</a:t>
            </a:r>
            <a:r>
              <a:rPr lang="zh-CN" altLang="en-US" sz="3600" b="1">
                <a:latin typeface="楷体_GB2312"/>
                <a:ea typeface="楷体_GB2312"/>
                <a:cs typeface="楷体_GB2312"/>
              </a:rPr>
              <a:t>）</a:t>
            </a:r>
            <a:endParaRPr lang="zh-CN" altLang="en-US" sz="4400" b="1">
              <a:latin typeface="楷体_GB2312"/>
              <a:ea typeface="楷体_GB2312"/>
              <a:cs typeface="楷体_GB2312"/>
            </a:endParaRPr>
          </a:p>
          <a:p>
            <a:pPr algn="l">
              <a:lnSpc>
                <a:spcPct val="90000"/>
              </a:lnSpc>
              <a:buClr>
                <a:srgbClr val="FF3300"/>
              </a:buClr>
              <a:buFont typeface="Wingdings" panose="05000000000000000000" pitchFamily="2" charset="2"/>
              <a:buChar char="l"/>
            </a:pPr>
            <a:r>
              <a:rPr lang="zh-CN" altLang="en-US" b="1">
                <a:latin typeface="楷体_GB2312"/>
                <a:ea typeface="楷体_GB2312"/>
                <a:cs typeface="楷体_GB2312"/>
              </a:rPr>
              <a:t> </a:t>
            </a:r>
            <a:r>
              <a:rPr lang="zh-CN" altLang="en-US" b="1">
                <a:solidFill>
                  <a:srgbClr val="0000FF"/>
                </a:solidFill>
                <a:latin typeface="楷体_GB2312"/>
                <a:ea typeface="楷体_GB2312"/>
                <a:cs typeface="楷体_GB2312"/>
              </a:rPr>
              <a:t>腐蚀目的：</a:t>
            </a:r>
            <a:r>
              <a:rPr lang="zh-CN" altLang="en-US" b="1">
                <a:latin typeface="楷体_GB2312"/>
                <a:ea typeface="楷体_GB2312"/>
                <a:cs typeface="楷体_GB2312"/>
              </a:rPr>
              <a:t>消除目标图像中的无用点（或孤立噪声点）的一个过程，其结果使得剩下的目标比处理前减少了一些像素。</a:t>
            </a:r>
          </a:p>
          <a:p>
            <a:pPr algn="l">
              <a:lnSpc>
                <a:spcPct val="90000"/>
              </a:lnSpc>
              <a:buClr>
                <a:srgbClr val="FF3300"/>
              </a:buClr>
              <a:buFont typeface="Wingdings" panose="05000000000000000000" pitchFamily="2" charset="2"/>
              <a:buChar char="l"/>
            </a:pPr>
            <a:r>
              <a:rPr lang="zh-CN" altLang="en-US" b="1">
                <a:latin typeface="楷体_GB2312"/>
                <a:ea typeface="楷体_GB2312"/>
                <a:cs typeface="楷体_GB2312"/>
              </a:rPr>
              <a:t> </a:t>
            </a:r>
            <a:r>
              <a:rPr lang="zh-CN" altLang="en-US" b="1">
                <a:solidFill>
                  <a:srgbClr val="0000FF"/>
                </a:solidFill>
                <a:latin typeface="楷体_GB2312"/>
                <a:ea typeface="楷体_GB2312"/>
                <a:cs typeface="楷体_GB2312"/>
              </a:rPr>
              <a:t>腐蚀定义：</a:t>
            </a:r>
          </a:p>
          <a:p>
            <a:pPr algn="l">
              <a:lnSpc>
                <a:spcPct val="90000"/>
              </a:lnSpc>
              <a:buClr>
                <a:srgbClr val="FF3300"/>
              </a:buClr>
            </a:pPr>
            <a:r>
              <a:rPr lang="en-US" altLang="zh-CN" b="1">
                <a:latin typeface="楷体_GB2312"/>
                <a:ea typeface="楷体_GB2312"/>
                <a:cs typeface="楷体_GB2312"/>
              </a:rPr>
              <a:t>X</a:t>
            </a:r>
            <a:r>
              <a:rPr lang="zh-CN" altLang="en-US" b="1">
                <a:latin typeface="楷体_GB2312"/>
                <a:ea typeface="楷体_GB2312"/>
                <a:cs typeface="楷体_GB2312"/>
              </a:rPr>
              <a:t>用</a:t>
            </a:r>
            <a:r>
              <a:rPr lang="en-US" altLang="zh-CN" b="1">
                <a:latin typeface="楷体_GB2312"/>
                <a:ea typeface="楷体_GB2312"/>
                <a:cs typeface="楷体_GB2312"/>
              </a:rPr>
              <a:t>B</a:t>
            </a:r>
            <a:r>
              <a:rPr lang="zh-CN" altLang="en-US" b="1">
                <a:latin typeface="楷体_GB2312"/>
                <a:ea typeface="楷体_GB2312"/>
                <a:cs typeface="楷体_GB2312"/>
              </a:rPr>
              <a:t>来腐蚀记为      ，定义为</a:t>
            </a:r>
          </a:p>
          <a:p>
            <a:pPr algn="l">
              <a:lnSpc>
                <a:spcPct val="90000"/>
              </a:lnSpc>
              <a:buClr>
                <a:srgbClr val="FF3300"/>
              </a:buClr>
              <a:buFont typeface="Wingdings" panose="05000000000000000000" pitchFamily="2" charset="2"/>
              <a:buChar char="l"/>
            </a:pPr>
            <a:endParaRPr lang="zh-CN" altLang="en-US" b="1">
              <a:latin typeface="楷体_GB2312"/>
              <a:ea typeface="楷体_GB2312"/>
              <a:cs typeface="楷体_GB2312"/>
            </a:endParaRPr>
          </a:p>
          <a:p>
            <a:pPr algn="l">
              <a:lnSpc>
                <a:spcPct val="90000"/>
              </a:lnSpc>
              <a:buClr>
                <a:srgbClr val="FF3300"/>
              </a:buClr>
              <a:buFont typeface="Wingdings" panose="05000000000000000000" pitchFamily="2" charset="2"/>
              <a:buChar char="l"/>
            </a:pPr>
            <a:r>
              <a:rPr lang="zh-CN" altLang="en-US" b="1">
                <a:latin typeface="楷体_GB2312"/>
                <a:ea typeface="楷体_GB2312"/>
                <a:cs typeface="楷体_GB2312"/>
              </a:rPr>
              <a:t> </a:t>
            </a:r>
            <a:r>
              <a:rPr lang="zh-CN" altLang="en-US" b="1">
                <a:solidFill>
                  <a:srgbClr val="0000FF"/>
                </a:solidFill>
                <a:latin typeface="楷体_GB2312"/>
                <a:ea typeface="楷体_GB2312"/>
                <a:cs typeface="楷体_GB2312"/>
              </a:rPr>
              <a:t>腐蚀过程：</a:t>
            </a:r>
            <a:r>
              <a:rPr lang="en-US" altLang="zh-CN" b="1">
                <a:latin typeface="楷体_GB2312"/>
                <a:ea typeface="楷体_GB2312"/>
                <a:cs typeface="楷体_GB2312"/>
              </a:rPr>
              <a:t>B</a:t>
            </a:r>
            <a:r>
              <a:rPr lang="zh-CN" altLang="en-US" b="1">
                <a:latin typeface="楷体_GB2312"/>
                <a:ea typeface="楷体_GB2312"/>
                <a:cs typeface="楷体_GB2312"/>
              </a:rPr>
              <a:t>平移（</a:t>
            </a:r>
            <a:r>
              <a:rPr lang="en-US" altLang="zh-CN" b="1">
                <a:latin typeface="楷体_GB2312"/>
                <a:ea typeface="楷体_GB2312"/>
                <a:cs typeface="楷体_GB2312"/>
              </a:rPr>
              <a:t>x</a:t>
            </a:r>
            <a:r>
              <a:rPr lang="zh-CN" altLang="en-US" b="1">
                <a:latin typeface="楷体_GB2312"/>
                <a:ea typeface="楷体_GB2312"/>
                <a:cs typeface="楷体_GB2312"/>
              </a:rPr>
              <a:t>，</a:t>
            </a:r>
            <a:r>
              <a:rPr lang="en-US" altLang="zh-CN" b="1">
                <a:latin typeface="楷体_GB2312"/>
                <a:ea typeface="楷体_GB2312"/>
                <a:cs typeface="楷体_GB2312"/>
              </a:rPr>
              <a:t>y</a:t>
            </a:r>
            <a:r>
              <a:rPr lang="zh-CN" altLang="en-US" b="1">
                <a:latin typeface="楷体_GB2312"/>
                <a:ea typeface="楷体_GB2312"/>
                <a:cs typeface="楷体_GB2312"/>
              </a:rPr>
              <a:t>）后仍在集合</a:t>
            </a:r>
            <a:r>
              <a:rPr lang="en-US" altLang="zh-CN" b="1">
                <a:latin typeface="楷体_GB2312"/>
                <a:ea typeface="楷体_GB2312"/>
                <a:cs typeface="楷体_GB2312"/>
              </a:rPr>
              <a:t>X</a:t>
            </a:r>
            <a:r>
              <a:rPr lang="zh-CN" altLang="en-US" b="1">
                <a:latin typeface="楷体_GB2312"/>
                <a:ea typeface="楷体_GB2312"/>
                <a:cs typeface="楷体_GB2312"/>
              </a:rPr>
              <a:t>中的结构元素其参考点的集合。换句话说，用</a:t>
            </a:r>
            <a:r>
              <a:rPr lang="en-US" altLang="zh-CN" b="1">
                <a:latin typeface="楷体_GB2312"/>
                <a:ea typeface="楷体_GB2312"/>
                <a:cs typeface="楷体_GB2312"/>
              </a:rPr>
              <a:t>B</a:t>
            </a:r>
            <a:r>
              <a:rPr lang="zh-CN" altLang="en-US" b="1">
                <a:latin typeface="楷体_GB2312"/>
                <a:ea typeface="楷体_GB2312"/>
                <a:cs typeface="楷体_GB2312"/>
              </a:rPr>
              <a:t>来腐蚀</a:t>
            </a:r>
            <a:r>
              <a:rPr lang="en-US" altLang="zh-CN" b="1">
                <a:latin typeface="楷体_GB2312"/>
                <a:ea typeface="楷体_GB2312"/>
                <a:cs typeface="楷体_GB2312"/>
              </a:rPr>
              <a:t>X</a:t>
            </a:r>
            <a:r>
              <a:rPr lang="zh-CN" altLang="en-US" b="1">
                <a:latin typeface="楷体_GB2312"/>
                <a:ea typeface="楷体_GB2312"/>
                <a:cs typeface="楷体_GB2312"/>
              </a:rPr>
              <a:t>得到的集合是</a:t>
            </a:r>
            <a:r>
              <a:rPr lang="en-US" altLang="zh-CN" b="1">
                <a:latin typeface="楷体_GB2312"/>
                <a:ea typeface="楷体_GB2312"/>
                <a:cs typeface="楷体_GB2312"/>
              </a:rPr>
              <a:t>B</a:t>
            </a:r>
            <a:r>
              <a:rPr lang="zh-CN" altLang="en-US" b="1">
                <a:latin typeface="楷体_GB2312"/>
                <a:ea typeface="楷体_GB2312"/>
                <a:cs typeface="楷体_GB2312"/>
              </a:rPr>
              <a:t>完全包括在集合</a:t>
            </a:r>
            <a:r>
              <a:rPr lang="en-US" altLang="zh-CN" b="1">
                <a:latin typeface="楷体_GB2312"/>
                <a:ea typeface="楷体_GB2312"/>
                <a:cs typeface="楷体_GB2312"/>
              </a:rPr>
              <a:t>X</a:t>
            </a:r>
            <a:r>
              <a:rPr lang="zh-CN" altLang="en-US" b="1">
                <a:latin typeface="楷体_GB2312"/>
                <a:ea typeface="楷体_GB2312"/>
                <a:cs typeface="楷体_GB2312"/>
              </a:rPr>
              <a:t>中时</a:t>
            </a:r>
            <a:r>
              <a:rPr lang="en-US" altLang="zh-CN" b="1">
                <a:latin typeface="楷体_GB2312"/>
                <a:ea typeface="楷体_GB2312"/>
                <a:cs typeface="楷体_GB2312"/>
              </a:rPr>
              <a:t>B</a:t>
            </a:r>
            <a:r>
              <a:rPr lang="zh-CN" altLang="en-US" b="1">
                <a:latin typeface="楷体_GB2312"/>
                <a:ea typeface="楷体_GB2312"/>
                <a:cs typeface="楷体_GB2312"/>
              </a:rPr>
              <a:t>的</a:t>
            </a:r>
            <a:r>
              <a:rPr lang="zh-CN" altLang="en-US" b="1">
                <a:solidFill>
                  <a:srgbClr val="FF3300"/>
                </a:solidFill>
                <a:latin typeface="楷体_GB2312"/>
                <a:ea typeface="楷体_GB2312"/>
                <a:cs typeface="楷体_GB2312"/>
              </a:rPr>
              <a:t>参考点</a:t>
            </a:r>
            <a:r>
              <a:rPr lang="zh-CN" altLang="en-US" b="1">
                <a:latin typeface="楷体_GB2312"/>
                <a:ea typeface="楷体_GB2312"/>
                <a:cs typeface="楷体_GB2312"/>
              </a:rPr>
              <a:t>位置的集合。</a:t>
            </a:r>
            <a:r>
              <a:rPr lang="zh-CN" altLang="en-US" sz="3600"/>
              <a:t> </a:t>
            </a:r>
          </a:p>
        </p:txBody>
      </p:sp>
      <p:sp>
        <p:nvSpPr>
          <p:cNvPr id="104451" name="Text Box 3">
            <a:extLst>
              <a:ext uri="{FF2B5EF4-FFF2-40B4-BE49-F238E27FC236}">
                <a16:creationId xmlns:a16="http://schemas.microsoft.com/office/drawing/2014/main" id="{DAAEEBF5-D8F7-4CCC-98B4-75BF234BD2D2}"/>
              </a:ext>
            </a:extLst>
          </p:cNvPr>
          <p:cNvSpPr txBox="1">
            <a:spLocks noChangeArrowheads="1"/>
          </p:cNvSpPr>
          <p:nvPr/>
        </p:nvSpPr>
        <p:spPr bwMode="auto">
          <a:xfrm>
            <a:off x="323850" y="260350"/>
            <a:ext cx="6624638"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形态学算子</a:t>
            </a:r>
          </a:p>
        </p:txBody>
      </p:sp>
      <p:sp>
        <p:nvSpPr>
          <p:cNvPr id="234500" name="Rectangle 5">
            <a:extLst>
              <a:ext uri="{FF2B5EF4-FFF2-40B4-BE49-F238E27FC236}">
                <a16:creationId xmlns:a16="http://schemas.microsoft.com/office/drawing/2014/main" id="{123AE16B-E446-40AB-A42D-210B1E536030}"/>
              </a:ext>
            </a:extLst>
          </p:cNvPr>
          <p:cNvSpPr>
            <a:spLocks noChangeArrowheads="1"/>
          </p:cNvSpPr>
          <p:nvPr/>
        </p:nvSpPr>
        <p:spPr bwMode="auto">
          <a:xfrm>
            <a:off x="0"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aphicFrame>
        <p:nvGraphicFramePr>
          <p:cNvPr id="234501" name="Object 2">
            <a:extLst>
              <a:ext uri="{FF2B5EF4-FFF2-40B4-BE49-F238E27FC236}">
                <a16:creationId xmlns:a16="http://schemas.microsoft.com/office/drawing/2014/main" id="{B7A9FEAC-0232-4535-8895-1BD75F58FB02}"/>
              </a:ext>
            </a:extLst>
          </p:cNvPr>
          <p:cNvGraphicFramePr>
            <a:graphicFrameLocks/>
          </p:cNvGraphicFramePr>
          <p:nvPr/>
        </p:nvGraphicFramePr>
        <p:xfrm>
          <a:off x="3005138" y="3182938"/>
          <a:ext cx="1111250" cy="460375"/>
        </p:xfrm>
        <a:graphic>
          <a:graphicData uri="http://schemas.openxmlformats.org/presentationml/2006/ole">
            <mc:AlternateContent xmlns:mc="http://schemas.openxmlformats.org/markup-compatibility/2006">
              <mc:Choice xmlns:v="urn:schemas-microsoft-com:vml" Requires="v">
                <p:oleObj spid="_x0000_s234664" r:id="rId3" imgW="457002" imgH="190417" progId="Equation.DSMT4">
                  <p:embed/>
                </p:oleObj>
              </mc:Choice>
              <mc:Fallback>
                <p:oleObj r:id="rId3" imgW="457002" imgH="190417"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5138" y="3182938"/>
                        <a:ext cx="11112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4502" name="Rectangle 7">
            <a:extLst>
              <a:ext uri="{FF2B5EF4-FFF2-40B4-BE49-F238E27FC236}">
                <a16:creationId xmlns:a16="http://schemas.microsoft.com/office/drawing/2014/main" id="{A7AB4060-96AF-4F74-8BE6-DF2CCCAA4079}"/>
              </a:ext>
            </a:extLst>
          </p:cNvPr>
          <p:cNvSpPr>
            <a:spLocks noChangeArrowheads="1"/>
          </p:cNvSpPr>
          <p:nvPr/>
        </p:nvSpPr>
        <p:spPr bwMode="auto">
          <a:xfrm>
            <a:off x="0" y="3295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aphicFrame>
        <p:nvGraphicFramePr>
          <p:cNvPr id="234503" name="Object 3">
            <a:extLst>
              <a:ext uri="{FF2B5EF4-FFF2-40B4-BE49-F238E27FC236}">
                <a16:creationId xmlns:a16="http://schemas.microsoft.com/office/drawing/2014/main" id="{E173371F-3403-4BD6-BAB5-EE3D9494CC10}"/>
              </a:ext>
            </a:extLst>
          </p:cNvPr>
          <p:cNvGraphicFramePr>
            <a:graphicFrameLocks/>
          </p:cNvGraphicFramePr>
          <p:nvPr/>
        </p:nvGraphicFramePr>
        <p:xfrm>
          <a:off x="2208213" y="3632200"/>
          <a:ext cx="4265612" cy="566738"/>
        </p:xfrm>
        <a:graphic>
          <a:graphicData uri="http://schemas.openxmlformats.org/presentationml/2006/ole">
            <mc:AlternateContent xmlns:mc="http://schemas.openxmlformats.org/markup-compatibility/2006">
              <mc:Choice xmlns:v="urn:schemas-microsoft-com:vml" Requires="v">
                <p:oleObj spid="_x0000_s234665" r:id="rId5" imgW="2003991" imgH="266353" progId="Equation.DSMT4">
                  <p:embed/>
                </p:oleObj>
              </mc:Choice>
              <mc:Fallback>
                <p:oleObj r:id="rId5" imgW="2003991" imgH="266353"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8213" y="3632200"/>
                        <a:ext cx="4265612"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a:extLst>
              <a:ext uri="{FF2B5EF4-FFF2-40B4-BE49-F238E27FC236}">
                <a16:creationId xmlns:a16="http://schemas.microsoft.com/office/drawing/2014/main" id="{72D7A14B-3C16-4E1B-AC3C-83AC4D3AB419}"/>
              </a:ext>
            </a:extLst>
          </p:cNvPr>
          <p:cNvSpPr>
            <a:spLocks noGrp="1" noChangeArrowheads="1"/>
          </p:cNvSpPr>
          <p:nvPr>
            <p:ph type="subTitle" idx="1"/>
          </p:nvPr>
        </p:nvSpPr>
        <p:spPr>
          <a:xfrm>
            <a:off x="395288" y="908050"/>
            <a:ext cx="8353425" cy="5184775"/>
          </a:xfrm>
        </p:spPr>
        <p:txBody>
          <a:bodyPr/>
          <a:lstStyle/>
          <a:p>
            <a:pPr algn="l"/>
            <a:r>
              <a:rPr lang="zh-CN" altLang="en-US" b="1">
                <a:latin typeface="楷体_GB2312"/>
                <a:ea typeface="楷体_GB2312"/>
                <a:cs typeface="楷体_GB2312"/>
              </a:rPr>
              <a:t>腐蚀</a:t>
            </a:r>
          </a:p>
        </p:txBody>
      </p:sp>
      <p:sp>
        <p:nvSpPr>
          <p:cNvPr id="106499" name="Text Box 3">
            <a:extLst>
              <a:ext uri="{FF2B5EF4-FFF2-40B4-BE49-F238E27FC236}">
                <a16:creationId xmlns:a16="http://schemas.microsoft.com/office/drawing/2014/main" id="{E1282744-D508-4CEB-933E-24A609AE6ED2}"/>
              </a:ext>
            </a:extLst>
          </p:cNvPr>
          <p:cNvSpPr txBox="1">
            <a:spLocks noChangeArrowheads="1"/>
          </p:cNvSpPr>
          <p:nvPr/>
        </p:nvSpPr>
        <p:spPr bwMode="auto">
          <a:xfrm>
            <a:off x="395288" y="333375"/>
            <a:ext cx="6624637"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形态学算子</a:t>
            </a:r>
          </a:p>
        </p:txBody>
      </p:sp>
      <p:sp>
        <p:nvSpPr>
          <p:cNvPr id="235524" name="Rectangle 4">
            <a:extLst>
              <a:ext uri="{FF2B5EF4-FFF2-40B4-BE49-F238E27FC236}">
                <a16:creationId xmlns:a16="http://schemas.microsoft.com/office/drawing/2014/main" id="{1C15D4F9-054C-4C7D-9D2D-60BB949D57A5}"/>
              </a:ext>
            </a:extLst>
          </p:cNvPr>
          <p:cNvSpPr>
            <a:spLocks noChangeArrowheads="1"/>
          </p:cNvSpPr>
          <p:nvPr/>
        </p:nvSpPr>
        <p:spPr bwMode="auto">
          <a:xfrm>
            <a:off x="0"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35525" name="Rectangle 6">
            <a:extLst>
              <a:ext uri="{FF2B5EF4-FFF2-40B4-BE49-F238E27FC236}">
                <a16:creationId xmlns:a16="http://schemas.microsoft.com/office/drawing/2014/main" id="{D53B2B31-54C8-4B5F-8B50-1EA917935C08}"/>
              </a:ext>
            </a:extLst>
          </p:cNvPr>
          <p:cNvSpPr>
            <a:spLocks noChangeArrowheads="1"/>
          </p:cNvSpPr>
          <p:nvPr/>
        </p:nvSpPr>
        <p:spPr bwMode="auto">
          <a:xfrm>
            <a:off x="0" y="3295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aphicFrame>
        <p:nvGraphicFramePr>
          <p:cNvPr id="235526" name="Object 2">
            <a:extLst>
              <a:ext uri="{FF2B5EF4-FFF2-40B4-BE49-F238E27FC236}">
                <a16:creationId xmlns:a16="http://schemas.microsoft.com/office/drawing/2014/main" id="{7F0DC5D3-AF42-4FDC-8501-9AC5B1019B9B}"/>
              </a:ext>
            </a:extLst>
          </p:cNvPr>
          <p:cNvGraphicFramePr>
            <a:graphicFrameLocks/>
          </p:cNvGraphicFramePr>
          <p:nvPr/>
        </p:nvGraphicFramePr>
        <p:xfrm>
          <a:off x="611188" y="2022475"/>
          <a:ext cx="7705725" cy="2376488"/>
        </p:xfrm>
        <a:graphic>
          <a:graphicData uri="http://schemas.openxmlformats.org/presentationml/2006/ole">
            <mc:AlternateContent xmlns:mc="http://schemas.openxmlformats.org/markup-compatibility/2006">
              <mc:Choice xmlns:v="urn:schemas-microsoft-com:vml" Requires="v">
                <p:oleObj spid="_x0000_s235615" r:id="rId3" imgW="5105400" imgH="1574292" progId="SmartDraw.2">
                  <p:embed/>
                </p:oleObj>
              </mc:Choice>
              <mc:Fallback>
                <p:oleObj r:id="rId3" imgW="5105400" imgH="1574292" progId="SmartDraw.2">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022475"/>
                        <a:ext cx="7705725"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5527" name="Line 11">
            <a:extLst>
              <a:ext uri="{FF2B5EF4-FFF2-40B4-BE49-F238E27FC236}">
                <a16:creationId xmlns:a16="http://schemas.microsoft.com/office/drawing/2014/main" id="{F18409C3-FB12-4EDD-9671-08C007D00396}"/>
              </a:ext>
            </a:extLst>
          </p:cNvPr>
          <p:cNvSpPr>
            <a:spLocks noChangeShapeType="1"/>
          </p:cNvSpPr>
          <p:nvPr/>
        </p:nvSpPr>
        <p:spPr bwMode="auto">
          <a:xfrm flipV="1">
            <a:off x="1187450" y="3357563"/>
            <a:ext cx="360363" cy="158432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528" name="Text Box 12">
            <a:extLst>
              <a:ext uri="{FF2B5EF4-FFF2-40B4-BE49-F238E27FC236}">
                <a16:creationId xmlns:a16="http://schemas.microsoft.com/office/drawing/2014/main" id="{7391B4E0-BE08-4FF6-B9DE-14E8939F09BF}"/>
              </a:ext>
            </a:extLst>
          </p:cNvPr>
          <p:cNvSpPr txBox="1">
            <a:spLocks noChangeArrowheads="1"/>
          </p:cNvSpPr>
          <p:nvPr/>
        </p:nvSpPr>
        <p:spPr bwMode="auto">
          <a:xfrm>
            <a:off x="323850" y="4868863"/>
            <a:ext cx="27559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原始图像</a:t>
            </a:r>
          </a:p>
        </p:txBody>
      </p:sp>
      <p:sp>
        <p:nvSpPr>
          <p:cNvPr id="235529" name="Line 13">
            <a:extLst>
              <a:ext uri="{FF2B5EF4-FFF2-40B4-BE49-F238E27FC236}">
                <a16:creationId xmlns:a16="http://schemas.microsoft.com/office/drawing/2014/main" id="{2FCAF23C-61BA-46FD-B251-A4E6CAF9B417}"/>
              </a:ext>
            </a:extLst>
          </p:cNvPr>
          <p:cNvSpPr>
            <a:spLocks noChangeShapeType="1"/>
          </p:cNvSpPr>
          <p:nvPr/>
        </p:nvSpPr>
        <p:spPr bwMode="auto">
          <a:xfrm flipV="1">
            <a:off x="3903663" y="3357563"/>
            <a:ext cx="307975" cy="158432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530" name="Text Box 14">
            <a:extLst>
              <a:ext uri="{FF2B5EF4-FFF2-40B4-BE49-F238E27FC236}">
                <a16:creationId xmlns:a16="http://schemas.microsoft.com/office/drawing/2014/main" id="{3AE8498B-9396-4A4A-B03C-97C9F731227D}"/>
              </a:ext>
            </a:extLst>
          </p:cNvPr>
          <p:cNvSpPr txBox="1">
            <a:spLocks noChangeArrowheads="1"/>
          </p:cNvSpPr>
          <p:nvPr/>
        </p:nvSpPr>
        <p:spPr bwMode="auto">
          <a:xfrm>
            <a:off x="3040063" y="4868863"/>
            <a:ext cx="2971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腐蚀结构元素</a:t>
            </a:r>
          </a:p>
        </p:txBody>
      </p:sp>
      <p:sp>
        <p:nvSpPr>
          <p:cNvPr id="235531" name="Line 15">
            <a:extLst>
              <a:ext uri="{FF2B5EF4-FFF2-40B4-BE49-F238E27FC236}">
                <a16:creationId xmlns:a16="http://schemas.microsoft.com/office/drawing/2014/main" id="{39B4A198-B4FF-4F94-971D-E6045B594476}"/>
              </a:ext>
            </a:extLst>
          </p:cNvPr>
          <p:cNvSpPr>
            <a:spLocks noChangeShapeType="1"/>
          </p:cNvSpPr>
          <p:nvPr/>
        </p:nvSpPr>
        <p:spPr bwMode="auto">
          <a:xfrm flipV="1">
            <a:off x="6659563" y="3213100"/>
            <a:ext cx="288925" cy="1511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532" name="Text Box 16">
            <a:extLst>
              <a:ext uri="{FF2B5EF4-FFF2-40B4-BE49-F238E27FC236}">
                <a16:creationId xmlns:a16="http://schemas.microsoft.com/office/drawing/2014/main" id="{1FD578E6-77AD-43A5-8264-2EE65AF70BD9}"/>
              </a:ext>
            </a:extLst>
          </p:cNvPr>
          <p:cNvSpPr txBox="1">
            <a:spLocks noChangeArrowheads="1"/>
          </p:cNvSpPr>
          <p:nvPr/>
        </p:nvSpPr>
        <p:spPr bwMode="auto">
          <a:xfrm>
            <a:off x="5724525" y="4581525"/>
            <a:ext cx="31877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黑色部分为腐蚀后结果；</a:t>
            </a:r>
          </a:p>
        </p:txBody>
      </p:sp>
      <p:sp>
        <p:nvSpPr>
          <p:cNvPr id="235533" name="Text Box 17">
            <a:extLst>
              <a:ext uri="{FF2B5EF4-FFF2-40B4-BE49-F238E27FC236}">
                <a16:creationId xmlns:a16="http://schemas.microsoft.com/office/drawing/2014/main" id="{A5A72737-EC93-4F01-88DE-D3E80400FB3E}"/>
              </a:ext>
            </a:extLst>
          </p:cNvPr>
          <p:cNvSpPr txBox="1">
            <a:spLocks noChangeArrowheads="1"/>
          </p:cNvSpPr>
          <p:nvPr/>
        </p:nvSpPr>
        <p:spPr bwMode="auto">
          <a:xfrm>
            <a:off x="5867400" y="777875"/>
            <a:ext cx="27082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dirty="0">
                <a:solidFill>
                  <a:srgbClr val="0000FF"/>
                </a:solidFill>
                <a:ea typeface="楷体_GB2312"/>
                <a:cs typeface="楷体_GB2312"/>
              </a:rPr>
              <a:t>灰色部分为原图像部分</a:t>
            </a:r>
            <a:endParaRPr lang="zh-CN" altLang="en-US" sz="3200" dirty="0"/>
          </a:p>
        </p:txBody>
      </p:sp>
      <p:sp>
        <p:nvSpPr>
          <p:cNvPr id="235534" name="Line 18">
            <a:extLst>
              <a:ext uri="{FF2B5EF4-FFF2-40B4-BE49-F238E27FC236}">
                <a16:creationId xmlns:a16="http://schemas.microsoft.com/office/drawing/2014/main" id="{E38D7E2F-391A-4277-A4AB-C09FFA79A6C5}"/>
              </a:ext>
            </a:extLst>
          </p:cNvPr>
          <p:cNvSpPr>
            <a:spLocks noChangeShapeType="1"/>
          </p:cNvSpPr>
          <p:nvPr/>
        </p:nvSpPr>
        <p:spPr bwMode="auto">
          <a:xfrm rot="10800000" flipV="1">
            <a:off x="7308850" y="1701800"/>
            <a:ext cx="288925" cy="15113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a:extLst>
              <a:ext uri="{FF2B5EF4-FFF2-40B4-BE49-F238E27FC236}">
                <a16:creationId xmlns:a16="http://schemas.microsoft.com/office/drawing/2014/main" id="{86A28F4D-6FD4-47C6-8E45-128F2599DB07}"/>
              </a:ext>
            </a:extLst>
          </p:cNvPr>
          <p:cNvSpPr>
            <a:spLocks noGrp="1" noChangeArrowheads="1"/>
          </p:cNvSpPr>
          <p:nvPr>
            <p:ph type="subTitle" idx="1"/>
          </p:nvPr>
        </p:nvSpPr>
        <p:spPr>
          <a:xfrm>
            <a:off x="395288" y="908050"/>
            <a:ext cx="8353425" cy="5949950"/>
          </a:xfrm>
        </p:spPr>
        <p:txBody>
          <a:bodyPr/>
          <a:lstStyle/>
          <a:p>
            <a:pPr algn="l">
              <a:lnSpc>
                <a:spcPct val="90000"/>
              </a:lnSpc>
            </a:pPr>
            <a:r>
              <a:rPr lang="zh-CN" altLang="en-US" sz="3600" b="1">
                <a:latin typeface="楷体_GB2312"/>
                <a:ea typeface="楷体_GB2312"/>
                <a:cs typeface="楷体_GB2312"/>
              </a:rPr>
              <a:t>膨胀（</a:t>
            </a:r>
            <a:r>
              <a:rPr lang="en-US" altLang="zh-CN" sz="3600" b="1">
                <a:latin typeface="楷体_GB2312"/>
                <a:ea typeface="楷体_GB2312"/>
                <a:cs typeface="楷体_GB2312"/>
              </a:rPr>
              <a:t>Dilation</a:t>
            </a:r>
            <a:r>
              <a:rPr lang="zh-CN" altLang="en-US" sz="3600" b="1">
                <a:latin typeface="楷体_GB2312"/>
                <a:ea typeface="楷体_GB2312"/>
                <a:cs typeface="楷体_GB2312"/>
              </a:rPr>
              <a:t>）</a:t>
            </a:r>
            <a:endParaRPr lang="zh-CN" altLang="en-US" sz="4400" b="1">
              <a:latin typeface="楷体_GB2312"/>
              <a:ea typeface="楷体_GB2312"/>
              <a:cs typeface="楷体_GB2312"/>
            </a:endParaRPr>
          </a:p>
          <a:p>
            <a:pPr algn="l">
              <a:lnSpc>
                <a:spcPct val="90000"/>
              </a:lnSpc>
              <a:buClr>
                <a:srgbClr val="FF3300"/>
              </a:buClr>
              <a:buFont typeface="Wingdings" panose="05000000000000000000" pitchFamily="2" charset="2"/>
              <a:buChar char="l"/>
            </a:pPr>
            <a:r>
              <a:rPr lang="zh-CN" altLang="en-US" b="1">
                <a:solidFill>
                  <a:srgbClr val="0000FF"/>
                </a:solidFill>
                <a:latin typeface="楷体_GB2312"/>
                <a:ea typeface="楷体_GB2312"/>
                <a:cs typeface="楷体_GB2312"/>
              </a:rPr>
              <a:t>膨胀目的：</a:t>
            </a:r>
            <a:r>
              <a:rPr lang="zh-CN" altLang="en-US" b="1">
                <a:latin typeface="楷体_GB2312"/>
                <a:ea typeface="楷体_GB2312"/>
                <a:cs typeface="楷体_GB2312"/>
              </a:rPr>
              <a:t>是腐蚀运算的对偶运算，它是将与目标接触的所有点合并到该目标的过程，其结果是使目标的面积增加了相应数量的像素。膨胀在填补分割后目标中的空洞很有用。</a:t>
            </a:r>
          </a:p>
          <a:p>
            <a:pPr algn="l">
              <a:lnSpc>
                <a:spcPct val="90000"/>
              </a:lnSpc>
              <a:buClr>
                <a:srgbClr val="FF3300"/>
              </a:buClr>
              <a:buFont typeface="Wingdings" panose="05000000000000000000" pitchFamily="2" charset="2"/>
              <a:buChar char="l"/>
            </a:pPr>
            <a:r>
              <a:rPr lang="zh-CN" altLang="en-US" b="1">
                <a:solidFill>
                  <a:srgbClr val="0000FF"/>
                </a:solidFill>
                <a:latin typeface="楷体_GB2312"/>
                <a:ea typeface="楷体_GB2312"/>
                <a:cs typeface="楷体_GB2312"/>
              </a:rPr>
              <a:t>膨胀定义：</a:t>
            </a:r>
          </a:p>
          <a:p>
            <a:pPr algn="l">
              <a:lnSpc>
                <a:spcPct val="90000"/>
              </a:lnSpc>
              <a:buClr>
                <a:srgbClr val="FF3300"/>
              </a:buClr>
            </a:pPr>
            <a:r>
              <a:rPr lang="en-US" altLang="zh-CN" b="1">
                <a:latin typeface="楷体_GB2312"/>
                <a:ea typeface="楷体_GB2312"/>
                <a:cs typeface="楷体_GB2312"/>
              </a:rPr>
              <a:t>X</a:t>
            </a:r>
            <a:r>
              <a:rPr lang="zh-CN" altLang="en-US" b="1">
                <a:latin typeface="楷体_GB2312"/>
                <a:ea typeface="楷体_GB2312"/>
                <a:cs typeface="楷体_GB2312"/>
              </a:rPr>
              <a:t>用</a:t>
            </a:r>
            <a:r>
              <a:rPr lang="en-US" altLang="zh-CN" b="1">
                <a:latin typeface="楷体_GB2312"/>
                <a:ea typeface="楷体_GB2312"/>
                <a:cs typeface="楷体_GB2312"/>
              </a:rPr>
              <a:t>B</a:t>
            </a:r>
            <a:r>
              <a:rPr lang="zh-CN" altLang="en-US" b="1">
                <a:latin typeface="楷体_GB2312"/>
                <a:ea typeface="楷体_GB2312"/>
                <a:cs typeface="楷体_GB2312"/>
              </a:rPr>
              <a:t>来膨胀记为      ，定义为</a:t>
            </a:r>
            <a:endParaRPr lang="zh-CN" altLang="en-US" sz="4000" b="1">
              <a:latin typeface="楷体_GB2312"/>
              <a:ea typeface="楷体_GB2312"/>
              <a:cs typeface="楷体_GB2312"/>
            </a:endParaRPr>
          </a:p>
          <a:p>
            <a:pPr algn="l">
              <a:lnSpc>
                <a:spcPct val="90000"/>
              </a:lnSpc>
              <a:buClr>
                <a:srgbClr val="FF3300"/>
              </a:buClr>
              <a:buFont typeface="Wingdings" panose="05000000000000000000" pitchFamily="2" charset="2"/>
              <a:buChar char="l"/>
            </a:pPr>
            <a:endParaRPr lang="zh-CN" altLang="en-US" sz="4000" b="1">
              <a:latin typeface="楷体_GB2312"/>
              <a:ea typeface="楷体_GB2312"/>
              <a:cs typeface="楷体_GB2312"/>
            </a:endParaRPr>
          </a:p>
          <a:p>
            <a:pPr algn="l">
              <a:lnSpc>
                <a:spcPct val="90000"/>
              </a:lnSpc>
              <a:buClr>
                <a:srgbClr val="FF3300"/>
              </a:buClr>
              <a:buFont typeface="Wingdings" panose="05000000000000000000" pitchFamily="2" charset="2"/>
              <a:buChar char="l"/>
            </a:pPr>
            <a:r>
              <a:rPr lang="zh-CN" altLang="en-US" b="1">
                <a:solidFill>
                  <a:srgbClr val="0000FF"/>
                </a:solidFill>
                <a:latin typeface="楷体_GB2312"/>
                <a:ea typeface="楷体_GB2312"/>
                <a:cs typeface="楷体_GB2312"/>
              </a:rPr>
              <a:t>膨胀过程：</a:t>
            </a:r>
            <a:r>
              <a:rPr lang="zh-CN" altLang="en-US" b="1">
                <a:latin typeface="楷体_GB2312"/>
                <a:ea typeface="楷体_GB2312"/>
                <a:cs typeface="楷体_GB2312"/>
              </a:rPr>
              <a:t>用</a:t>
            </a:r>
            <a:r>
              <a:rPr lang="en-US" altLang="zh-CN" b="1">
                <a:latin typeface="楷体_GB2312"/>
                <a:ea typeface="楷体_GB2312"/>
                <a:cs typeface="楷体_GB2312"/>
              </a:rPr>
              <a:t>B</a:t>
            </a:r>
            <a:r>
              <a:rPr lang="zh-CN" altLang="en-US" b="1">
                <a:latin typeface="楷体_GB2312"/>
                <a:ea typeface="楷体_GB2312"/>
                <a:cs typeface="楷体_GB2312"/>
              </a:rPr>
              <a:t>来膨胀</a:t>
            </a:r>
            <a:r>
              <a:rPr lang="en-US" altLang="zh-CN" b="1">
                <a:latin typeface="楷体_GB2312"/>
                <a:ea typeface="楷体_GB2312"/>
                <a:cs typeface="楷体_GB2312"/>
              </a:rPr>
              <a:t>X</a:t>
            </a:r>
            <a:r>
              <a:rPr lang="zh-CN" altLang="en-US" b="1">
                <a:latin typeface="楷体_GB2312"/>
                <a:ea typeface="楷体_GB2312"/>
                <a:cs typeface="楷体_GB2312"/>
              </a:rPr>
              <a:t>得到的集合的位移与集合</a:t>
            </a:r>
            <a:r>
              <a:rPr lang="en-US" altLang="zh-CN" b="1">
                <a:latin typeface="楷体_GB2312"/>
                <a:ea typeface="楷体_GB2312"/>
                <a:cs typeface="楷体_GB2312"/>
              </a:rPr>
              <a:t>X</a:t>
            </a:r>
            <a:r>
              <a:rPr lang="zh-CN" altLang="en-US" b="1">
                <a:latin typeface="楷体_GB2312"/>
                <a:ea typeface="楷体_GB2312"/>
                <a:cs typeface="楷体_GB2312"/>
              </a:rPr>
              <a:t>至少有一个非零元素相交时结构元素</a:t>
            </a:r>
            <a:r>
              <a:rPr lang="en-US" altLang="zh-CN" b="1">
                <a:latin typeface="楷体_GB2312"/>
                <a:ea typeface="楷体_GB2312"/>
                <a:cs typeface="楷体_GB2312"/>
              </a:rPr>
              <a:t>B</a:t>
            </a:r>
            <a:r>
              <a:rPr lang="zh-CN" altLang="en-US" b="1">
                <a:latin typeface="楷体_GB2312"/>
                <a:ea typeface="楷体_GB2312"/>
                <a:cs typeface="楷体_GB2312"/>
              </a:rPr>
              <a:t>的</a:t>
            </a:r>
            <a:r>
              <a:rPr lang="zh-CN" altLang="en-US" b="1">
                <a:solidFill>
                  <a:srgbClr val="FF3300"/>
                </a:solidFill>
                <a:latin typeface="楷体_GB2312"/>
                <a:ea typeface="楷体_GB2312"/>
                <a:cs typeface="楷体_GB2312"/>
              </a:rPr>
              <a:t>参考点</a:t>
            </a:r>
            <a:r>
              <a:rPr lang="zh-CN" altLang="en-US" b="1">
                <a:latin typeface="楷体_GB2312"/>
                <a:ea typeface="楷体_GB2312"/>
                <a:cs typeface="楷体_GB2312"/>
              </a:rPr>
              <a:t>位置的集合。</a:t>
            </a:r>
            <a:r>
              <a:rPr lang="zh-CN" altLang="en-US" sz="4000" b="1">
                <a:latin typeface="楷体_GB2312"/>
                <a:ea typeface="楷体_GB2312"/>
                <a:cs typeface="楷体_GB2312"/>
              </a:rPr>
              <a:t> </a:t>
            </a:r>
          </a:p>
        </p:txBody>
      </p:sp>
      <p:sp>
        <p:nvSpPr>
          <p:cNvPr id="105475" name="Text Box 3">
            <a:extLst>
              <a:ext uri="{FF2B5EF4-FFF2-40B4-BE49-F238E27FC236}">
                <a16:creationId xmlns:a16="http://schemas.microsoft.com/office/drawing/2014/main" id="{AD8E1E61-77B5-47E1-847B-24DC707D40CA}"/>
              </a:ext>
            </a:extLst>
          </p:cNvPr>
          <p:cNvSpPr txBox="1">
            <a:spLocks noChangeArrowheads="1"/>
          </p:cNvSpPr>
          <p:nvPr/>
        </p:nvSpPr>
        <p:spPr bwMode="auto">
          <a:xfrm>
            <a:off x="395288" y="260350"/>
            <a:ext cx="6624637"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形态学算子</a:t>
            </a:r>
          </a:p>
        </p:txBody>
      </p:sp>
      <p:sp>
        <p:nvSpPr>
          <p:cNvPr id="236548" name="Rectangle 4">
            <a:extLst>
              <a:ext uri="{FF2B5EF4-FFF2-40B4-BE49-F238E27FC236}">
                <a16:creationId xmlns:a16="http://schemas.microsoft.com/office/drawing/2014/main" id="{FD8E81EB-ACD9-481A-8F11-0CD01DB42EAF}"/>
              </a:ext>
            </a:extLst>
          </p:cNvPr>
          <p:cNvSpPr>
            <a:spLocks noChangeArrowheads="1"/>
          </p:cNvSpPr>
          <p:nvPr/>
        </p:nvSpPr>
        <p:spPr bwMode="auto">
          <a:xfrm>
            <a:off x="0"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36549" name="Rectangle 6">
            <a:extLst>
              <a:ext uri="{FF2B5EF4-FFF2-40B4-BE49-F238E27FC236}">
                <a16:creationId xmlns:a16="http://schemas.microsoft.com/office/drawing/2014/main" id="{DC0571C0-0F84-45AC-9ABF-89EED0DCEEC2}"/>
              </a:ext>
            </a:extLst>
          </p:cNvPr>
          <p:cNvSpPr>
            <a:spLocks noChangeArrowheads="1"/>
          </p:cNvSpPr>
          <p:nvPr/>
        </p:nvSpPr>
        <p:spPr bwMode="auto">
          <a:xfrm>
            <a:off x="0" y="3295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36550" name="Rectangle 9">
            <a:extLst>
              <a:ext uri="{FF2B5EF4-FFF2-40B4-BE49-F238E27FC236}">
                <a16:creationId xmlns:a16="http://schemas.microsoft.com/office/drawing/2014/main" id="{DDE4B905-DE6E-446F-8315-1DD96D5D400E}"/>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aphicFrame>
        <p:nvGraphicFramePr>
          <p:cNvPr id="236551" name="Object 2">
            <a:extLst>
              <a:ext uri="{FF2B5EF4-FFF2-40B4-BE49-F238E27FC236}">
                <a16:creationId xmlns:a16="http://schemas.microsoft.com/office/drawing/2014/main" id="{40F353CA-3F81-4C8E-BFFF-C318BF6D4379}"/>
              </a:ext>
            </a:extLst>
          </p:cNvPr>
          <p:cNvGraphicFramePr>
            <a:graphicFrameLocks/>
          </p:cNvGraphicFramePr>
          <p:nvPr/>
        </p:nvGraphicFramePr>
        <p:xfrm>
          <a:off x="2928938" y="3563938"/>
          <a:ext cx="1258887" cy="495300"/>
        </p:xfrm>
        <a:graphic>
          <a:graphicData uri="http://schemas.openxmlformats.org/presentationml/2006/ole">
            <mc:AlternateContent xmlns:mc="http://schemas.openxmlformats.org/markup-compatibility/2006">
              <mc:Choice xmlns:v="urn:schemas-microsoft-com:vml" Requires="v">
                <p:oleObj spid="_x0000_s236714" r:id="rId3" imgW="456408" imgH="177492" progId="Equation.DSMT4">
                  <p:embed/>
                </p:oleObj>
              </mc:Choice>
              <mc:Fallback>
                <p:oleObj r:id="rId3" imgW="456408" imgH="177492"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938" y="3563938"/>
                        <a:ext cx="125888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6552" name="Rectangle 11">
            <a:extLst>
              <a:ext uri="{FF2B5EF4-FFF2-40B4-BE49-F238E27FC236}">
                <a16:creationId xmlns:a16="http://schemas.microsoft.com/office/drawing/2014/main" id="{278D5187-D88B-4B43-9FB2-BE496996FDB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aphicFrame>
        <p:nvGraphicFramePr>
          <p:cNvPr id="236553" name="Object 3">
            <a:extLst>
              <a:ext uri="{FF2B5EF4-FFF2-40B4-BE49-F238E27FC236}">
                <a16:creationId xmlns:a16="http://schemas.microsoft.com/office/drawing/2014/main" id="{3E3B8A95-C27C-49AE-A8A6-7B3E99E0FA0C}"/>
              </a:ext>
            </a:extLst>
          </p:cNvPr>
          <p:cNvGraphicFramePr>
            <a:graphicFrameLocks/>
          </p:cNvGraphicFramePr>
          <p:nvPr/>
        </p:nvGraphicFramePr>
        <p:xfrm>
          <a:off x="1473200" y="4044950"/>
          <a:ext cx="6061075" cy="676275"/>
        </p:xfrm>
        <a:graphic>
          <a:graphicData uri="http://schemas.openxmlformats.org/presentationml/2006/ole">
            <mc:AlternateContent xmlns:mc="http://schemas.openxmlformats.org/markup-compatibility/2006">
              <mc:Choice xmlns:v="urn:schemas-microsoft-com:vml" Requires="v">
                <p:oleObj spid="_x0000_s236715" r:id="rId5" imgW="2384495" imgH="266353" progId="Equation.DSMT4">
                  <p:embed/>
                </p:oleObj>
              </mc:Choice>
              <mc:Fallback>
                <p:oleObj r:id="rId5" imgW="2384495" imgH="266353"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3200" y="4044950"/>
                        <a:ext cx="606107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7B410E0D-DB43-4C3C-AF07-A5CF931E7811}"/>
              </a:ext>
            </a:extLst>
          </p:cNvPr>
          <p:cNvSpPr>
            <a:spLocks noGrp="1" noChangeArrowheads="1"/>
          </p:cNvSpPr>
          <p:nvPr>
            <p:ph type="subTitle" idx="1"/>
          </p:nvPr>
        </p:nvSpPr>
        <p:spPr>
          <a:xfrm>
            <a:off x="395288" y="908050"/>
            <a:ext cx="8353425" cy="5184775"/>
          </a:xfrm>
        </p:spPr>
        <p:txBody>
          <a:bodyPr/>
          <a:lstStyle/>
          <a:p>
            <a:pPr algn="l"/>
            <a:r>
              <a:rPr lang="zh-CN" altLang="en-US" b="1">
                <a:latin typeface="楷体_GB2312"/>
                <a:ea typeface="楷体_GB2312"/>
                <a:cs typeface="楷体_GB2312"/>
              </a:rPr>
              <a:t>膨胀</a:t>
            </a:r>
          </a:p>
        </p:txBody>
      </p:sp>
      <p:sp>
        <p:nvSpPr>
          <p:cNvPr id="107523" name="Text Box 3">
            <a:extLst>
              <a:ext uri="{FF2B5EF4-FFF2-40B4-BE49-F238E27FC236}">
                <a16:creationId xmlns:a16="http://schemas.microsoft.com/office/drawing/2014/main" id="{EB3902CC-2722-40FD-8EC4-33AABAA82B3B}"/>
              </a:ext>
            </a:extLst>
          </p:cNvPr>
          <p:cNvSpPr txBox="1">
            <a:spLocks noChangeArrowheads="1"/>
          </p:cNvSpPr>
          <p:nvPr/>
        </p:nvSpPr>
        <p:spPr bwMode="auto">
          <a:xfrm>
            <a:off x="395288" y="333375"/>
            <a:ext cx="6624637"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形态学算子</a:t>
            </a:r>
          </a:p>
        </p:txBody>
      </p:sp>
      <p:sp>
        <p:nvSpPr>
          <p:cNvPr id="237572" name="Rectangle 4">
            <a:extLst>
              <a:ext uri="{FF2B5EF4-FFF2-40B4-BE49-F238E27FC236}">
                <a16:creationId xmlns:a16="http://schemas.microsoft.com/office/drawing/2014/main" id="{655353EC-468D-4985-9E84-6CD59D70661C}"/>
              </a:ext>
            </a:extLst>
          </p:cNvPr>
          <p:cNvSpPr>
            <a:spLocks noChangeArrowheads="1"/>
          </p:cNvSpPr>
          <p:nvPr/>
        </p:nvSpPr>
        <p:spPr bwMode="auto">
          <a:xfrm>
            <a:off x="0"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37573" name="Rectangle 5">
            <a:extLst>
              <a:ext uri="{FF2B5EF4-FFF2-40B4-BE49-F238E27FC236}">
                <a16:creationId xmlns:a16="http://schemas.microsoft.com/office/drawing/2014/main" id="{B55AF91C-DA37-480A-AE26-034DB778A462}"/>
              </a:ext>
            </a:extLst>
          </p:cNvPr>
          <p:cNvSpPr>
            <a:spLocks noChangeArrowheads="1"/>
          </p:cNvSpPr>
          <p:nvPr/>
        </p:nvSpPr>
        <p:spPr bwMode="auto">
          <a:xfrm>
            <a:off x="0" y="3295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37574" name="Rectangle 6">
            <a:extLst>
              <a:ext uri="{FF2B5EF4-FFF2-40B4-BE49-F238E27FC236}">
                <a16:creationId xmlns:a16="http://schemas.microsoft.com/office/drawing/2014/main" id="{704B8B56-E8F7-486D-9B07-13A9596678D7}"/>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37575" name="Rectangle 8">
            <a:extLst>
              <a:ext uri="{FF2B5EF4-FFF2-40B4-BE49-F238E27FC236}">
                <a16:creationId xmlns:a16="http://schemas.microsoft.com/office/drawing/2014/main" id="{61145003-D5F1-4DD1-9035-D2788B1B229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aphicFrame>
        <p:nvGraphicFramePr>
          <p:cNvPr id="237576" name="Object 2">
            <a:extLst>
              <a:ext uri="{FF2B5EF4-FFF2-40B4-BE49-F238E27FC236}">
                <a16:creationId xmlns:a16="http://schemas.microsoft.com/office/drawing/2014/main" id="{27CF4FE8-690D-4153-9A62-5F961D98B9C4}"/>
              </a:ext>
            </a:extLst>
          </p:cNvPr>
          <p:cNvGraphicFramePr>
            <a:graphicFrameLocks/>
          </p:cNvGraphicFramePr>
          <p:nvPr/>
        </p:nvGraphicFramePr>
        <p:xfrm>
          <a:off x="360363" y="2392363"/>
          <a:ext cx="8459787" cy="2090737"/>
        </p:xfrm>
        <a:graphic>
          <a:graphicData uri="http://schemas.openxmlformats.org/presentationml/2006/ole">
            <mc:AlternateContent xmlns:mc="http://schemas.openxmlformats.org/markup-compatibility/2006">
              <mc:Choice xmlns:v="urn:schemas-microsoft-com:vml" Requires="v">
                <p:oleObj spid="_x0000_s237665" r:id="rId3" imgW="6376416" imgH="1574292" progId="SmartDraw.2">
                  <p:embed/>
                </p:oleObj>
              </mc:Choice>
              <mc:Fallback>
                <p:oleObj r:id="rId3" imgW="6376416" imgH="1574292" progId="SmartDraw.2">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63" y="2392363"/>
                        <a:ext cx="8459787"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7577" name="Line 12">
            <a:extLst>
              <a:ext uri="{FF2B5EF4-FFF2-40B4-BE49-F238E27FC236}">
                <a16:creationId xmlns:a16="http://schemas.microsoft.com/office/drawing/2014/main" id="{C4FE1D01-BD72-4D10-842B-D33AC29EC57B}"/>
              </a:ext>
            </a:extLst>
          </p:cNvPr>
          <p:cNvSpPr>
            <a:spLocks noChangeShapeType="1"/>
          </p:cNvSpPr>
          <p:nvPr/>
        </p:nvSpPr>
        <p:spPr bwMode="auto">
          <a:xfrm flipV="1">
            <a:off x="900113" y="3860800"/>
            <a:ext cx="358775" cy="1223963"/>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78" name="Text Box 13">
            <a:extLst>
              <a:ext uri="{FF2B5EF4-FFF2-40B4-BE49-F238E27FC236}">
                <a16:creationId xmlns:a16="http://schemas.microsoft.com/office/drawing/2014/main" id="{F4920BEE-EB2B-4026-82CD-E945C5E152DC}"/>
              </a:ext>
            </a:extLst>
          </p:cNvPr>
          <p:cNvSpPr txBox="1">
            <a:spLocks noChangeArrowheads="1"/>
          </p:cNvSpPr>
          <p:nvPr/>
        </p:nvSpPr>
        <p:spPr bwMode="auto">
          <a:xfrm>
            <a:off x="323850" y="5084763"/>
            <a:ext cx="23764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原始图像</a:t>
            </a:r>
          </a:p>
        </p:txBody>
      </p:sp>
      <p:sp>
        <p:nvSpPr>
          <p:cNvPr id="237579" name="Line 14">
            <a:extLst>
              <a:ext uri="{FF2B5EF4-FFF2-40B4-BE49-F238E27FC236}">
                <a16:creationId xmlns:a16="http://schemas.microsoft.com/office/drawing/2014/main" id="{25D027A5-9070-4085-A9A3-A0B07F6AB4C7}"/>
              </a:ext>
            </a:extLst>
          </p:cNvPr>
          <p:cNvSpPr>
            <a:spLocks noChangeShapeType="1"/>
          </p:cNvSpPr>
          <p:nvPr/>
        </p:nvSpPr>
        <p:spPr bwMode="auto">
          <a:xfrm flipV="1">
            <a:off x="3059113" y="3644900"/>
            <a:ext cx="288925" cy="151288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80" name="Text Box 15">
            <a:extLst>
              <a:ext uri="{FF2B5EF4-FFF2-40B4-BE49-F238E27FC236}">
                <a16:creationId xmlns:a16="http://schemas.microsoft.com/office/drawing/2014/main" id="{0BBFA63D-D6A1-4124-B0B8-797302BDCD71}"/>
              </a:ext>
            </a:extLst>
          </p:cNvPr>
          <p:cNvSpPr txBox="1">
            <a:spLocks noChangeArrowheads="1"/>
          </p:cNvSpPr>
          <p:nvPr/>
        </p:nvSpPr>
        <p:spPr bwMode="auto">
          <a:xfrm>
            <a:off x="2482850" y="5157788"/>
            <a:ext cx="2520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结构元素</a:t>
            </a:r>
            <a:r>
              <a:rPr lang="en-US" altLang="zh-CN" sz="3200" b="1">
                <a:solidFill>
                  <a:srgbClr val="0000FF"/>
                </a:solidFill>
                <a:ea typeface="楷体_GB2312"/>
                <a:cs typeface="楷体_GB2312"/>
              </a:rPr>
              <a:t>1</a:t>
            </a:r>
          </a:p>
        </p:txBody>
      </p:sp>
      <p:sp>
        <p:nvSpPr>
          <p:cNvPr id="237581" name="Line 16">
            <a:extLst>
              <a:ext uri="{FF2B5EF4-FFF2-40B4-BE49-F238E27FC236}">
                <a16:creationId xmlns:a16="http://schemas.microsoft.com/office/drawing/2014/main" id="{2D473F85-C6F9-4E85-80DC-E32F7CE4F608}"/>
              </a:ext>
            </a:extLst>
          </p:cNvPr>
          <p:cNvSpPr>
            <a:spLocks noChangeShapeType="1"/>
          </p:cNvSpPr>
          <p:nvPr/>
        </p:nvSpPr>
        <p:spPr bwMode="auto">
          <a:xfrm flipV="1">
            <a:off x="5148263" y="3357563"/>
            <a:ext cx="144462" cy="180022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82" name="Text Box 17">
            <a:extLst>
              <a:ext uri="{FF2B5EF4-FFF2-40B4-BE49-F238E27FC236}">
                <a16:creationId xmlns:a16="http://schemas.microsoft.com/office/drawing/2014/main" id="{0720E34F-DB40-4BE1-A5E2-01FFC0439AD3}"/>
              </a:ext>
            </a:extLst>
          </p:cNvPr>
          <p:cNvSpPr txBox="1">
            <a:spLocks noChangeArrowheads="1"/>
          </p:cNvSpPr>
          <p:nvPr/>
        </p:nvSpPr>
        <p:spPr bwMode="auto">
          <a:xfrm>
            <a:off x="4572000" y="5157788"/>
            <a:ext cx="2520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结构元素</a:t>
            </a:r>
            <a:r>
              <a:rPr lang="en-US" altLang="zh-CN" sz="3200" b="1">
                <a:solidFill>
                  <a:srgbClr val="0000FF"/>
                </a:solidFill>
                <a:ea typeface="楷体_GB2312"/>
                <a:cs typeface="楷体_GB2312"/>
              </a:rPr>
              <a:t>2</a:t>
            </a:r>
          </a:p>
        </p:txBody>
      </p:sp>
      <p:sp>
        <p:nvSpPr>
          <p:cNvPr id="237583" name="Line 18">
            <a:extLst>
              <a:ext uri="{FF2B5EF4-FFF2-40B4-BE49-F238E27FC236}">
                <a16:creationId xmlns:a16="http://schemas.microsoft.com/office/drawing/2014/main" id="{ABFFBFF5-9081-421D-A3D5-78826860CC81}"/>
              </a:ext>
            </a:extLst>
          </p:cNvPr>
          <p:cNvSpPr>
            <a:spLocks noChangeShapeType="1"/>
          </p:cNvSpPr>
          <p:nvPr/>
        </p:nvSpPr>
        <p:spPr bwMode="auto">
          <a:xfrm>
            <a:off x="7885113" y="2060575"/>
            <a:ext cx="431800" cy="1368425"/>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7584" name="Text Box 19">
            <a:extLst>
              <a:ext uri="{FF2B5EF4-FFF2-40B4-BE49-F238E27FC236}">
                <a16:creationId xmlns:a16="http://schemas.microsoft.com/office/drawing/2014/main" id="{F0E0ABF5-5137-4103-B116-64813679DF8B}"/>
              </a:ext>
            </a:extLst>
          </p:cNvPr>
          <p:cNvSpPr txBox="1">
            <a:spLocks noChangeArrowheads="1"/>
          </p:cNvSpPr>
          <p:nvPr/>
        </p:nvSpPr>
        <p:spPr bwMode="auto">
          <a:xfrm>
            <a:off x="5940425" y="1052513"/>
            <a:ext cx="29527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0000FF"/>
                </a:solidFill>
                <a:ea typeface="楷体_GB2312"/>
                <a:cs typeface="楷体_GB2312"/>
              </a:rPr>
              <a:t>使用结构元素</a:t>
            </a:r>
            <a:r>
              <a:rPr lang="en-US" altLang="zh-CN" sz="3200" b="1">
                <a:solidFill>
                  <a:srgbClr val="0000FF"/>
                </a:solidFill>
                <a:ea typeface="楷体_GB2312"/>
                <a:cs typeface="楷体_GB2312"/>
              </a:rPr>
              <a:t>2</a:t>
            </a:r>
            <a:r>
              <a:rPr lang="zh-CN" altLang="en-US" sz="3200" b="1">
                <a:solidFill>
                  <a:srgbClr val="0000FF"/>
                </a:solidFill>
                <a:ea typeface="楷体_GB2312"/>
                <a:cs typeface="楷体_GB2312"/>
              </a:rPr>
              <a:t>膨胀出的点</a:t>
            </a:r>
          </a:p>
        </p:txBody>
      </p:sp>
    </p:spTree>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a:extLst>
              <a:ext uri="{FF2B5EF4-FFF2-40B4-BE49-F238E27FC236}">
                <a16:creationId xmlns:a16="http://schemas.microsoft.com/office/drawing/2014/main" id="{6CF30541-629C-4606-AA37-5A63543B1F28}"/>
              </a:ext>
            </a:extLst>
          </p:cNvPr>
          <p:cNvSpPr>
            <a:spLocks noGrp="1" noChangeArrowheads="1"/>
          </p:cNvSpPr>
          <p:nvPr>
            <p:ph type="subTitle" idx="1"/>
          </p:nvPr>
        </p:nvSpPr>
        <p:spPr>
          <a:xfrm>
            <a:off x="395288" y="836613"/>
            <a:ext cx="8353425" cy="5256212"/>
          </a:xfrm>
        </p:spPr>
        <p:txBody>
          <a:bodyPr/>
          <a:lstStyle/>
          <a:p>
            <a:pPr algn="l"/>
            <a:r>
              <a:rPr lang="zh-CN" altLang="en-US" b="1">
                <a:latin typeface="楷体_GB2312"/>
                <a:ea typeface="楷体_GB2312"/>
                <a:cs typeface="楷体_GB2312"/>
              </a:rPr>
              <a:t>开运算与闭运算</a:t>
            </a:r>
          </a:p>
          <a:p>
            <a:pPr algn="l"/>
            <a:r>
              <a:rPr lang="zh-CN" altLang="en-US" b="1">
                <a:solidFill>
                  <a:srgbClr val="0000FF"/>
                </a:solidFill>
                <a:latin typeface="楷体_GB2312"/>
                <a:ea typeface="楷体_GB2312"/>
                <a:cs typeface="楷体_GB2312"/>
              </a:rPr>
              <a:t>开运算：</a:t>
            </a:r>
          </a:p>
          <a:p>
            <a:pPr algn="l">
              <a:buClr>
                <a:srgbClr val="FF3300"/>
              </a:buClr>
              <a:buFont typeface="Wingdings" panose="05000000000000000000" pitchFamily="2" charset="2"/>
              <a:buChar char="l"/>
            </a:pPr>
            <a:r>
              <a:rPr lang="zh-CN" altLang="en-US" b="1">
                <a:latin typeface="楷体_GB2312"/>
                <a:ea typeface="楷体_GB2312"/>
                <a:cs typeface="楷体_GB2312"/>
              </a:rPr>
              <a:t>过程：对图像</a:t>
            </a:r>
            <a:r>
              <a:rPr lang="zh-CN" altLang="en-US" b="1">
                <a:solidFill>
                  <a:srgbClr val="FF3300"/>
                </a:solidFill>
                <a:latin typeface="楷体_GB2312"/>
                <a:ea typeface="楷体_GB2312"/>
                <a:cs typeface="楷体_GB2312"/>
              </a:rPr>
              <a:t>先进行腐蚀然后再膨胀</a:t>
            </a:r>
            <a:r>
              <a:rPr lang="zh-CN" altLang="en-US" b="1">
                <a:latin typeface="楷体_GB2312"/>
                <a:ea typeface="楷体_GB2312"/>
                <a:cs typeface="楷体_GB2312"/>
              </a:rPr>
              <a:t>运算；</a:t>
            </a:r>
          </a:p>
          <a:p>
            <a:pPr algn="l">
              <a:buClr>
                <a:srgbClr val="FF3300"/>
              </a:buClr>
              <a:buFont typeface="Wingdings" panose="05000000000000000000" pitchFamily="2" charset="2"/>
              <a:buChar char="l"/>
            </a:pPr>
            <a:r>
              <a:rPr lang="zh-CN" altLang="en-US" b="1">
                <a:latin typeface="楷体_GB2312"/>
                <a:ea typeface="楷体_GB2312"/>
                <a:cs typeface="楷体_GB2312"/>
              </a:rPr>
              <a:t>目的：除去比结构元小的所有区域像素点，而留下其余部分。</a:t>
            </a:r>
          </a:p>
          <a:p>
            <a:pPr algn="l">
              <a:buClr>
                <a:srgbClr val="FF3300"/>
              </a:buClr>
              <a:buFont typeface="Wingdings" panose="05000000000000000000" pitchFamily="2" charset="2"/>
              <a:buChar char="l"/>
            </a:pPr>
            <a:endParaRPr lang="zh-CN" altLang="en-US" b="1">
              <a:latin typeface="楷体_GB2312"/>
              <a:ea typeface="楷体_GB2312"/>
              <a:cs typeface="楷体_GB2312"/>
            </a:endParaRPr>
          </a:p>
          <a:p>
            <a:pPr algn="l"/>
            <a:r>
              <a:rPr lang="zh-CN" altLang="en-US" b="1">
                <a:solidFill>
                  <a:srgbClr val="0000FF"/>
                </a:solidFill>
                <a:latin typeface="楷体_GB2312"/>
                <a:ea typeface="楷体_GB2312"/>
                <a:cs typeface="楷体_GB2312"/>
              </a:rPr>
              <a:t>闭运算：</a:t>
            </a:r>
          </a:p>
          <a:p>
            <a:pPr algn="l">
              <a:buClr>
                <a:srgbClr val="FF3300"/>
              </a:buClr>
              <a:buFont typeface="Wingdings" panose="05000000000000000000" pitchFamily="2" charset="2"/>
              <a:buChar char="l"/>
            </a:pPr>
            <a:r>
              <a:rPr lang="zh-CN" altLang="en-US" b="1">
                <a:latin typeface="楷体_GB2312"/>
                <a:ea typeface="楷体_GB2312"/>
                <a:cs typeface="楷体_GB2312"/>
              </a:rPr>
              <a:t>过程：对图像</a:t>
            </a:r>
            <a:r>
              <a:rPr lang="zh-CN" altLang="en-US" b="1">
                <a:solidFill>
                  <a:srgbClr val="FF3300"/>
                </a:solidFill>
                <a:latin typeface="楷体_GB2312"/>
                <a:ea typeface="楷体_GB2312"/>
                <a:cs typeface="楷体_GB2312"/>
              </a:rPr>
              <a:t>先进行膨胀然后再腐蚀</a:t>
            </a:r>
            <a:r>
              <a:rPr lang="zh-CN" altLang="en-US" b="1">
                <a:latin typeface="楷体_GB2312"/>
                <a:ea typeface="楷体_GB2312"/>
                <a:cs typeface="楷体_GB2312"/>
              </a:rPr>
              <a:t>运算。</a:t>
            </a:r>
          </a:p>
          <a:p>
            <a:pPr algn="l">
              <a:buClr>
                <a:srgbClr val="FF3300"/>
              </a:buClr>
              <a:buFont typeface="Wingdings" panose="05000000000000000000" pitchFamily="2" charset="2"/>
              <a:buChar char="l"/>
            </a:pPr>
            <a:r>
              <a:rPr lang="zh-CN" altLang="en-US" b="1">
                <a:latin typeface="楷体_GB2312"/>
                <a:ea typeface="楷体_GB2312"/>
                <a:cs typeface="楷体_GB2312"/>
              </a:rPr>
              <a:t>目的：填充比结构元小的孔洞和凹状区。</a:t>
            </a:r>
          </a:p>
        </p:txBody>
      </p:sp>
      <p:sp>
        <p:nvSpPr>
          <p:cNvPr id="108547" name="Text Box 3">
            <a:extLst>
              <a:ext uri="{FF2B5EF4-FFF2-40B4-BE49-F238E27FC236}">
                <a16:creationId xmlns:a16="http://schemas.microsoft.com/office/drawing/2014/main" id="{9ABC0489-274A-443C-8EB8-FFEDB414C8F2}"/>
              </a:ext>
            </a:extLst>
          </p:cNvPr>
          <p:cNvSpPr txBox="1">
            <a:spLocks noChangeArrowheads="1"/>
          </p:cNvSpPr>
          <p:nvPr/>
        </p:nvSpPr>
        <p:spPr bwMode="auto">
          <a:xfrm>
            <a:off x="323850" y="260350"/>
            <a:ext cx="6624638" cy="6413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buFont typeface="Arial" panose="020B0604020202020204" pitchFamily="34" charset="0"/>
              <a:buNone/>
              <a:defRPr/>
            </a:pPr>
            <a:r>
              <a:rPr lang="zh-CN" altLang="en-US" sz="3600" b="1">
                <a:solidFill>
                  <a:srgbClr val="996633"/>
                </a:solidFill>
                <a:effectLst>
                  <a:outerShdw blurRad="38100" dist="38100" dir="2700000" algn="tl">
                    <a:srgbClr val="C0C0C0"/>
                  </a:outerShdw>
                </a:effectLst>
                <a:latin typeface="楷体_GB2312"/>
                <a:ea typeface="楷体_GB2312"/>
                <a:cs typeface="楷体_GB2312"/>
              </a:rPr>
              <a:t>形态学算子</a:t>
            </a:r>
          </a:p>
        </p:txBody>
      </p:sp>
      <p:sp>
        <p:nvSpPr>
          <p:cNvPr id="238596" name="Rectangle 4">
            <a:extLst>
              <a:ext uri="{FF2B5EF4-FFF2-40B4-BE49-F238E27FC236}">
                <a16:creationId xmlns:a16="http://schemas.microsoft.com/office/drawing/2014/main" id="{E42F35E2-DA52-422F-96E6-F3B01DA6A474}"/>
              </a:ext>
            </a:extLst>
          </p:cNvPr>
          <p:cNvSpPr>
            <a:spLocks noChangeArrowheads="1"/>
          </p:cNvSpPr>
          <p:nvPr/>
        </p:nvSpPr>
        <p:spPr bwMode="auto">
          <a:xfrm>
            <a:off x="0"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38597" name="Rectangle 5">
            <a:extLst>
              <a:ext uri="{FF2B5EF4-FFF2-40B4-BE49-F238E27FC236}">
                <a16:creationId xmlns:a16="http://schemas.microsoft.com/office/drawing/2014/main" id="{DAF415CA-6583-447F-8A8F-E87499AE7734}"/>
              </a:ext>
            </a:extLst>
          </p:cNvPr>
          <p:cNvSpPr>
            <a:spLocks noChangeArrowheads="1"/>
          </p:cNvSpPr>
          <p:nvPr/>
        </p:nvSpPr>
        <p:spPr bwMode="auto">
          <a:xfrm>
            <a:off x="0" y="3295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38598" name="Rectangle 6">
            <a:extLst>
              <a:ext uri="{FF2B5EF4-FFF2-40B4-BE49-F238E27FC236}">
                <a16:creationId xmlns:a16="http://schemas.microsoft.com/office/drawing/2014/main" id="{C3E2C9C0-8833-4B37-83F5-FE85B23469C0}"/>
              </a:ext>
            </a:extLst>
          </p:cNvPr>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238599" name="Rectangle 8">
            <a:extLst>
              <a:ext uri="{FF2B5EF4-FFF2-40B4-BE49-F238E27FC236}">
                <a16:creationId xmlns:a16="http://schemas.microsoft.com/office/drawing/2014/main" id="{16C98D3A-6BD7-4960-8990-DE7220E1D82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aphicFrame>
        <p:nvGraphicFramePr>
          <p:cNvPr id="238600" name="Object 2">
            <a:extLst>
              <a:ext uri="{FF2B5EF4-FFF2-40B4-BE49-F238E27FC236}">
                <a16:creationId xmlns:a16="http://schemas.microsoft.com/office/drawing/2014/main" id="{53CC8E4E-3D5A-46C9-BF3C-FFFE70B2E9C5}"/>
              </a:ext>
            </a:extLst>
          </p:cNvPr>
          <p:cNvGraphicFramePr>
            <a:graphicFrameLocks/>
          </p:cNvGraphicFramePr>
          <p:nvPr/>
        </p:nvGraphicFramePr>
        <p:xfrm>
          <a:off x="2035175" y="1271588"/>
          <a:ext cx="1008063" cy="452437"/>
        </p:xfrm>
        <a:graphic>
          <a:graphicData uri="http://schemas.openxmlformats.org/presentationml/2006/ole">
            <mc:AlternateContent xmlns:mc="http://schemas.openxmlformats.org/markup-compatibility/2006">
              <mc:Choice xmlns:v="urn:schemas-microsoft-com:vml" Requires="v">
                <p:oleObj spid="_x0000_s238762" r:id="rId3" imgW="367821" imgH="164885" progId="Equation.DSMT4">
                  <p:embed/>
                </p:oleObj>
              </mc:Choice>
              <mc:Fallback>
                <p:oleObj r:id="rId3" imgW="367821" imgH="164885"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5175" y="1271588"/>
                        <a:ext cx="100806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8601" name="Object 3">
            <a:extLst>
              <a:ext uri="{FF2B5EF4-FFF2-40B4-BE49-F238E27FC236}">
                <a16:creationId xmlns:a16="http://schemas.microsoft.com/office/drawing/2014/main" id="{DB16340A-950A-4343-921B-423EDF542B96}"/>
              </a:ext>
            </a:extLst>
          </p:cNvPr>
          <p:cNvGraphicFramePr>
            <a:graphicFrameLocks/>
          </p:cNvGraphicFramePr>
          <p:nvPr/>
        </p:nvGraphicFramePr>
        <p:xfrm>
          <a:off x="1970088" y="3427413"/>
          <a:ext cx="1092200" cy="474662"/>
        </p:xfrm>
        <a:graphic>
          <a:graphicData uri="http://schemas.openxmlformats.org/presentationml/2006/ole">
            <mc:AlternateContent xmlns:mc="http://schemas.openxmlformats.org/markup-compatibility/2006">
              <mc:Choice xmlns:v="urn:schemas-microsoft-com:vml" Requires="v">
                <p:oleObj spid="_x0000_s238763" r:id="rId5" imgW="380505" imgH="164885" progId="Equation.DSMT4">
                  <p:embed/>
                </p:oleObj>
              </mc:Choice>
              <mc:Fallback>
                <p:oleObj r:id="rId5" imgW="380505" imgH="164885"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0088" y="3427413"/>
                        <a:ext cx="1092200"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18</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4"/>
            <a:ext cx="8229600" cy="537376"/>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fontAlgn="auto">
              <a:lnSpc>
                <a:spcPct val="125000"/>
              </a:lnSpc>
              <a:spcBef>
                <a:spcPts val="0"/>
              </a:spcBef>
              <a:spcAft>
                <a:spcPts val="0"/>
              </a:spcAft>
              <a:buClr>
                <a:srgbClr val="6F1B1B"/>
              </a:buClr>
              <a:defRPr/>
            </a:pPr>
            <a:r>
              <a:rPr lang="zh-CN" altLang="en-US" sz="2000" dirty="0">
                <a:solidFill>
                  <a:srgbClr val="000000"/>
                </a:solidFill>
                <a:latin typeface="黑体" panose="02010609060101010101" pitchFamily="49" charset="-122"/>
                <a:ea typeface="黑体" panose="02010609060101010101" pitchFamily="49" charset="-122"/>
              </a:rPr>
              <a:t>小孔成像模型</a:t>
            </a:r>
            <a:endParaRPr lang="en-US" altLang="zh-CN" sz="2800" dirty="0">
              <a:solidFill>
                <a:srgbClr val="000000"/>
              </a:solidFill>
              <a:latin typeface="黑体" panose="02010609060101010101" pitchFamily="49" charset="-122"/>
              <a:ea typeface="黑体" panose="02010609060101010101" pitchFamily="49" charset="-122"/>
            </a:endParaRPr>
          </a:p>
        </p:txBody>
      </p:sp>
      <p:sp>
        <p:nvSpPr>
          <p:cNvPr id="7" name="内容占位符 2">
            <a:extLst>
              <a:ext uri="{FF2B5EF4-FFF2-40B4-BE49-F238E27FC236}">
                <a16:creationId xmlns:a16="http://schemas.microsoft.com/office/drawing/2014/main" id="{CA9CDD5E-10AE-43E7-BD21-EC4C4685AD5C}"/>
              </a:ext>
            </a:extLst>
          </p:cNvPr>
          <p:cNvSpPr>
            <a:spLocks noGrp="1"/>
          </p:cNvSpPr>
          <p:nvPr>
            <p:ph idx="1"/>
          </p:nvPr>
        </p:nvSpPr>
        <p:spPr>
          <a:xfrm>
            <a:off x="179387" y="1967716"/>
            <a:ext cx="9603275" cy="689423"/>
          </a:xfrm>
        </p:spPr>
        <p:txBody>
          <a:bodyPr/>
          <a:lstStyle/>
          <a:p>
            <a:r>
              <a:rPr lang="zh-CN" altLang="en-US" dirty="0"/>
              <a:t>主要的畸变类型：切向畸变</a:t>
            </a:r>
          </a:p>
        </p:txBody>
      </p:sp>
      <p:pic>
        <p:nvPicPr>
          <p:cNvPr id="3" name="图片 2">
            <a:extLst>
              <a:ext uri="{FF2B5EF4-FFF2-40B4-BE49-F238E27FC236}">
                <a16:creationId xmlns:a16="http://schemas.microsoft.com/office/drawing/2014/main" id="{47E3EF1A-8ED0-4F21-B4C8-5204E7FAF739}"/>
              </a:ext>
            </a:extLst>
          </p:cNvPr>
          <p:cNvPicPr>
            <a:picLocks noChangeAspect="1"/>
          </p:cNvPicPr>
          <p:nvPr/>
        </p:nvPicPr>
        <p:blipFill>
          <a:blip r:embed="rId4"/>
          <a:stretch>
            <a:fillRect/>
          </a:stretch>
        </p:blipFill>
        <p:spPr>
          <a:xfrm>
            <a:off x="1636983" y="2474046"/>
            <a:ext cx="5870033" cy="3453631"/>
          </a:xfrm>
          <a:prstGeom prst="rect">
            <a:avLst/>
          </a:prstGeom>
        </p:spPr>
      </p:pic>
    </p:spTree>
    <p:extLst>
      <p:ext uri="{BB962C8B-B14F-4D97-AF65-F5344CB8AC3E}">
        <p14:creationId xmlns:p14="http://schemas.microsoft.com/office/powerpoint/2010/main" val="241328764"/>
      </p:ext>
    </p:extLst>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3">
            <a:extLst>
              <a:ext uri="{FF2B5EF4-FFF2-40B4-BE49-F238E27FC236}">
                <a16:creationId xmlns:a16="http://schemas.microsoft.com/office/drawing/2014/main" id="{85C4EC86-374E-45A6-BDBF-734F8FEB8804}"/>
              </a:ext>
            </a:extLst>
          </p:cNvPr>
          <p:cNvSpPr txBox="1">
            <a:spLocks noChangeArrowheads="1"/>
          </p:cNvSpPr>
          <p:nvPr/>
        </p:nvSpPr>
        <p:spPr bwMode="auto">
          <a:xfrm>
            <a:off x="193675" y="39688"/>
            <a:ext cx="4965700"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3.5.6 </a:t>
            </a:r>
            <a:r>
              <a:rPr lang="zh-CN" altLang="en-US" sz="4000" b="1" kern="0" dirty="0">
                <a:solidFill>
                  <a:srgbClr val="000099"/>
                </a:solidFill>
              </a:rPr>
              <a:t>二值图像运算</a:t>
            </a:r>
          </a:p>
        </p:txBody>
      </p:sp>
      <p:pic>
        <p:nvPicPr>
          <p:cNvPr id="205827" name="Picture 12" descr="underline_base">
            <a:extLst>
              <a:ext uri="{FF2B5EF4-FFF2-40B4-BE49-F238E27FC236}">
                <a16:creationId xmlns:a16="http://schemas.microsoft.com/office/drawing/2014/main" id="{1C3AC391-F2F7-48AD-9B81-D45443D1E43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638175"/>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28" name="Rectangle 4">
            <a:extLst>
              <a:ext uri="{FF2B5EF4-FFF2-40B4-BE49-F238E27FC236}">
                <a16:creationId xmlns:a16="http://schemas.microsoft.com/office/drawing/2014/main" id="{FFB5A093-0302-4597-96BA-8C165E22EF25}"/>
              </a:ext>
            </a:extLst>
          </p:cNvPr>
          <p:cNvSpPr>
            <a:spLocks noGrp="1" noChangeArrowheads="1"/>
          </p:cNvSpPr>
          <p:nvPr>
            <p:ph type="body" sz="half" idx="4294967295"/>
          </p:nvPr>
        </p:nvSpPr>
        <p:spPr>
          <a:xfrm>
            <a:off x="460375" y="817563"/>
            <a:ext cx="5124450" cy="5245100"/>
          </a:xfrm>
          <a:solidFill>
            <a:srgbClr val="FFFFFF"/>
          </a:solidFill>
        </p:spPr>
        <p:txBody>
          <a:bodyPr/>
          <a:lstStyle/>
          <a:p>
            <a:pPr eaLnBrk="1" hangingPunct="1">
              <a:buFont typeface="Wingdings" panose="05000000000000000000" pitchFamily="2" charset="2"/>
              <a:buNone/>
            </a:pPr>
            <a:r>
              <a:rPr lang="zh-CN" altLang="en-US" dirty="0">
                <a:solidFill>
                  <a:srgbClr val="CC0000"/>
                </a:solidFill>
              </a:rPr>
              <a:t>目录:</a:t>
            </a:r>
          </a:p>
          <a:p>
            <a:pPr eaLnBrk="1" hangingPunct="1">
              <a:buSzPct val="75000"/>
            </a:pPr>
            <a:r>
              <a:rPr lang="zh-CN" altLang="en-US" sz="2400" dirty="0">
                <a:latin typeface="宋体" panose="02010600030101010101" pitchFamily="2" charset="-122"/>
                <a:ea typeface="宋体" panose="02010600030101010101" pitchFamily="2" charset="-122"/>
              </a:rPr>
              <a:t>数字图像概念</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数字图像处理基本步骤</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图像预处理</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图像区域表示</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b="1" dirty="0">
                <a:solidFill>
                  <a:srgbClr val="000099"/>
                </a:solidFill>
                <a:latin typeface="宋体" panose="02010600030101010101" pitchFamily="2" charset="-122"/>
                <a:ea typeface="宋体" panose="02010600030101010101" pitchFamily="2" charset="-122"/>
              </a:rPr>
              <a:t>二值图像运算</a:t>
            </a:r>
          </a:p>
          <a:p>
            <a:pPr eaLnBrk="1" hangingPunct="1">
              <a:buSzPct val="75000"/>
            </a:pPr>
            <a:r>
              <a:rPr lang="zh-CN" altLang="en-US" sz="2400" dirty="0">
                <a:latin typeface="宋体" panose="02010600030101010101" pitchFamily="2" charset="-122"/>
                <a:ea typeface="宋体" panose="02010600030101010101" pitchFamily="2" charset="-122"/>
              </a:rPr>
              <a:t>图像特征比对</a:t>
            </a:r>
            <a:endParaRPr lang="en-US" altLang="zh-CN" sz="2400" dirty="0">
              <a:latin typeface="宋体" panose="02010600030101010101" pitchFamily="2" charset="-122"/>
              <a:ea typeface="宋体" panose="02010600030101010101" pitchFamily="2" charset="-122"/>
            </a:endParaRPr>
          </a:p>
          <a:p>
            <a:pPr eaLnBrk="1" hangingPunct="1">
              <a:buSzPct val="75000"/>
            </a:pPr>
            <a:r>
              <a:rPr lang="en-US" altLang="zh-CN" sz="2400" dirty="0">
                <a:latin typeface="宋体" panose="02010600030101010101" pitchFamily="2" charset="-122"/>
                <a:ea typeface="宋体" panose="02010600030101010101" pitchFamily="2" charset="-122"/>
              </a:rPr>
              <a:t>OpenCV</a:t>
            </a:r>
            <a:r>
              <a:rPr lang="zh-CN" altLang="en-US" sz="2400" dirty="0">
                <a:latin typeface="宋体" panose="02010600030101010101" pitchFamily="2" charset="-122"/>
                <a:ea typeface="宋体" panose="02010600030101010101" pitchFamily="2" charset="-122"/>
              </a:rPr>
              <a:t>平台使用</a:t>
            </a:r>
            <a:endParaRPr lang="en-US" altLang="zh-CN" sz="2400" dirty="0">
              <a:latin typeface="宋体" panose="02010600030101010101" pitchFamily="2" charset="-122"/>
              <a:ea typeface="宋体" panose="02010600030101010101" pitchFamily="2" charset="-122"/>
            </a:endParaRPr>
          </a:p>
          <a:p>
            <a:pPr eaLnBrk="1" hangingPunct="1">
              <a:buSzPct val="75000"/>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a:t>
            </a:r>
          </a:p>
          <a:p>
            <a:pPr eaLnBrk="1" hangingPunct="1">
              <a:buSzPct val="75000"/>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a:t>
            </a:r>
          </a:p>
          <a:p>
            <a:pPr eaLnBrk="1" hangingPunct="1">
              <a:buSzPct val="75000"/>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2876489919"/>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B5D7A8-0CB5-41E3-B097-2A718A68611F}"/>
              </a:ext>
            </a:extLst>
          </p:cNvPr>
          <p:cNvSpPr>
            <a:spLocks noGrp="1"/>
          </p:cNvSpPr>
          <p:nvPr>
            <p:ph type="title"/>
          </p:nvPr>
        </p:nvSpPr>
        <p:spPr/>
        <p:txBody>
          <a:bodyPr/>
          <a:lstStyle/>
          <a:p>
            <a:r>
              <a:rPr lang="zh-CN" altLang="en-US" dirty="0"/>
              <a:t>练习</a:t>
            </a:r>
          </a:p>
        </p:txBody>
      </p:sp>
      <p:sp>
        <p:nvSpPr>
          <p:cNvPr id="3" name="文本占位符 2">
            <a:extLst>
              <a:ext uri="{FF2B5EF4-FFF2-40B4-BE49-F238E27FC236}">
                <a16:creationId xmlns:a16="http://schemas.microsoft.com/office/drawing/2014/main" id="{D8366D50-915A-4322-A693-DF7147DA83CA}"/>
              </a:ext>
            </a:extLst>
          </p:cNvPr>
          <p:cNvSpPr>
            <a:spLocks noGrp="1"/>
          </p:cNvSpPr>
          <p:nvPr>
            <p:ph type="body" sz="half" idx="1"/>
          </p:nvPr>
        </p:nvSpPr>
        <p:spPr>
          <a:xfrm>
            <a:off x="685800" y="1981200"/>
            <a:ext cx="7984864" cy="4114800"/>
          </a:xfrm>
        </p:spPr>
        <p:txBody>
          <a:bodyPr/>
          <a:lstStyle/>
          <a:p>
            <a:r>
              <a:rPr lang="zh-CN" altLang="en-US" dirty="0"/>
              <a:t>实验</a:t>
            </a:r>
            <a:r>
              <a:rPr lang="en-US" altLang="zh-CN" dirty="0"/>
              <a:t>1: </a:t>
            </a:r>
            <a:r>
              <a:rPr lang="zh-CN" altLang="en-US" dirty="0"/>
              <a:t>基于颜色特征的目标识别与跟踪</a:t>
            </a:r>
          </a:p>
        </p:txBody>
      </p:sp>
      <p:pic>
        <p:nvPicPr>
          <p:cNvPr id="5" name="Picture 12" descr="underline_base">
            <a:extLst>
              <a:ext uri="{FF2B5EF4-FFF2-40B4-BE49-F238E27FC236}">
                <a16:creationId xmlns:a16="http://schemas.microsoft.com/office/drawing/2014/main" id="{840ED4FC-ECCD-4E84-8B3D-4A9F854A7B1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1315907"/>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532433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内容占位符 2">
            <a:extLst>
              <a:ext uri="{FF2B5EF4-FFF2-40B4-BE49-F238E27FC236}">
                <a16:creationId xmlns:a16="http://schemas.microsoft.com/office/drawing/2014/main" id="{99DBBF29-2A95-4763-8C15-B9D7B267CC84}"/>
              </a:ext>
            </a:extLst>
          </p:cNvPr>
          <p:cNvSpPr>
            <a:spLocks noGrp="1" noChangeArrowheads="1"/>
          </p:cNvSpPr>
          <p:nvPr>
            <p:ph idx="1"/>
          </p:nvPr>
        </p:nvSpPr>
        <p:spPr/>
        <p:txBody>
          <a:bodyPr/>
          <a:lstStyle/>
          <a:p>
            <a:pPr>
              <a:buFont typeface="Wingdings" panose="05000000000000000000" pitchFamily="2" charset="2"/>
              <a:buNone/>
            </a:pPr>
            <a:endParaRPr lang="en-US" altLang="zh-CN"/>
          </a:p>
          <a:p>
            <a:pPr>
              <a:buFont typeface="Wingdings" panose="05000000000000000000" pitchFamily="2" charset="2"/>
              <a:buNone/>
            </a:pPr>
            <a:endParaRPr lang="en-US" altLang="zh-CN"/>
          </a:p>
          <a:p>
            <a:pPr>
              <a:buFont typeface="Wingdings" panose="05000000000000000000" pitchFamily="2" charset="2"/>
              <a:buNone/>
            </a:pPr>
            <a:endParaRPr lang="en-US" altLang="zh-CN"/>
          </a:p>
          <a:p>
            <a:pPr>
              <a:buFont typeface="Wingdings" panose="05000000000000000000" pitchFamily="2" charset="2"/>
              <a:buNone/>
            </a:pPr>
            <a:endParaRPr lang="en-US" altLang="zh-CN"/>
          </a:p>
          <a:p>
            <a:pPr algn="ctr">
              <a:buFont typeface="Wingdings" panose="05000000000000000000" pitchFamily="2" charset="2"/>
              <a:buNone/>
            </a:pPr>
            <a:r>
              <a:rPr lang="en-US" altLang="zh-CN" sz="4800"/>
              <a:t>Thanks</a:t>
            </a:r>
            <a:endParaRPr lang="zh-CN" altLang="en-US" sz="4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19</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4"/>
            <a:ext cx="8229600" cy="537376"/>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fontAlgn="auto">
              <a:lnSpc>
                <a:spcPct val="125000"/>
              </a:lnSpc>
              <a:spcBef>
                <a:spcPts val="0"/>
              </a:spcBef>
              <a:spcAft>
                <a:spcPts val="0"/>
              </a:spcAft>
              <a:buClr>
                <a:srgbClr val="6F1B1B"/>
              </a:buClr>
              <a:defRPr/>
            </a:pPr>
            <a:r>
              <a:rPr lang="zh-CN" altLang="en-US" sz="2000" dirty="0">
                <a:solidFill>
                  <a:srgbClr val="000000"/>
                </a:solidFill>
                <a:latin typeface="黑体" panose="02010609060101010101" pitchFamily="49" charset="-122"/>
                <a:ea typeface="黑体" panose="02010609060101010101" pitchFamily="49" charset="-122"/>
              </a:rPr>
              <a:t>小孔成像模型</a:t>
            </a:r>
            <a:endParaRPr lang="en-US" altLang="zh-CN" sz="2800" dirty="0">
              <a:solidFill>
                <a:srgbClr val="000000"/>
              </a:solidFill>
              <a:latin typeface="黑体" panose="02010609060101010101" pitchFamily="49" charset="-122"/>
              <a:ea typeface="黑体" panose="02010609060101010101" pitchFamily="49" charset="-122"/>
            </a:endParaRPr>
          </a:p>
        </p:txBody>
      </p:sp>
      <p:sp>
        <p:nvSpPr>
          <p:cNvPr id="20" name="内容占位符 2">
            <a:extLst>
              <a:ext uri="{FF2B5EF4-FFF2-40B4-BE49-F238E27FC236}">
                <a16:creationId xmlns:a16="http://schemas.microsoft.com/office/drawing/2014/main" id="{34610C60-2CB6-4D0B-8E08-CD92A73B196A}"/>
              </a:ext>
            </a:extLst>
          </p:cNvPr>
          <p:cNvSpPr>
            <a:spLocks noGrp="1"/>
          </p:cNvSpPr>
          <p:nvPr>
            <p:ph idx="1"/>
          </p:nvPr>
        </p:nvSpPr>
        <p:spPr>
          <a:xfrm>
            <a:off x="157411" y="1908581"/>
            <a:ext cx="9603275" cy="3450613"/>
          </a:xfrm>
        </p:spPr>
        <p:txBody>
          <a:bodyPr/>
          <a:lstStyle/>
          <a:p>
            <a:r>
              <a:rPr lang="zh-CN" altLang="en-US" dirty="0"/>
              <a:t>数学模型</a:t>
            </a:r>
            <a:endParaRPr lang="en-US" altLang="zh-CN" dirty="0"/>
          </a:p>
          <a:p>
            <a:pPr lvl="1"/>
            <a:r>
              <a:rPr lang="zh-CN" altLang="en-US" dirty="0"/>
              <a:t>畸变可以用归一化坐标的变换来描述</a:t>
            </a:r>
          </a:p>
        </p:txBody>
      </p:sp>
      <p:sp>
        <p:nvSpPr>
          <p:cNvPr id="21" name="文本框 20">
            <a:extLst>
              <a:ext uri="{FF2B5EF4-FFF2-40B4-BE49-F238E27FC236}">
                <a16:creationId xmlns:a16="http://schemas.microsoft.com/office/drawing/2014/main" id="{2BC626BE-BA7E-4BF8-86DC-9AEA52CB8FD3}"/>
              </a:ext>
            </a:extLst>
          </p:cNvPr>
          <p:cNvSpPr txBox="1"/>
          <p:nvPr/>
        </p:nvSpPr>
        <p:spPr>
          <a:xfrm>
            <a:off x="546966" y="4097232"/>
            <a:ext cx="2492990" cy="369332"/>
          </a:xfrm>
          <a:prstGeom prst="rect">
            <a:avLst/>
          </a:prstGeom>
          <a:noFill/>
        </p:spPr>
        <p:txBody>
          <a:bodyPr wrap="none" rtlCol="0">
            <a:spAutoFit/>
          </a:bodyPr>
          <a:lstStyle/>
          <a:p>
            <a:r>
              <a:rPr lang="zh-CN" altLang="en-US" dirty="0"/>
              <a:t>径向畸变：多项式描述</a:t>
            </a:r>
          </a:p>
        </p:txBody>
      </p:sp>
      <p:sp>
        <p:nvSpPr>
          <p:cNvPr id="22" name="文本框 21">
            <a:extLst>
              <a:ext uri="{FF2B5EF4-FFF2-40B4-BE49-F238E27FC236}">
                <a16:creationId xmlns:a16="http://schemas.microsoft.com/office/drawing/2014/main" id="{2D4B3589-8391-4582-B79A-E7D6F2631500}"/>
              </a:ext>
            </a:extLst>
          </p:cNvPr>
          <p:cNvSpPr txBox="1"/>
          <p:nvPr/>
        </p:nvSpPr>
        <p:spPr>
          <a:xfrm>
            <a:off x="5153826" y="4097232"/>
            <a:ext cx="2492990" cy="369332"/>
          </a:xfrm>
          <a:prstGeom prst="rect">
            <a:avLst/>
          </a:prstGeom>
          <a:noFill/>
        </p:spPr>
        <p:txBody>
          <a:bodyPr wrap="none" rtlCol="0">
            <a:spAutoFit/>
          </a:bodyPr>
          <a:lstStyle/>
          <a:p>
            <a:r>
              <a:rPr lang="zh-CN" altLang="en-US" dirty="0"/>
              <a:t>切向畸变：多项式描述</a:t>
            </a:r>
          </a:p>
        </p:txBody>
      </p:sp>
      <p:sp>
        <p:nvSpPr>
          <p:cNvPr id="23" name="文本框 22">
            <a:extLst>
              <a:ext uri="{FF2B5EF4-FFF2-40B4-BE49-F238E27FC236}">
                <a16:creationId xmlns:a16="http://schemas.microsoft.com/office/drawing/2014/main" id="{62742419-116A-475B-AA49-C073ED61D57C}"/>
              </a:ext>
            </a:extLst>
          </p:cNvPr>
          <p:cNvSpPr txBox="1"/>
          <p:nvPr/>
        </p:nvSpPr>
        <p:spPr>
          <a:xfrm>
            <a:off x="454524" y="5016049"/>
            <a:ext cx="4185761" cy="1200329"/>
          </a:xfrm>
          <a:prstGeom prst="rect">
            <a:avLst/>
          </a:prstGeom>
          <a:noFill/>
        </p:spPr>
        <p:txBody>
          <a:bodyPr wrap="none" rtlCol="0">
            <a:spAutoFit/>
          </a:bodyPr>
          <a:lstStyle/>
          <a:p>
            <a:pPr algn="ctr"/>
            <a:r>
              <a:rPr lang="zh-CN" altLang="en-US" dirty="0"/>
              <a:t>放在一起：</a:t>
            </a:r>
            <a:endParaRPr lang="en-US" altLang="zh-CN" dirty="0"/>
          </a:p>
          <a:p>
            <a:endParaRPr lang="en-US" altLang="zh-CN" dirty="0"/>
          </a:p>
          <a:p>
            <a:r>
              <a:rPr lang="zh-CN" altLang="en-US" dirty="0"/>
              <a:t>实际当中可灵活保留各项系数</a:t>
            </a:r>
          </a:p>
        </p:txBody>
      </p:sp>
      <p:pic>
        <p:nvPicPr>
          <p:cNvPr id="24" name="图片 23">
            <a:extLst>
              <a:ext uri="{FF2B5EF4-FFF2-40B4-BE49-F238E27FC236}">
                <a16:creationId xmlns:a16="http://schemas.microsoft.com/office/drawing/2014/main" id="{302863EE-97E4-404D-AA58-9CA02F2D0589}"/>
              </a:ext>
            </a:extLst>
          </p:cNvPr>
          <p:cNvPicPr>
            <a:picLocks noChangeAspect="1"/>
          </p:cNvPicPr>
          <p:nvPr/>
        </p:nvPicPr>
        <p:blipFill>
          <a:blip r:embed="rId4"/>
          <a:stretch>
            <a:fillRect/>
          </a:stretch>
        </p:blipFill>
        <p:spPr>
          <a:xfrm>
            <a:off x="406336" y="2841530"/>
            <a:ext cx="3781850" cy="1094120"/>
          </a:xfrm>
          <a:prstGeom prst="rect">
            <a:avLst/>
          </a:prstGeom>
        </p:spPr>
      </p:pic>
      <p:pic>
        <p:nvPicPr>
          <p:cNvPr id="25" name="图片 24">
            <a:extLst>
              <a:ext uri="{FF2B5EF4-FFF2-40B4-BE49-F238E27FC236}">
                <a16:creationId xmlns:a16="http://schemas.microsoft.com/office/drawing/2014/main" id="{C2EE205E-6A52-4FE8-9D76-36E67557F0C3}"/>
              </a:ext>
            </a:extLst>
          </p:cNvPr>
          <p:cNvPicPr>
            <a:picLocks noChangeAspect="1"/>
          </p:cNvPicPr>
          <p:nvPr/>
        </p:nvPicPr>
        <p:blipFill>
          <a:blip r:embed="rId5"/>
          <a:stretch>
            <a:fillRect/>
          </a:stretch>
        </p:blipFill>
        <p:spPr>
          <a:xfrm>
            <a:off x="4585056" y="2858139"/>
            <a:ext cx="3801955" cy="1059939"/>
          </a:xfrm>
          <a:prstGeom prst="rect">
            <a:avLst/>
          </a:prstGeom>
        </p:spPr>
      </p:pic>
      <p:pic>
        <p:nvPicPr>
          <p:cNvPr id="26" name="图片 25">
            <a:extLst>
              <a:ext uri="{FF2B5EF4-FFF2-40B4-BE49-F238E27FC236}">
                <a16:creationId xmlns:a16="http://schemas.microsoft.com/office/drawing/2014/main" id="{00D7040C-9845-419B-B2DE-85D7BBF64D86}"/>
              </a:ext>
            </a:extLst>
          </p:cNvPr>
          <p:cNvPicPr>
            <a:picLocks noChangeAspect="1"/>
          </p:cNvPicPr>
          <p:nvPr/>
        </p:nvPicPr>
        <p:blipFill>
          <a:blip r:embed="rId6"/>
          <a:stretch>
            <a:fillRect/>
          </a:stretch>
        </p:blipFill>
        <p:spPr>
          <a:xfrm>
            <a:off x="3443888" y="4867636"/>
            <a:ext cx="4304324" cy="748578"/>
          </a:xfrm>
          <a:prstGeom prst="rect">
            <a:avLst/>
          </a:prstGeom>
        </p:spPr>
      </p:pic>
    </p:spTree>
    <p:extLst>
      <p:ext uri="{BB962C8B-B14F-4D97-AF65-F5344CB8AC3E}">
        <p14:creationId xmlns:p14="http://schemas.microsoft.com/office/powerpoint/2010/main" val="403420105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a:extLst>
              <a:ext uri="{FF2B5EF4-FFF2-40B4-BE49-F238E27FC236}">
                <a16:creationId xmlns:a16="http://schemas.microsoft.com/office/drawing/2014/main" id="{3F26E4EE-A156-4DC2-AF17-A9901D8B2362}"/>
              </a:ext>
            </a:extLst>
          </p:cNvPr>
          <p:cNvSpPr>
            <a:spLocks noGrp="1" noChangeArrowheads="1"/>
          </p:cNvSpPr>
          <p:nvPr>
            <p:ph type="title"/>
          </p:nvPr>
        </p:nvSpPr>
        <p:spPr/>
        <p:txBody>
          <a:bodyPr/>
          <a:lstStyle/>
          <a:p>
            <a:r>
              <a:rPr lang="zh-CN" altLang="en-US" dirty="0">
                <a:latin typeface="Times New Roman" panose="02020603050405020304" pitchFamily="18" charset="0"/>
              </a:rPr>
              <a:t>机器人学的知识架构</a:t>
            </a:r>
            <a:endParaRPr lang="zh-CN" altLang="en-US" dirty="0"/>
          </a:p>
        </p:txBody>
      </p:sp>
      <p:sp>
        <p:nvSpPr>
          <p:cNvPr id="48131" name="内容占位符 2">
            <a:extLst>
              <a:ext uri="{FF2B5EF4-FFF2-40B4-BE49-F238E27FC236}">
                <a16:creationId xmlns:a16="http://schemas.microsoft.com/office/drawing/2014/main" id="{1CF01255-7A96-4F3A-9478-1A1592B189FF}"/>
              </a:ext>
            </a:extLst>
          </p:cNvPr>
          <p:cNvSpPr>
            <a:spLocks noGrp="1" noChangeArrowheads="1"/>
          </p:cNvSpPr>
          <p:nvPr>
            <p:ph idx="1"/>
          </p:nvPr>
        </p:nvSpPr>
        <p:spPr>
          <a:xfrm>
            <a:off x="533400" y="1192213"/>
            <a:ext cx="8101013" cy="4976812"/>
          </a:xfrm>
        </p:spPr>
        <p:txBody>
          <a:bodyPr/>
          <a:lstStyle/>
          <a:p>
            <a:pPr marL="0" indent="0">
              <a:buFont typeface="Wingdings" panose="05000000000000000000" pitchFamily="2" charset="2"/>
              <a:buNone/>
            </a:pPr>
            <a:r>
              <a:rPr kumimoji="1" lang="zh-CN" altLang="zh-CN" sz="2000" b="1" noProof="1">
                <a:solidFill>
                  <a:srgbClr val="C00000"/>
                </a:solidFill>
              </a:rPr>
              <a:t>  1.</a:t>
            </a:r>
            <a:r>
              <a:rPr kumimoji="1" lang="zh-CN" altLang="en-US" sz="2000" b="1" noProof="1">
                <a:solidFill>
                  <a:srgbClr val="C00000"/>
                </a:solidFill>
              </a:rPr>
              <a:t>感知</a:t>
            </a:r>
            <a:r>
              <a:rPr kumimoji="1" lang="zh-CN" altLang="en-US" sz="2000" noProof="1"/>
              <a:t>：视觉传感器、图像传感器、触觉和力传感器、惯导等；</a:t>
            </a:r>
          </a:p>
          <a:p>
            <a:pPr marL="0" indent="0">
              <a:buFont typeface="Wingdings" panose="05000000000000000000" pitchFamily="2" charset="2"/>
              <a:buNone/>
            </a:pPr>
            <a:r>
              <a:rPr kumimoji="1" lang="zh-CN" altLang="en-US" sz="2000" noProof="1"/>
              <a:t>  </a:t>
            </a:r>
            <a:r>
              <a:rPr kumimoji="1" lang="zh-CN" altLang="en-US" sz="2000" b="1" noProof="1">
                <a:solidFill>
                  <a:srgbClr val="C00000"/>
                </a:solidFill>
              </a:rPr>
              <a:t> </a:t>
            </a:r>
            <a:r>
              <a:rPr kumimoji="1" lang="zh-CN" altLang="zh-CN" sz="2000" b="1" noProof="1">
                <a:solidFill>
                  <a:srgbClr val="C00000"/>
                </a:solidFill>
              </a:rPr>
              <a:t>2.</a:t>
            </a:r>
            <a:r>
              <a:rPr kumimoji="1" lang="zh-CN" altLang="en-US" sz="2000" b="1" noProof="1">
                <a:solidFill>
                  <a:srgbClr val="C00000"/>
                </a:solidFill>
              </a:rPr>
              <a:t>认知</a:t>
            </a:r>
            <a:r>
              <a:rPr kumimoji="1" lang="zh-CN" altLang="en-US" sz="2000" noProof="1"/>
              <a:t>：人工智能、知识表达、规划、任务调度、机器学习等；</a:t>
            </a:r>
          </a:p>
          <a:p>
            <a:pPr marL="0" indent="0">
              <a:buFont typeface="Wingdings" panose="05000000000000000000" pitchFamily="2" charset="2"/>
              <a:buNone/>
            </a:pPr>
            <a:r>
              <a:rPr kumimoji="1" lang="zh-CN" altLang="en-US" sz="2000" noProof="1"/>
              <a:t>   </a:t>
            </a:r>
            <a:r>
              <a:rPr kumimoji="1" lang="zh-CN" altLang="zh-CN" sz="2000" b="1" noProof="1">
                <a:solidFill>
                  <a:srgbClr val="C00000"/>
                </a:solidFill>
              </a:rPr>
              <a:t>3.</a:t>
            </a:r>
            <a:r>
              <a:rPr kumimoji="1" lang="zh-CN" altLang="en-US" sz="2000" b="1" noProof="1">
                <a:solidFill>
                  <a:srgbClr val="C00000"/>
                </a:solidFill>
              </a:rPr>
              <a:t>行为</a:t>
            </a:r>
            <a:r>
              <a:rPr kumimoji="1" lang="zh-CN" altLang="en-US" sz="2000" noProof="1"/>
              <a:t>：运动学、动力学、控制、</a:t>
            </a:r>
            <a:r>
              <a:rPr kumimoji="1" lang="en-US" altLang="en-US" sz="2000" noProof="1"/>
              <a:t>manipulation</a:t>
            </a:r>
            <a:r>
              <a:rPr kumimoji="1" lang="zh-CN" altLang="en-US" sz="2000" noProof="1"/>
              <a:t>和</a:t>
            </a:r>
            <a:r>
              <a:rPr kumimoji="1" lang="en-US" altLang="en-US" sz="2000" noProof="1"/>
              <a:t>locomotion</a:t>
            </a:r>
            <a:r>
              <a:rPr kumimoji="1" lang="zh-CN" altLang="en-US" sz="2000" noProof="1"/>
              <a:t>等；</a:t>
            </a:r>
          </a:p>
          <a:p>
            <a:pPr marL="0" indent="0">
              <a:buFont typeface="Wingdings" panose="05000000000000000000" pitchFamily="2" charset="2"/>
              <a:buNone/>
            </a:pPr>
            <a:r>
              <a:rPr kumimoji="1" lang="zh-CN" altLang="en-US" sz="2000" noProof="1"/>
              <a:t>   </a:t>
            </a:r>
            <a:r>
              <a:rPr kumimoji="1" lang="zh-CN" altLang="zh-CN" sz="2000" b="1" noProof="1">
                <a:solidFill>
                  <a:srgbClr val="C00000"/>
                </a:solidFill>
              </a:rPr>
              <a:t>4.</a:t>
            </a:r>
            <a:r>
              <a:rPr kumimoji="1" lang="zh-CN" altLang="en-US" sz="2000" b="1" noProof="1">
                <a:solidFill>
                  <a:srgbClr val="C00000"/>
                </a:solidFill>
              </a:rPr>
              <a:t>数学基础</a:t>
            </a:r>
            <a:r>
              <a:rPr kumimoji="1" lang="zh-CN" altLang="en-US" sz="2000" noProof="1"/>
              <a:t>：最优估计、微分几何、计算几何、运筹学等；</a:t>
            </a:r>
          </a:p>
        </p:txBody>
      </p:sp>
      <p:pic>
        <p:nvPicPr>
          <p:cNvPr id="48132" name="Picture 12" descr="underline_base">
            <a:extLst>
              <a:ext uri="{FF2B5EF4-FFF2-40B4-BE49-F238E27FC236}">
                <a16:creationId xmlns:a16="http://schemas.microsoft.com/office/drawing/2014/main" id="{D42C27B2-38CF-413E-86AA-65E864D2FBD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3" y="1030288"/>
            <a:ext cx="55721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33" name="组合 1">
            <a:extLst>
              <a:ext uri="{FF2B5EF4-FFF2-40B4-BE49-F238E27FC236}">
                <a16:creationId xmlns:a16="http://schemas.microsoft.com/office/drawing/2014/main" id="{B511BBDA-36D8-42A8-8170-B1B059507381}"/>
              </a:ext>
            </a:extLst>
          </p:cNvPr>
          <p:cNvGrpSpPr>
            <a:grpSpLocks/>
          </p:cNvGrpSpPr>
          <p:nvPr/>
        </p:nvGrpSpPr>
        <p:grpSpPr bwMode="auto">
          <a:xfrm>
            <a:off x="1852613" y="2582863"/>
            <a:ext cx="5505450" cy="3938587"/>
            <a:chOff x="0" y="0"/>
            <a:chExt cx="6304001" cy="4943475"/>
          </a:xfrm>
        </p:grpSpPr>
        <p:sp>
          <p:nvSpPr>
            <p:cNvPr id="48134" name="Rectangle 5">
              <a:extLst>
                <a:ext uri="{FF2B5EF4-FFF2-40B4-BE49-F238E27FC236}">
                  <a16:creationId xmlns:a16="http://schemas.microsoft.com/office/drawing/2014/main" id="{4E34469B-6ABC-4F39-B07E-1E9B88B62127}"/>
                </a:ext>
              </a:extLst>
            </p:cNvPr>
            <p:cNvSpPr>
              <a:spLocks noChangeArrowheads="1"/>
            </p:cNvSpPr>
            <p:nvPr/>
          </p:nvSpPr>
          <p:spPr bwMode="auto">
            <a:xfrm>
              <a:off x="372464" y="1920312"/>
              <a:ext cx="1880526" cy="38721"/>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35" name="Rectangle 6">
              <a:extLst>
                <a:ext uri="{FF2B5EF4-FFF2-40B4-BE49-F238E27FC236}">
                  <a16:creationId xmlns:a16="http://schemas.microsoft.com/office/drawing/2014/main" id="{96B0A369-7D7A-4958-B88A-02872F5A0A7E}"/>
                </a:ext>
              </a:extLst>
            </p:cNvPr>
            <p:cNvSpPr>
              <a:spLocks noChangeArrowheads="1"/>
            </p:cNvSpPr>
            <p:nvPr/>
          </p:nvSpPr>
          <p:spPr bwMode="auto">
            <a:xfrm>
              <a:off x="2215184" y="1933218"/>
              <a:ext cx="37807" cy="2197100"/>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36" name="Rectangle 7">
              <a:extLst>
                <a:ext uri="{FF2B5EF4-FFF2-40B4-BE49-F238E27FC236}">
                  <a16:creationId xmlns:a16="http://schemas.microsoft.com/office/drawing/2014/main" id="{BE243601-6E51-4A22-B446-B6EED56DCD4E}"/>
                </a:ext>
              </a:extLst>
            </p:cNvPr>
            <p:cNvSpPr>
              <a:spLocks noChangeArrowheads="1"/>
            </p:cNvSpPr>
            <p:nvPr/>
          </p:nvSpPr>
          <p:spPr bwMode="auto">
            <a:xfrm>
              <a:off x="359863" y="4093031"/>
              <a:ext cx="1867923" cy="37288"/>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37" name="Rectangle 8">
              <a:extLst>
                <a:ext uri="{FF2B5EF4-FFF2-40B4-BE49-F238E27FC236}">
                  <a16:creationId xmlns:a16="http://schemas.microsoft.com/office/drawing/2014/main" id="{72040CFD-7899-4695-8542-8D93CBBA3848}"/>
                </a:ext>
              </a:extLst>
            </p:cNvPr>
            <p:cNvSpPr>
              <a:spLocks noChangeArrowheads="1"/>
            </p:cNvSpPr>
            <p:nvPr/>
          </p:nvSpPr>
          <p:spPr bwMode="auto">
            <a:xfrm>
              <a:off x="359863" y="1920312"/>
              <a:ext cx="39207" cy="2185627"/>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38" name="Rectangle 9">
              <a:extLst>
                <a:ext uri="{FF2B5EF4-FFF2-40B4-BE49-F238E27FC236}">
                  <a16:creationId xmlns:a16="http://schemas.microsoft.com/office/drawing/2014/main" id="{CAE81D61-04E8-4C29-8069-3ED06AC7AAF0}"/>
                </a:ext>
              </a:extLst>
            </p:cNvPr>
            <p:cNvSpPr>
              <a:spLocks noChangeArrowheads="1"/>
            </p:cNvSpPr>
            <p:nvPr/>
          </p:nvSpPr>
          <p:spPr bwMode="auto">
            <a:xfrm>
              <a:off x="4083107" y="1920312"/>
              <a:ext cx="1891728" cy="38721"/>
            </a:xfrm>
            <a:prstGeom prst="rect">
              <a:avLst/>
            </a:prstGeom>
            <a:solidFill>
              <a:srgbClr val="A2C1FE"/>
            </a:solidFill>
            <a:ln w="9525">
              <a:solidFill>
                <a:srgbClr val="A2C1FE"/>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39" name="Rectangle 10">
              <a:extLst>
                <a:ext uri="{FF2B5EF4-FFF2-40B4-BE49-F238E27FC236}">
                  <a16:creationId xmlns:a16="http://schemas.microsoft.com/office/drawing/2014/main" id="{3F1AEC40-9739-4186-89E0-DF783C3FFF3C}"/>
                </a:ext>
              </a:extLst>
            </p:cNvPr>
            <p:cNvSpPr>
              <a:spLocks noChangeArrowheads="1"/>
            </p:cNvSpPr>
            <p:nvPr/>
          </p:nvSpPr>
          <p:spPr bwMode="auto">
            <a:xfrm>
              <a:off x="5937028" y="1933218"/>
              <a:ext cx="37807" cy="2197100"/>
            </a:xfrm>
            <a:prstGeom prst="rect">
              <a:avLst/>
            </a:prstGeom>
            <a:solidFill>
              <a:srgbClr val="A2C1FE"/>
            </a:solidFill>
            <a:ln w="9525">
              <a:solidFill>
                <a:srgbClr val="A2C1FE"/>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0" name="Rectangle 11">
              <a:extLst>
                <a:ext uri="{FF2B5EF4-FFF2-40B4-BE49-F238E27FC236}">
                  <a16:creationId xmlns:a16="http://schemas.microsoft.com/office/drawing/2014/main" id="{FB3CBAC5-FF3B-48A1-9F3E-FABD971BB7D5}"/>
                </a:ext>
              </a:extLst>
            </p:cNvPr>
            <p:cNvSpPr>
              <a:spLocks noChangeArrowheads="1"/>
            </p:cNvSpPr>
            <p:nvPr/>
          </p:nvSpPr>
          <p:spPr bwMode="auto">
            <a:xfrm>
              <a:off x="4070505" y="4093031"/>
              <a:ext cx="1879125" cy="37288"/>
            </a:xfrm>
            <a:prstGeom prst="rect">
              <a:avLst/>
            </a:prstGeom>
            <a:solidFill>
              <a:srgbClr val="A2C1FE"/>
            </a:solidFill>
            <a:ln w="9525">
              <a:solidFill>
                <a:srgbClr val="A2C1FE"/>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1" name="Rectangle 12">
              <a:extLst>
                <a:ext uri="{FF2B5EF4-FFF2-40B4-BE49-F238E27FC236}">
                  <a16:creationId xmlns:a16="http://schemas.microsoft.com/office/drawing/2014/main" id="{004F3555-5699-4630-9A57-32941CE426D7}"/>
                </a:ext>
              </a:extLst>
            </p:cNvPr>
            <p:cNvSpPr>
              <a:spLocks noChangeArrowheads="1"/>
            </p:cNvSpPr>
            <p:nvPr/>
          </p:nvSpPr>
          <p:spPr bwMode="auto">
            <a:xfrm>
              <a:off x="4070505" y="1920312"/>
              <a:ext cx="37806" cy="2185627"/>
            </a:xfrm>
            <a:prstGeom prst="rect">
              <a:avLst/>
            </a:prstGeom>
            <a:solidFill>
              <a:srgbClr val="A2C1FE"/>
            </a:solidFill>
            <a:ln w="9525">
              <a:solidFill>
                <a:srgbClr val="A2C1FE"/>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2" name="Rectangle 13">
              <a:extLst>
                <a:ext uri="{FF2B5EF4-FFF2-40B4-BE49-F238E27FC236}">
                  <a16:creationId xmlns:a16="http://schemas.microsoft.com/office/drawing/2014/main" id="{CF92ADC2-1370-47D8-8889-1AE33041C5FE}"/>
                </a:ext>
              </a:extLst>
            </p:cNvPr>
            <p:cNvSpPr>
              <a:spLocks noChangeArrowheads="1"/>
            </p:cNvSpPr>
            <p:nvPr/>
          </p:nvSpPr>
          <p:spPr bwMode="auto">
            <a:xfrm>
              <a:off x="4248336" y="3418986"/>
              <a:ext cx="1587875" cy="63532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3" name="Rectangle 14">
              <a:extLst>
                <a:ext uri="{FF2B5EF4-FFF2-40B4-BE49-F238E27FC236}">
                  <a16:creationId xmlns:a16="http://schemas.microsoft.com/office/drawing/2014/main" id="{29FD597A-436C-4307-ADD8-F36A403E3A7F}"/>
                </a:ext>
              </a:extLst>
            </p:cNvPr>
            <p:cNvSpPr>
              <a:spLocks noChangeArrowheads="1"/>
            </p:cNvSpPr>
            <p:nvPr/>
          </p:nvSpPr>
          <p:spPr bwMode="auto">
            <a:xfrm>
              <a:off x="4248336" y="2047949"/>
              <a:ext cx="1587875" cy="62241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4" name="Rectangle 15">
              <a:extLst>
                <a:ext uri="{FF2B5EF4-FFF2-40B4-BE49-F238E27FC236}">
                  <a16:creationId xmlns:a16="http://schemas.microsoft.com/office/drawing/2014/main" id="{885DB414-ABED-4858-9C88-5007319A3C52}"/>
                </a:ext>
              </a:extLst>
            </p:cNvPr>
            <p:cNvSpPr>
              <a:spLocks noChangeArrowheads="1"/>
            </p:cNvSpPr>
            <p:nvPr/>
          </p:nvSpPr>
          <p:spPr bwMode="auto">
            <a:xfrm>
              <a:off x="4248336" y="714201"/>
              <a:ext cx="1587875" cy="63532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5" name="Rectangle 16">
              <a:extLst>
                <a:ext uri="{FF2B5EF4-FFF2-40B4-BE49-F238E27FC236}">
                  <a16:creationId xmlns:a16="http://schemas.microsoft.com/office/drawing/2014/main" id="{ECB1FEEE-9A60-4C34-BFB6-4C649B2CB5FB}"/>
                </a:ext>
              </a:extLst>
            </p:cNvPr>
            <p:cNvSpPr>
              <a:spLocks noChangeArrowheads="1"/>
            </p:cNvSpPr>
            <p:nvPr/>
          </p:nvSpPr>
          <p:spPr bwMode="auto">
            <a:xfrm>
              <a:off x="537693" y="714201"/>
              <a:ext cx="1587875" cy="63532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6" name="Rectangle 17">
              <a:extLst>
                <a:ext uri="{FF2B5EF4-FFF2-40B4-BE49-F238E27FC236}">
                  <a16:creationId xmlns:a16="http://schemas.microsoft.com/office/drawing/2014/main" id="{BA9B24A9-4EC7-4B6F-9986-1E5AE893B7F6}"/>
                </a:ext>
              </a:extLst>
            </p:cNvPr>
            <p:cNvSpPr>
              <a:spLocks noChangeArrowheads="1"/>
            </p:cNvSpPr>
            <p:nvPr/>
          </p:nvSpPr>
          <p:spPr bwMode="auto">
            <a:xfrm>
              <a:off x="537693" y="3418986"/>
              <a:ext cx="1587875" cy="63532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7" name="Rectangle 18">
              <a:extLst>
                <a:ext uri="{FF2B5EF4-FFF2-40B4-BE49-F238E27FC236}">
                  <a16:creationId xmlns:a16="http://schemas.microsoft.com/office/drawing/2014/main" id="{5055C716-1F55-46A8-AC46-7F0D8C9D21E8}"/>
                </a:ext>
              </a:extLst>
            </p:cNvPr>
            <p:cNvSpPr>
              <a:spLocks noChangeArrowheads="1"/>
            </p:cNvSpPr>
            <p:nvPr/>
          </p:nvSpPr>
          <p:spPr bwMode="auto">
            <a:xfrm>
              <a:off x="537693" y="2047949"/>
              <a:ext cx="1587875" cy="63532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8" name="Freeform 19">
              <a:extLst>
                <a:ext uri="{FF2B5EF4-FFF2-40B4-BE49-F238E27FC236}">
                  <a16:creationId xmlns:a16="http://schemas.microsoft.com/office/drawing/2014/main" id="{1376AD62-46D2-48C5-BB1C-68173DF5B1A4}"/>
                </a:ext>
              </a:extLst>
            </p:cNvPr>
            <p:cNvSpPr>
              <a:spLocks noChangeArrowheads="1"/>
            </p:cNvSpPr>
            <p:nvPr/>
          </p:nvSpPr>
          <p:spPr bwMode="auto">
            <a:xfrm>
              <a:off x="4108311" y="955136"/>
              <a:ext cx="63011" cy="51629"/>
            </a:xfrm>
            <a:custGeom>
              <a:avLst/>
              <a:gdLst>
                <a:gd name="T0" fmla="*/ 0 w 40"/>
                <a:gd name="T1" fmla="*/ 2147483646 h 32"/>
                <a:gd name="T2" fmla="*/ 0 w 40"/>
                <a:gd name="T3" fmla="*/ 0 h 32"/>
                <a:gd name="T4" fmla="*/ 2147483646 w 40"/>
                <a:gd name="T5" fmla="*/ 2147483646 h 32"/>
                <a:gd name="T6" fmla="*/ 2147483646 w 40"/>
                <a:gd name="T7" fmla="*/ 2147483646 h 32"/>
                <a:gd name="T8" fmla="*/ 0 w 40"/>
                <a:gd name="T9" fmla="*/ 2147483646 h 32"/>
                <a:gd name="T10" fmla="*/ 0 w 40"/>
                <a:gd name="T11" fmla="*/ 2147483646 h 32"/>
                <a:gd name="T12" fmla="*/ 2147483646 w 40"/>
                <a:gd name="T13" fmla="*/ 2147483646 h 32"/>
                <a:gd name="T14" fmla="*/ 2147483646 w 40"/>
                <a:gd name="T15" fmla="*/ 2147483646 h 32"/>
                <a:gd name="T16" fmla="*/ 0 w 40"/>
                <a:gd name="T17" fmla="*/ 2147483646 h 32"/>
                <a:gd name="T18" fmla="*/ 0 w 40"/>
                <a:gd name="T19" fmla="*/ 0 h 32"/>
                <a:gd name="T20" fmla="*/ 2147483646 w 40"/>
                <a:gd name="T21" fmla="*/ 0 h 32"/>
                <a:gd name="T22" fmla="*/ 2147483646 w 40"/>
                <a:gd name="T23" fmla="*/ 2147483646 h 32"/>
                <a:gd name="T24" fmla="*/ 0 w 40"/>
                <a:gd name="T25" fmla="*/ 2147483646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 h="32">
                  <a:moveTo>
                    <a:pt x="0" y="16"/>
                  </a:moveTo>
                  <a:lnTo>
                    <a:pt x="0" y="0"/>
                  </a:lnTo>
                  <a:lnTo>
                    <a:pt x="40" y="16"/>
                  </a:lnTo>
                  <a:lnTo>
                    <a:pt x="40" y="24"/>
                  </a:lnTo>
                  <a:lnTo>
                    <a:pt x="0" y="32"/>
                  </a:lnTo>
                  <a:lnTo>
                    <a:pt x="0" y="24"/>
                  </a:lnTo>
                  <a:lnTo>
                    <a:pt x="40" y="16"/>
                  </a:lnTo>
                  <a:lnTo>
                    <a:pt x="40" y="24"/>
                  </a:lnTo>
                  <a:lnTo>
                    <a:pt x="0" y="8"/>
                  </a:lnTo>
                  <a:lnTo>
                    <a:pt x="0" y="0"/>
                  </a:lnTo>
                  <a:lnTo>
                    <a:pt x="8" y="0"/>
                  </a:lnTo>
                  <a:lnTo>
                    <a:pt x="8" y="16"/>
                  </a:lnTo>
                  <a:lnTo>
                    <a:pt x="0" y="1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49" name="Freeform 21">
              <a:extLst>
                <a:ext uri="{FF2B5EF4-FFF2-40B4-BE49-F238E27FC236}">
                  <a16:creationId xmlns:a16="http://schemas.microsoft.com/office/drawing/2014/main" id="{75E0B0F7-159F-40DE-8C58-C14FB222ABC7}"/>
                </a:ext>
              </a:extLst>
            </p:cNvPr>
            <p:cNvSpPr>
              <a:spLocks noChangeArrowheads="1"/>
            </p:cNvSpPr>
            <p:nvPr/>
          </p:nvSpPr>
          <p:spPr bwMode="auto">
            <a:xfrm>
              <a:off x="4108311" y="955136"/>
              <a:ext cx="63011" cy="38722"/>
            </a:xfrm>
            <a:custGeom>
              <a:avLst/>
              <a:gdLst>
                <a:gd name="T0" fmla="*/ 0 w 40"/>
                <a:gd name="T1" fmla="*/ 2147483646 h 24"/>
                <a:gd name="T2" fmla="*/ 0 w 40"/>
                <a:gd name="T3" fmla="*/ 0 h 24"/>
                <a:gd name="T4" fmla="*/ 2147483646 w 40"/>
                <a:gd name="T5" fmla="*/ 2147483646 h 24"/>
                <a:gd name="T6" fmla="*/ 0 w 40"/>
                <a:gd name="T7" fmla="*/ 2147483646 h 24"/>
                <a:gd name="T8" fmla="*/ 0 w 40"/>
                <a:gd name="T9" fmla="*/ 2147483646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24">
                  <a:moveTo>
                    <a:pt x="0" y="16"/>
                  </a:moveTo>
                  <a:lnTo>
                    <a:pt x="0" y="0"/>
                  </a:lnTo>
                  <a:lnTo>
                    <a:pt x="40" y="16"/>
                  </a:lnTo>
                  <a:lnTo>
                    <a:pt x="0" y="24"/>
                  </a:lnTo>
                  <a:lnTo>
                    <a:pt x="0" y="1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50" name="Rectangle 22">
              <a:extLst>
                <a:ext uri="{FF2B5EF4-FFF2-40B4-BE49-F238E27FC236}">
                  <a16:creationId xmlns:a16="http://schemas.microsoft.com/office/drawing/2014/main" id="{280DA1A3-A4BB-46ED-B35A-035A761D72A4}"/>
                </a:ext>
              </a:extLst>
            </p:cNvPr>
            <p:cNvSpPr>
              <a:spLocks noChangeArrowheads="1"/>
            </p:cNvSpPr>
            <p:nvPr/>
          </p:nvSpPr>
          <p:spPr bwMode="auto">
            <a:xfrm>
              <a:off x="2075159" y="980951"/>
              <a:ext cx="1401" cy="1290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51" name="Rectangle 23">
              <a:extLst>
                <a:ext uri="{FF2B5EF4-FFF2-40B4-BE49-F238E27FC236}">
                  <a16:creationId xmlns:a16="http://schemas.microsoft.com/office/drawing/2014/main" id="{A2CF947C-8855-443B-AA25-2DF0735E7FF7}"/>
                </a:ext>
              </a:extLst>
            </p:cNvPr>
            <p:cNvSpPr>
              <a:spLocks noChangeArrowheads="1"/>
            </p:cNvSpPr>
            <p:nvPr/>
          </p:nvSpPr>
          <p:spPr bwMode="auto">
            <a:xfrm>
              <a:off x="4095710" y="980951"/>
              <a:ext cx="1400" cy="1290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52" name="Rectangle 24">
              <a:extLst>
                <a:ext uri="{FF2B5EF4-FFF2-40B4-BE49-F238E27FC236}">
                  <a16:creationId xmlns:a16="http://schemas.microsoft.com/office/drawing/2014/main" id="{F0FE0284-5D5F-4F4D-8F4E-B8FF17C166D3}"/>
                </a:ext>
              </a:extLst>
            </p:cNvPr>
            <p:cNvSpPr>
              <a:spLocks noChangeArrowheads="1"/>
            </p:cNvSpPr>
            <p:nvPr/>
          </p:nvSpPr>
          <p:spPr bwMode="auto">
            <a:xfrm>
              <a:off x="2075159" y="980951"/>
              <a:ext cx="2020550" cy="1290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53" name="Freeform 25">
              <a:extLst>
                <a:ext uri="{FF2B5EF4-FFF2-40B4-BE49-F238E27FC236}">
                  <a16:creationId xmlns:a16="http://schemas.microsoft.com/office/drawing/2014/main" id="{0421E28B-8FD3-4CE2-BE6A-753C66089AFF}"/>
                </a:ext>
              </a:extLst>
            </p:cNvPr>
            <p:cNvSpPr>
              <a:spLocks noChangeArrowheads="1"/>
            </p:cNvSpPr>
            <p:nvPr/>
          </p:nvSpPr>
          <p:spPr bwMode="auto">
            <a:xfrm>
              <a:off x="4959659" y="1895931"/>
              <a:ext cx="50409" cy="63102"/>
            </a:xfrm>
            <a:custGeom>
              <a:avLst/>
              <a:gdLst>
                <a:gd name="T0" fmla="*/ 2147483646 w 32"/>
                <a:gd name="T1" fmla="*/ 0 h 40"/>
                <a:gd name="T2" fmla="*/ 2147483646 w 32"/>
                <a:gd name="T3" fmla="*/ 0 h 40"/>
                <a:gd name="T4" fmla="*/ 2147483646 w 32"/>
                <a:gd name="T5" fmla="*/ 2147483646 h 40"/>
                <a:gd name="T6" fmla="*/ 2147483646 w 32"/>
                <a:gd name="T7" fmla="*/ 2147483646 h 40"/>
                <a:gd name="T8" fmla="*/ 0 w 32"/>
                <a:gd name="T9" fmla="*/ 0 h 40"/>
                <a:gd name="T10" fmla="*/ 2147483646 w 32"/>
                <a:gd name="T11" fmla="*/ 0 h 40"/>
                <a:gd name="T12" fmla="*/ 2147483646 w 32"/>
                <a:gd name="T13" fmla="*/ 2147483646 h 40"/>
                <a:gd name="T14" fmla="*/ 2147483646 w 32"/>
                <a:gd name="T15" fmla="*/ 2147483646 h 40"/>
                <a:gd name="T16" fmla="*/ 2147483646 w 32"/>
                <a:gd name="T17" fmla="*/ 0 h 40"/>
                <a:gd name="T18" fmla="*/ 2147483646 w 32"/>
                <a:gd name="T19" fmla="*/ 0 h 40"/>
                <a:gd name="T20" fmla="*/ 2147483646 w 32"/>
                <a:gd name="T21" fmla="*/ 2147483646 h 40"/>
                <a:gd name="T22" fmla="*/ 2147483646 w 32"/>
                <a:gd name="T23" fmla="*/ 2147483646 h 40"/>
                <a:gd name="T24" fmla="*/ 2147483646 w 32"/>
                <a:gd name="T25" fmla="*/ 0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2" h="40">
                  <a:moveTo>
                    <a:pt x="16" y="0"/>
                  </a:moveTo>
                  <a:lnTo>
                    <a:pt x="32" y="0"/>
                  </a:lnTo>
                  <a:lnTo>
                    <a:pt x="16" y="40"/>
                  </a:lnTo>
                  <a:lnTo>
                    <a:pt x="8" y="40"/>
                  </a:lnTo>
                  <a:lnTo>
                    <a:pt x="0" y="0"/>
                  </a:lnTo>
                  <a:lnTo>
                    <a:pt x="8" y="0"/>
                  </a:lnTo>
                  <a:lnTo>
                    <a:pt x="16" y="40"/>
                  </a:lnTo>
                  <a:lnTo>
                    <a:pt x="8" y="40"/>
                  </a:lnTo>
                  <a:lnTo>
                    <a:pt x="24" y="0"/>
                  </a:lnTo>
                  <a:lnTo>
                    <a:pt x="32" y="0"/>
                  </a:lnTo>
                  <a:lnTo>
                    <a:pt x="32" y="8"/>
                  </a:lnTo>
                  <a:lnTo>
                    <a:pt x="16" y="8"/>
                  </a:lnTo>
                  <a:lnTo>
                    <a:pt x="16"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54" name="Freeform 26">
              <a:extLst>
                <a:ext uri="{FF2B5EF4-FFF2-40B4-BE49-F238E27FC236}">
                  <a16:creationId xmlns:a16="http://schemas.microsoft.com/office/drawing/2014/main" id="{7FD3753F-E112-48AF-8496-60C93AE1E930}"/>
                </a:ext>
              </a:extLst>
            </p:cNvPr>
            <p:cNvSpPr>
              <a:spLocks noChangeArrowheads="1"/>
            </p:cNvSpPr>
            <p:nvPr/>
          </p:nvSpPr>
          <p:spPr bwMode="auto">
            <a:xfrm>
              <a:off x="4972261" y="1895931"/>
              <a:ext cx="12602" cy="12908"/>
            </a:xfrm>
            <a:custGeom>
              <a:avLst/>
              <a:gdLst>
                <a:gd name="T0" fmla="*/ 0 w 8"/>
                <a:gd name="T1" fmla="*/ 0 h 8"/>
                <a:gd name="T2" fmla="*/ 2147483646 w 8"/>
                <a:gd name="T3" fmla="*/ 0 h 8"/>
                <a:gd name="T4" fmla="*/ 2147483646 w 8"/>
                <a:gd name="T5" fmla="*/ 2147483646 h 8"/>
                <a:gd name="T6" fmla="*/ 0 w 8"/>
                <a:gd name="T7" fmla="*/ 2147483646 h 8"/>
                <a:gd name="T8" fmla="*/ 0 w 8"/>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0" y="0"/>
                  </a:moveTo>
                  <a:lnTo>
                    <a:pt x="8" y="0"/>
                  </a:lnTo>
                  <a:lnTo>
                    <a:pt x="8" y="8"/>
                  </a:lnTo>
                  <a:lnTo>
                    <a:pt x="0" y="8"/>
                  </a:lnTo>
                  <a:lnTo>
                    <a:pt x="0"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55" name="Freeform 27">
              <a:extLst>
                <a:ext uri="{FF2B5EF4-FFF2-40B4-BE49-F238E27FC236}">
                  <a16:creationId xmlns:a16="http://schemas.microsoft.com/office/drawing/2014/main" id="{1C4767E5-8E41-4147-AF5D-26B0295B5675}"/>
                </a:ext>
              </a:extLst>
            </p:cNvPr>
            <p:cNvSpPr>
              <a:spLocks noChangeArrowheads="1"/>
            </p:cNvSpPr>
            <p:nvPr/>
          </p:nvSpPr>
          <p:spPr bwMode="auto">
            <a:xfrm>
              <a:off x="4972261" y="1895931"/>
              <a:ext cx="37806" cy="63102"/>
            </a:xfrm>
            <a:custGeom>
              <a:avLst/>
              <a:gdLst>
                <a:gd name="T0" fmla="*/ 2147483646 w 24"/>
                <a:gd name="T1" fmla="*/ 0 h 40"/>
                <a:gd name="T2" fmla="*/ 2147483646 w 24"/>
                <a:gd name="T3" fmla="*/ 0 h 40"/>
                <a:gd name="T4" fmla="*/ 2147483646 w 24"/>
                <a:gd name="T5" fmla="*/ 2147483646 h 40"/>
                <a:gd name="T6" fmla="*/ 0 w 24"/>
                <a:gd name="T7" fmla="*/ 0 h 40"/>
                <a:gd name="T8" fmla="*/ 2147483646 w 24"/>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0">
                  <a:moveTo>
                    <a:pt x="8" y="0"/>
                  </a:moveTo>
                  <a:lnTo>
                    <a:pt x="24" y="0"/>
                  </a:lnTo>
                  <a:lnTo>
                    <a:pt x="8" y="40"/>
                  </a:lnTo>
                  <a:lnTo>
                    <a:pt x="0" y="0"/>
                  </a:lnTo>
                  <a:lnTo>
                    <a:pt x="8"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56" name="Rectangle 28">
              <a:extLst>
                <a:ext uri="{FF2B5EF4-FFF2-40B4-BE49-F238E27FC236}">
                  <a16:creationId xmlns:a16="http://schemas.microsoft.com/office/drawing/2014/main" id="{FC53FC11-14B6-4BDD-932F-DCE89E9D4196}"/>
                </a:ext>
              </a:extLst>
            </p:cNvPr>
            <p:cNvSpPr>
              <a:spLocks noChangeArrowheads="1"/>
            </p:cNvSpPr>
            <p:nvPr/>
          </p:nvSpPr>
          <p:spPr bwMode="auto">
            <a:xfrm>
              <a:off x="4984863" y="1297896"/>
              <a:ext cx="12603" cy="286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57" name="Rectangle 29">
              <a:extLst>
                <a:ext uri="{FF2B5EF4-FFF2-40B4-BE49-F238E27FC236}">
                  <a16:creationId xmlns:a16="http://schemas.microsoft.com/office/drawing/2014/main" id="{C0FC531F-DA91-4223-A47C-CF6CC4964DE3}"/>
                </a:ext>
              </a:extLst>
            </p:cNvPr>
            <p:cNvSpPr>
              <a:spLocks noChangeArrowheads="1"/>
            </p:cNvSpPr>
            <p:nvPr/>
          </p:nvSpPr>
          <p:spPr bwMode="auto">
            <a:xfrm>
              <a:off x="4984863" y="1883024"/>
              <a:ext cx="12603" cy="1434"/>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58" name="Rectangle 30">
              <a:extLst>
                <a:ext uri="{FF2B5EF4-FFF2-40B4-BE49-F238E27FC236}">
                  <a16:creationId xmlns:a16="http://schemas.microsoft.com/office/drawing/2014/main" id="{30E2E13E-3AB9-4DE3-B78A-9C3F05D0B7E7}"/>
                </a:ext>
              </a:extLst>
            </p:cNvPr>
            <p:cNvSpPr>
              <a:spLocks noChangeArrowheads="1"/>
            </p:cNvSpPr>
            <p:nvPr/>
          </p:nvSpPr>
          <p:spPr bwMode="auto">
            <a:xfrm>
              <a:off x="4984863" y="1297896"/>
              <a:ext cx="12603" cy="58512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59" name="Freeform 31">
              <a:extLst>
                <a:ext uri="{FF2B5EF4-FFF2-40B4-BE49-F238E27FC236}">
                  <a16:creationId xmlns:a16="http://schemas.microsoft.com/office/drawing/2014/main" id="{F59B203B-4B8F-47CB-9B8D-FECC1405C9A7}"/>
                </a:ext>
              </a:extLst>
            </p:cNvPr>
            <p:cNvSpPr>
              <a:spLocks noChangeArrowheads="1"/>
            </p:cNvSpPr>
            <p:nvPr/>
          </p:nvSpPr>
          <p:spPr bwMode="auto">
            <a:xfrm>
              <a:off x="4959659" y="3266967"/>
              <a:ext cx="50409" cy="76010"/>
            </a:xfrm>
            <a:custGeom>
              <a:avLst/>
              <a:gdLst>
                <a:gd name="T0" fmla="*/ 2147483646 w 32"/>
                <a:gd name="T1" fmla="*/ 0 h 48"/>
                <a:gd name="T2" fmla="*/ 2147483646 w 32"/>
                <a:gd name="T3" fmla="*/ 0 h 48"/>
                <a:gd name="T4" fmla="*/ 2147483646 w 32"/>
                <a:gd name="T5" fmla="*/ 2147483646 h 48"/>
                <a:gd name="T6" fmla="*/ 2147483646 w 32"/>
                <a:gd name="T7" fmla="*/ 2147483646 h 48"/>
                <a:gd name="T8" fmla="*/ 0 w 32"/>
                <a:gd name="T9" fmla="*/ 0 h 48"/>
                <a:gd name="T10" fmla="*/ 2147483646 w 32"/>
                <a:gd name="T11" fmla="*/ 0 h 48"/>
                <a:gd name="T12" fmla="*/ 2147483646 w 32"/>
                <a:gd name="T13" fmla="*/ 2147483646 h 48"/>
                <a:gd name="T14" fmla="*/ 2147483646 w 32"/>
                <a:gd name="T15" fmla="*/ 2147483646 h 48"/>
                <a:gd name="T16" fmla="*/ 2147483646 w 32"/>
                <a:gd name="T17" fmla="*/ 0 h 48"/>
                <a:gd name="T18" fmla="*/ 2147483646 w 32"/>
                <a:gd name="T19" fmla="*/ 0 h 48"/>
                <a:gd name="T20" fmla="*/ 2147483646 w 32"/>
                <a:gd name="T21" fmla="*/ 2147483646 h 48"/>
                <a:gd name="T22" fmla="*/ 2147483646 w 32"/>
                <a:gd name="T23" fmla="*/ 2147483646 h 48"/>
                <a:gd name="T24" fmla="*/ 2147483646 w 32"/>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2" h="48">
                  <a:moveTo>
                    <a:pt x="16" y="0"/>
                  </a:moveTo>
                  <a:lnTo>
                    <a:pt x="32" y="0"/>
                  </a:lnTo>
                  <a:lnTo>
                    <a:pt x="16" y="48"/>
                  </a:lnTo>
                  <a:lnTo>
                    <a:pt x="8" y="48"/>
                  </a:lnTo>
                  <a:lnTo>
                    <a:pt x="0" y="0"/>
                  </a:lnTo>
                  <a:lnTo>
                    <a:pt x="8" y="0"/>
                  </a:lnTo>
                  <a:lnTo>
                    <a:pt x="16" y="48"/>
                  </a:lnTo>
                  <a:lnTo>
                    <a:pt x="8" y="48"/>
                  </a:lnTo>
                  <a:lnTo>
                    <a:pt x="24" y="0"/>
                  </a:lnTo>
                  <a:lnTo>
                    <a:pt x="32" y="0"/>
                  </a:lnTo>
                  <a:lnTo>
                    <a:pt x="32" y="8"/>
                  </a:lnTo>
                  <a:lnTo>
                    <a:pt x="16" y="8"/>
                  </a:lnTo>
                  <a:lnTo>
                    <a:pt x="16"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0" name="Freeform 32">
              <a:extLst>
                <a:ext uri="{FF2B5EF4-FFF2-40B4-BE49-F238E27FC236}">
                  <a16:creationId xmlns:a16="http://schemas.microsoft.com/office/drawing/2014/main" id="{3B639BD9-080D-45FD-BFCD-3DF200333C78}"/>
                </a:ext>
              </a:extLst>
            </p:cNvPr>
            <p:cNvSpPr>
              <a:spLocks noChangeArrowheads="1"/>
            </p:cNvSpPr>
            <p:nvPr/>
          </p:nvSpPr>
          <p:spPr bwMode="auto">
            <a:xfrm>
              <a:off x="4972261" y="3266967"/>
              <a:ext cx="12602" cy="12908"/>
            </a:xfrm>
            <a:custGeom>
              <a:avLst/>
              <a:gdLst>
                <a:gd name="T0" fmla="*/ 0 w 8"/>
                <a:gd name="T1" fmla="*/ 0 h 8"/>
                <a:gd name="T2" fmla="*/ 2147483646 w 8"/>
                <a:gd name="T3" fmla="*/ 0 h 8"/>
                <a:gd name="T4" fmla="*/ 2147483646 w 8"/>
                <a:gd name="T5" fmla="*/ 2147483646 h 8"/>
                <a:gd name="T6" fmla="*/ 0 w 8"/>
                <a:gd name="T7" fmla="*/ 2147483646 h 8"/>
                <a:gd name="T8" fmla="*/ 0 w 8"/>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0" y="0"/>
                  </a:moveTo>
                  <a:lnTo>
                    <a:pt x="8" y="0"/>
                  </a:lnTo>
                  <a:lnTo>
                    <a:pt x="8" y="8"/>
                  </a:lnTo>
                  <a:lnTo>
                    <a:pt x="0" y="8"/>
                  </a:lnTo>
                  <a:lnTo>
                    <a:pt x="0"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1" name="Freeform 33">
              <a:extLst>
                <a:ext uri="{FF2B5EF4-FFF2-40B4-BE49-F238E27FC236}">
                  <a16:creationId xmlns:a16="http://schemas.microsoft.com/office/drawing/2014/main" id="{BDE2EDA9-2CF4-4792-8680-A94602404594}"/>
                </a:ext>
              </a:extLst>
            </p:cNvPr>
            <p:cNvSpPr>
              <a:spLocks noChangeArrowheads="1"/>
            </p:cNvSpPr>
            <p:nvPr/>
          </p:nvSpPr>
          <p:spPr bwMode="auto">
            <a:xfrm>
              <a:off x="4972261" y="3266967"/>
              <a:ext cx="37806" cy="76010"/>
            </a:xfrm>
            <a:custGeom>
              <a:avLst/>
              <a:gdLst>
                <a:gd name="T0" fmla="*/ 2147483646 w 24"/>
                <a:gd name="T1" fmla="*/ 0 h 48"/>
                <a:gd name="T2" fmla="*/ 2147483646 w 24"/>
                <a:gd name="T3" fmla="*/ 0 h 48"/>
                <a:gd name="T4" fmla="*/ 2147483646 w 24"/>
                <a:gd name="T5" fmla="*/ 2147483646 h 48"/>
                <a:gd name="T6" fmla="*/ 0 w 24"/>
                <a:gd name="T7" fmla="*/ 0 h 48"/>
                <a:gd name="T8" fmla="*/ 2147483646 w 24"/>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8">
                  <a:moveTo>
                    <a:pt x="8" y="0"/>
                  </a:moveTo>
                  <a:lnTo>
                    <a:pt x="24" y="0"/>
                  </a:lnTo>
                  <a:lnTo>
                    <a:pt x="8" y="48"/>
                  </a:lnTo>
                  <a:lnTo>
                    <a:pt x="0" y="0"/>
                  </a:lnTo>
                  <a:lnTo>
                    <a:pt x="8"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2" name="Rectangle 34">
              <a:extLst>
                <a:ext uri="{FF2B5EF4-FFF2-40B4-BE49-F238E27FC236}">
                  <a16:creationId xmlns:a16="http://schemas.microsoft.com/office/drawing/2014/main" id="{CD21A34C-3A73-4755-A618-CB5B99BA69E4}"/>
                </a:ext>
              </a:extLst>
            </p:cNvPr>
            <p:cNvSpPr>
              <a:spLocks noChangeArrowheads="1"/>
            </p:cNvSpPr>
            <p:nvPr/>
          </p:nvSpPr>
          <p:spPr bwMode="auto">
            <a:xfrm>
              <a:off x="4984863" y="2670365"/>
              <a:ext cx="12603" cy="1435"/>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63" name="Rectangle 35">
              <a:extLst>
                <a:ext uri="{FF2B5EF4-FFF2-40B4-BE49-F238E27FC236}">
                  <a16:creationId xmlns:a16="http://schemas.microsoft.com/office/drawing/2014/main" id="{7C62A874-CA0F-4D6F-A498-03CE238C39D6}"/>
                </a:ext>
              </a:extLst>
            </p:cNvPr>
            <p:cNvSpPr>
              <a:spLocks noChangeArrowheads="1"/>
            </p:cNvSpPr>
            <p:nvPr/>
          </p:nvSpPr>
          <p:spPr bwMode="auto">
            <a:xfrm>
              <a:off x="4984863" y="3266967"/>
              <a:ext cx="12603" cy="1435"/>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64" name="Rectangle 36">
              <a:extLst>
                <a:ext uri="{FF2B5EF4-FFF2-40B4-BE49-F238E27FC236}">
                  <a16:creationId xmlns:a16="http://schemas.microsoft.com/office/drawing/2014/main" id="{DC848C2C-112A-424F-8E2C-F0F8C8F74CAA}"/>
                </a:ext>
              </a:extLst>
            </p:cNvPr>
            <p:cNvSpPr>
              <a:spLocks noChangeArrowheads="1"/>
            </p:cNvSpPr>
            <p:nvPr/>
          </p:nvSpPr>
          <p:spPr bwMode="auto">
            <a:xfrm>
              <a:off x="4984863" y="2670365"/>
              <a:ext cx="12603" cy="596602"/>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65" name="Freeform 37">
              <a:extLst>
                <a:ext uri="{FF2B5EF4-FFF2-40B4-BE49-F238E27FC236}">
                  <a16:creationId xmlns:a16="http://schemas.microsoft.com/office/drawing/2014/main" id="{FB3FC26F-0360-4788-AD1E-271D6C295291}"/>
                </a:ext>
              </a:extLst>
            </p:cNvPr>
            <p:cNvSpPr>
              <a:spLocks noChangeArrowheads="1"/>
            </p:cNvSpPr>
            <p:nvPr/>
          </p:nvSpPr>
          <p:spPr bwMode="auto">
            <a:xfrm>
              <a:off x="1261619" y="2657459"/>
              <a:ext cx="51809" cy="101823"/>
            </a:xfrm>
            <a:custGeom>
              <a:avLst/>
              <a:gdLst>
                <a:gd name="T0" fmla="*/ 2147483646 w 32"/>
                <a:gd name="T1" fmla="*/ 2147483646 h 64"/>
                <a:gd name="T2" fmla="*/ 0 w 32"/>
                <a:gd name="T3" fmla="*/ 2147483646 h 64"/>
                <a:gd name="T4" fmla="*/ 2147483646 w 32"/>
                <a:gd name="T5" fmla="*/ 2147483646 h 64"/>
                <a:gd name="T6" fmla="*/ 2147483646 w 32"/>
                <a:gd name="T7" fmla="*/ 0 h 64"/>
                <a:gd name="T8" fmla="*/ 2147483646 w 32"/>
                <a:gd name="T9" fmla="*/ 2147483646 h 64"/>
                <a:gd name="T10" fmla="*/ 2147483646 w 32"/>
                <a:gd name="T11" fmla="*/ 2147483646 h 64"/>
                <a:gd name="T12" fmla="*/ 2147483646 w 32"/>
                <a:gd name="T13" fmla="*/ 2147483646 h 64"/>
                <a:gd name="T14" fmla="*/ 2147483646 w 32"/>
                <a:gd name="T15" fmla="*/ 2147483646 h 64"/>
                <a:gd name="T16" fmla="*/ 2147483646 w 32"/>
                <a:gd name="T17" fmla="*/ 2147483646 h 64"/>
                <a:gd name="T18" fmla="*/ 2147483646 w 32"/>
                <a:gd name="T19" fmla="*/ 2147483646 h 64"/>
                <a:gd name="T20" fmla="*/ 0 w 32"/>
                <a:gd name="T21" fmla="*/ 2147483646 h 64"/>
                <a:gd name="T22" fmla="*/ 0 w 32"/>
                <a:gd name="T23" fmla="*/ 2147483646 h 64"/>
                <a:gd name="T24" fmla="*/ 2147483646 w 32"/>
                <a:gd name="T25" fmla="*/ 2147483646 h 64"/>
                <a:gd name="T26" fmla="*/ 2147483646 w 32"/>
                <a:gd name="T27" fmla="*/ 2147483646 h 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2" h="64">
                  <a:moveTo>
                    <a:pt x="8" y="64"/>
                  </a:moveTo>
                  <a:lnTo>
                    <a:pt x="0" y="64"/>
                  </a:lnTo>
                  <a:lnTo>
                    <a:pt x="8" y="24"/>
                  </a:lnTo>
                  <a:lnTo>
                    <a:pt x="8" y="0"/>
                  </a:lnTo>
                  <a:lnTo>
                    <a:pt x="16" y="24"/>
                  </a:lnTo>
                  <a:lnTo>
                    <a:pt x="32" y="64"/>
                  </a:lnTo>
                  <a:lnTo>
                    <a:pt x="24" y="64"/>
                  </a:lnTo>
                  <a:lnTo>
                    <a:pt x="8" y="24"/>
                  </a:lnTo>
                  <a:lnTo>
                    <a:pt x="16" y="24"/>
                  </a:lnTo>
                  <a:lnTo>
                    <a:pt x="8" y="64"/>
                  </a:lnTo>
                  <a:lnTo>
                    <a:pt x="0" y="64"/>
                  </a:lnTo>
                  <a:lnTo>
                    <a:pt x="0" y="56"/>
                  </a:lnTo>
                  <a:lnTo>
                    <a:pt x="8" y="56"/>
                  </a:lnTo>
                  <a:lnTo>
                    <a:pt x="8" y="64"/>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6" name="Freeform 38">
              <a:extLst>
                <a:ext uri="{FF2B5EF4-FFF2-40B4-BE49-F238E27FC236}">
                  <a16:creationId xmlns:a16="http://schemas.microsoft.com/office/drawing/2014/main" id="{F3DD21CB-1D96-4467-809B-46DB641CC603}"/>
                </a:ext>
              </a:extLst>
            </p:cNvPr>
            <p:cNvSpPr>
              <a:spLocks noChangeArrowheads="1"/>
            </p:cNvSpPr>
            <p:nvPr/>
          </p:nvSpPr>
          <p:spPr bwMode="auto">
            <a:xfrm>
              <a:off x="1274221" y="2746375"/>
              <a:ext cx="26605" cy="12907"/>
            </a:xfrm>
            <a:custGeom>
              <a:avLst/>
              <a:gdLst>
                <a:gd name="T0" fmla="*/ 2147483646 w 16"/>
                <a:gd name="T1" fmla="*/ 2147483646 h 8"/>
                <a:gd name="T2" fmla="*/ 0 w 16"/>
                <a:gd name="T3" fmla="*/ 2147483646 h 8"/>
                <a:gd name="T4" fmla="*/ 0 w 16"/>
                <a:gd name="T5" fmla="*/ 0 h 8"/>
                <a:gd name="T6" fmla="*/ 2147483646 w 16"/>
                <a:gd name="T7" fmla="*/ 0 h 8"/>
                <a:gd name="T8" fmla="*/ 2147483646 w 16"/>
                <a:gd name="T9" fmla="*/ 2147483646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8">
                  <a:moveTo>
                    <a:pt x="16" y="8"/>
                  </a:moveTo>
                  <a:lnTo>
                    <a:pt x="0" y="8"/>
                  </a:lnTo>
                  <a:lnTo>
                    <a:pt x="0" y="0"/>
                  </a:lnTo>
                  <a:lnTo>
                    <a:pt x="16" y="0"/>
                  </a:lnTo>
                  <a:lnTo>
                    <a:pt x="16"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7" name="Freeform 39">
              <a:extLst>
                <a:ext uri="{FF2B5EF4-FFF2-40B4-BE49-F238E27FC236}">
                  <a16:creationId xmlns:a16="http://schemas.microsoft.com/office/drawing/2014/main" id="{F7A42F45-00B3-42CF-969B-952123091922}"/>
                </a:ext>
              </a:extLst>
            </p:cNvPr>
            <p:cNvSpPr>
              <a:spLocks noChangeArrowheads="1"/>
            </p:cNvSpPr>
            <p:nvPr/>
          </p:nvSpPr>
          <p:spPr bwMode="auto">
            <a:xfrm>
              <a:off x="1261619" y="2696180"/>
              <a:ext cx="39207" cy="63102"/>
            </a:xfrm>
            <a:custGeom>
              <a:avLst/>
              <a:gdLst>
                <a:gd name="T0" fmla="*/ 2147483646 w 24"/>
                <a:gd name="T1" fmla="*/ 2147483646 h 40"/>
                <a:gd name="T2" fmla="*/ 0 w 24"/>
                <a:gd name="T3" fmla="*/ 2147483646 h 40"/>
                <a:gd name="T4" fmla="*/ 2147483646 w 24"/>
                <a:gd name="T5" fmla="*/ 0 h 40"/>
                <a:gd name="T6" fmla="*/ 2147483646 w 24"/>
                <a:gd name="T7" fmla="*/ 2147483646 h 40"/>
                <a:gd name="T8" fmla="*/ 2147483646 w 24"/>
                <a:gd name="T9" fmla="*/ 214748364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0">
                  <a:moveTo>
                    <a:pt x="8" y="40"/>
                  </a:moveTo>
                  <a:lnTo>
                    <a:pt x="0" y="40"/>
                  </a:lnTo>
                  <a:lnTo>
                    <a:pt x="8" y="0"/>
                  </a:lnTo>
                  <a:lnTo>
                    <a:pt x="24" y="40"/>
                  </a:lnTo>
                  <a:lnTo>
                    <a:pt x="8" y="4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8" name="Rectangle 40">
              <a:extLst>
                <a:ext uri="{FF2B5EF4-FFF2-40B4-BE49-F238E27FC236}">
                  <a16:creationId xmlns:a16="http://schemas.microsoft.com/office/drawing/2014/main" id="{72127C58-82A5-457E-AECB-F3EBDE7EC21B}"/>
                </a:ext>
              </a:extLst>
            </p:cNvPr>
            <p:cNvSpPr>
              <a:spLocks noChangeArrowheads="1"/>
            </p:cNvSpPr>
            <p:nvPr/>
          </p:nvSpPr>
          <p:spPr bwMode="auto">
            <a:xfrm>
              <a:off x="1274221" y="3418986"/>
              <a:ext cx="12603" cy="1435"/>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69" name="Rectangle 41">
              <a:extLst>
                <a:ext uri="{FF2B5EF4-FFF2-40B4-BE49-F238E27FC236}">
                  <a16:creationId xmlns:a16="http://schemas.microsoft.com/office/drawing/2014/main" id="{73FC390B-401F-4AA3-971E-662988A8AC92}"/>
                </a:ext>
              </a:extLst>
            </p:cNvPr>
            <p:cNvSpPr>
              <a:spLocks noChangeArrowheads="1"/>
            </p:cNvSpPr>
            <p:nvPr/>
          </p:nvSpPr>
          <p:spPr bwMode="auto">
            <a:xfrm>
              <a:off x="1274221" y="2772190"/>
              <a:ext cx="12603" cy="1434"/>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70" name="Rectangle 42">
              <a:extLst>
                <a:ext uri="{FF2B5EF4-FFF2-40B4-BE49-F238E27FC236}">
                  <a16:creationId xmlns:a16="http://schemas.microsoft.com/office/drawing/2014/main" id="{4B763F78-598C-4F49-A335-F50D858E300E}"/>
                </a:ext>
              </a:extLst>
            </p:cNvPr>
            <p:cNvSpPr>
              <a:spLocks noChangeArrowheads="1"/>
            </p:cNvSpPr>
            <p:nvPr/>
          </p:nvSpPr>
          <p:spPr bwMode="auto">
            <a:xfrm>
              <a:off x="1274221" y="2772190"/>
              <a:ext cx="12603" cy="646796"/>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71" name="Freeform 43">
              <a:extLst>
                <a:ext uri="{FF2B5EF4-FFF2-40B4-BE49-F238E27FC236}">
                  <a16:creationId xmlns:a16="http://schemas.microsoft.com/office/drawing/2014/main" id="{51BB2E55-F921-4484-9FC6-E0EC7777272D}"/>
                </a:ext>
              </a:extLst>
            </p:cNvPr>
            <p:cNvSpPr>
              <a:spLocks noChangeArrowheads="1"/>
            </p:cNvSpPr>
            <p:nvPr/>
          </p:nvSpPr>
          <p:spPr bwMode="auto">
            <a:xfrm>
              <a:off x="1261619" y="1310802"/>
              <a:ext cx="51809" cy="76010"/>
            </a:xfrm>
            <a:custGeom>
              <a:avLst/>
              <a:gdLst>
                <a:gd name="T0" fmla="*/ 2147483646 w 32"/>
                <a:gd name="T1" fmla="*/ 2147483646 h 48"/>
                <a:gd name="T2" fmla="*/ 0 w 32"/>
                <a:gd name="T3" fmla="*/ 2147483646 h 48"/>
                <a:gd name="T4" fmla="*/ 2147483646 w 32"/>
                <a:gd name="T5" fmla="*/ 0 h 48"/>
                <a:gd name="T6" fmla="*/ 2147483646 w 32"/>
                <a:gd name="T7" fmla="*/ 0 h 48"/>
                <a:gd name="T8" fmla="*/ 2147483646 w 32"/>
                <a:gd name="T9" fmla="*/ 2147483646 h 48"/>
                <a:gd name="T10" fmla="*/ 2147483646 w 32"/>
                <a:gd name="T11" fmla="*/ 2147483646 h 48"/>
                <a:gd name="T12" fmla="*/ 2147483646 w 32"/>
                <a:gd name="T13" fmla="*/ 0 h 48"/>
                <a:gd name="T14" fmla="*/ 2147483646 w 32"/>
                <a:gd name="T15" fmla="*/ 0 h 48"/>
                <a:gd name="T16" fmla="*/ 2147483646 w 32"/>
                <a:gd name="T17" fmla="*/ 2147483646 h 48"/>
                <a:gd name="T18" fmla="*/ 0 w 32"/>
                <a:gd name="T19" fmla="*/ 2147483646 h 48"/>
                <a:gd name="T20" fmla="*/ 0 w 32"/>
                <a:gd name="T21" fmla="*/ 2147483646 h 48"/>
                <a:gd name="T22" fmla="*/ 2147483646 w 32"/>
                <a:gd name="T23" fmla="*/ 2147483646 h 48"/>
                <a:gd name="T24" fmla="*/ 2147483646 w 32"/>
                <a:gd name="T25" fmla="*/ 2147483646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2" h="48">
                  <a:moveTo>
                    <a:pt x="8" y="48"/>
                  </a:moveTo>
                  <a:lnTo>
                    <a:pt x="0" y="48"/>
                  </a:lnTo>
                  <a:lnTo>
                    <a:pt x="8" y="0"/>
                  </a:lnTo>
                  <a:lnTo>
                    <a:pt x="16" y="0"/>
                  </a:lnTo>
                  <a:lnTo>
                    <a:pt x="32" y="48"/>
                  </a:lnTo>
                  <a:lnTo>
                    <a:pt x="24" y="48"/>
                  </a:lnTo>
                  <a:lnTo>
                    <a:pt x="8" y="0"/>
                  </a:lnTo>
                  <a:lnTo>
                    <a:pt x="16" y="0"/>
                  </a:lnTo>
                  <a:lnTo>
                    <a:pt x="8" y="48"/>
                  </a:lnTo>
                  <a:lnTo>
                    <a:pt x="0" y="48"/>
                  </a:lnTo>
                  <a:lnTo>
                    <a:pt x="0" y="40"/>
                  </a:lnTo>
                  <a:lnTo>
                    <a:pt x="8" y="40"/>
                  </a:lnTo>
                  <a:lnTo>
                    <a:pt x="8" y="4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2" name="Freeform 44">
              <a:extLst>
                <a:ext uri="{FF2B5EF4-FFF2-40B4-BE49-F238E27FC236}">
                  <a16:creationId xmlns:a16="http://schemas.microsoft.com/office/drawing/2014/main" id="{969EA528-BF23-4153-AA47-A127FF5CCA8C}"/>
                </a:ext>
              </a:extLst>
            </p:cNvPr>
            <p:cNvSpPr>
              <a:spLocks noChangeArrowheads="1"/>
            </p:cNvSpPr>
            <p:nvPr/>
          </p:nvSpPr>
          <p:spPr bwMode="auto">
            <a:xfrm>
              <a:off x="1274221" y="1375339"/>
              <a:ext cx="26605" cy="11473"/>
            </a:xfrm>
            <a:custGeom>
              <a:avLst/>
              <a:gdLst>
                <a:gd name="T0" fmla="*/ 2147483646 w 16"/>
                <a:gd name="T1" fmla="*/ 2147483646 h 8"/>
                <a:gd name="T2" fmla="*/ 0 w 16"/>
                <a:gd name="T3" fmla="*/ 2147483646 h 8"/>
                <a:gd name="T4" fmla="*/ 0 w 16"/>
                <a:gd name="T5" fmla="*/ 0 h 8"/>
                <a:gd name="T6" fmla="*/ 2147483646 w 16"/>
                <a:gd name="T7" fmla="*/ 0 h 8"/>
                <a:gd name="T8" fmla="*/ 2147483646 w 16"/>
                <a:gd name="T9" fmla="*/ 2147483646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8">
                  <a:moveTo>
                    <a:pt x="16" y="8"/>
                  </a:moveTo>
                  <a:lnTo>
                    <a:pt x="0" y="8"/>
                  </a:lnTo>
                  <a:lnTo>
                    <a:pt x="0" y="0"/>
                  </a:lnTo>
                  <a:lnTo>
                    <a:pt x="16" y="0"/>
                  </a:lnTo>
                  <a:lnTo>
                    <a:pt x="16"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3" name="Freeform 45">
              <a:extLst>
                <a:ext uri="{FF2B5EF4-FFF2-40B4-BE49-F238E27FC236}">
                  <a16:creationId xmlns:a16="http://schemas.microsoft.com/office/drawing/2014/main" id="{945DAEE4-FAD4-4D60-AC48-66166A70A139}"/>
                </a:ext>
              </a:extLst>
            </p:cNvPr>
            <p:cNvSpPr>
              <a:spLocks noChangeArrowheads="1"/>
            </p:cNvSpPr>
            <p:nvPr/>
          </p:nvSpPr>
          <p:spPr bwMode="auto">
            <a:xfrm>
              <a:off x="1261619" y="1310802"/>
              <a:ext cx="39207" cy="76010"/>
            </a:xfrm>
            <a:custGeom>
              <a:avLst/>
              <a:gdLst>
                <a:gd name="T0" fmla="*/ 2147483646 w 24"/>
                <a:gd name="T1" fmla="*/ 2147483646 h 48"/>
                <a:gd name="T2" fmla="*/ 0 w 24"/>
                <a:gd name="T3" fmla="*/ 2147483646 h 48"/>
                <a:gd name="T4" fmla="*/ 2147483646 w 24"/>
                <a:gd name="T5" fmla="*/ 0 h 48"/>
                <a:gd name="T6" fmla="*/ 2147483646 w 24"/>
                <a:gd name="T7" fmla="*/ 2147483646 h 48"/>
                <a:gd name="T8" fmla="*/ 2147483646 w 24"/>
                <a:gd name="T9" fmla="*/ 2147483646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8">
                  <a:moveTo>
                    <a:pt x="8" y="48"/>
                  </a:moveTo>
                  <a:lnTo>
                    <a:pt x="0" y="48"/>
                  </a:lnTo>
                  <a:lnTo>
                    <a:pt x="8" y="0"/>
                  </a:lnTo>
                  <a:lnTo>
                    <a:pt x="24" y="48"/>
                  </a:lnTo>
                  <a:lnTo>
                    <a:pt x="8" y="4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4" name="Rectangle 46">
              <a:extLst>
                <a:ext uri="{FF2B5EF4-FFF2-40B4-BE49-F238E27FC236}">
                  <a16:creationId xmlns:a16="http://schemas.microsoft.com/office/drawing/2014/main" id="{B7885C5F-3E33-46A8-97FC-FDB25B12AACA}"/>
                </a:ext>
              </a:extLst>
            </p:cNvPr>
            <p:cNvSpPr>
              <a:spLocks noChangeArrowheads="1"/>
            </p:cNvSpPr>
            <p:nvPr/>
          </p:nvSpPr>
          <p:spPr bwMode="auto">
            <a:xfrm>
              <a:off x="1274221" y="2035043"/>
              <a:ext cx="12603" cy="1434"/>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75" name="Rectangle 47">
              <a:extLst>
                <a:ext uri="{FF2B5EF4-FFF2-40B4-BE49-F238E27FC236}">
                  <a16:creationId xmlns:a16="http://schemas.microsoft.com/office/drawing/2014/main" id="{3B126A81-6DF2-488D-B160-A1D21BB6C2AF}"/>
                </a:ext>
              </a:extLst>
            </p:cNvPr>
            <p:cNvSpPr>
              <a:spLocks noChangeArrowheads="1"/>
            </p:cNvSpPr>
            <p:nvPr/>
          </p:nvSpPr>
          <p:spPr bwMode="auto">
            <a:xfrm>
              <a:off x="1274221" y="1386812"/>
              <a:ext cx="12603" cy="286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76" name="Rectangle 48">
              <a:extLst>
                <a:ext uri="{FF2B5EF4-FFF2-40B4-BE49-F238E27FC236}">
                  <a16:creationId xmlns:a16="http://schemas.microsoft.com/office/drawing/2014/main" id="{03E09191-E6CF-4B47-94D3-101D0E49C818}"/>
                </a:ext>
              </a:extLst>
            </p:cNvPr>
            <p:cNvSpPr>
              <a:spLocks noChangeArrowheads="1"/>
            </p:cNvSpPr>
            <p:nvPr/>
          </p:nvSpPr>
          <p:spPr bwMode="auto">
            <a:xfrm>
              <a:off x="1274221" y="1386812"/>
              <a:ext cx="12603" cy="64823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77" name="Freeform 49">
              <a:extLst>
                <a:ext uri="{FF2B5EF4-FFF2-40B4-BE49-F238E27FC236}">
                  <a16:creationId xmlns:a16="http://schemas.microsoft.com/office/drawing/2014/main" id="{6540F28F-2131-4989-B99C-5A459BE32085}"/>
                </a:ext>
              </a:extLst>
            </p:cNvPr>
            <p:cNvSpPr>
              <a:spLocks noChangeArrowheads="1"/>
            </p:cNvSpPr>
            <p:nvPr/>
          </p:nvSpPr>
          <p:spPr bwMode="auto">
            <a:xfrm>
              <a:off x="3803058" y="3978300"/>
              <a:ext cx="77014" cy="76010"/>
            </a:xfrm>
            <a:custGeom>
              <a:avLst/>
              <a:gdLst>
                <a:gd name="T0" fmla="*/ 2147483646 w 48"/>
                <a:gd name="T1" fmla="*/ 2147483646 h 48"/>
                <a:gd name="T2" fmla="*/ 2147483646 w 48"/>
                <a:gd name="T3" fmla="*/ 2147483646 h 48"/>
                <a:gd name="T4" fmla="*/ 2147483646 w 48"/>
                <a:gd name="T5" fmla="*/ 2147483646 h 48"/>
                <a:gd name="T6" fmla="*/ 0 w 48"/>
                <a:gd name="T7" fmla="*/ 2147483646 h 48"/>
                <a:gd name="T8" fmla="*/ 2147483646 w 48"/>
                <a:gd name="T9" fmla="*/ 0 h 48"/>
                <a:gd name="T10" fmla="*/ 2147483646 w 48"/>
                <a:gd name="T11" fmla="*/ 2147483646 h 48"/>
                <a:gd name="T12" fmla="*/ 2147483646 w 48"/>
                <a:gd name="T13" fmla="*/ 2147483646 h 48"/>
                <a:gd name="T14" fmla="*/ 0 w 48"/>
                <a:gd name="T15" fmla="*/ 2147483646 h 48"/>
                <a:gd name="T16" fmla="*/ 2147483646 w 48"/>
                <a:gd name="T17" fmla="*/ 2147483646 h 48"/>
                <a:gd name="T18" fmla="*/ 2147483646 w 48"/>
                <a:gd name="T19" fmla="*/ 2147483646 h 48"/>
                <a:gd name="T20" fmla="*/ 2147483646 w 48"/>
                <a:gd name="T21" fmla="*/ 2147483646 h 48"/>
                <a:gd name="T22" fmla="*/ 2147483646 w 48"/>
                <a:gd name="T23" fmla="*/ 2147483646 h 48"/>
                <a:gd name="T24" fmla="*/ 2147483646 w 48"/>
                <a:gd name="T25" fmla="*/ 2147483646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 h="48">
                  <a:moveTo>
                    <a:pt x="40" y="16"/>
                  </a:moveTo>
                  <a:lnTo>
                    <a:pt x="48" y="24"/>
                  </a:lnTo>
                  <a:lnTo>
                    <a:pt x="8" y="48"/>
                  </a:lnTo>
                  <a:lnTo>
                    <a:pt x="0" y="40"/>
                  </a:lnTo>
                  <a:lnTo>
                    <a:pt x="24" y="0"/>
                  </a:lnTo>
                  <a:lnTo>
                    <a:pt x="32" y="8"/>
                  </a:lnTo>
                  <a:lnTo>
                    <a:pt x="8" y="48"/>
                  </a:lnTo>
                  <a:lnTo>
                    <a:pt x="0" y="40"/>
                  </a:lnTo>
                  <a:lnTo>
                    <a:pt x="40" y="16"/>
                  </a:lnTo>
                  <a:lnTo>
                    <a:pt x="48" y="24"/>
                  </a:lnTo>
                  <a:lnTo>
                    <a:pt x="40" y="32"/>
                  </a:lnTo>
                  <a:lnTo>
                    <a:pt x="32" y="24"/>
                  </a:lnTo>
                  <a:lnTo>
                    <a:pt x="40" y="1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8" name="Freeform 50">
              <a:extLst>
                <a:ext uri="{FF2B5EF4-FFF2-40B4-BE49-F238E27FC236}">
                  <a16:creationId xmlns:a16="http://schemas.microsoft.com/office/drawing/2014/main" id="{0A01BE89-BE83-4CF8-AD98-DB7F0F472DFE}"/>
                </a:ext>
              </a:extLst>
            </p:cNvPr>
            <p:cNvSpPr>
              <a:spLocks noChangeArrowheads="1"/>
            </p:cNvSpPr>
            <p:nvPr/>
          </p:nvSpPr>
          <p:spPr bwMode="auto">
            <a:xfrm>
              <a:off x="3842265" y="3991207"/>
              <a:ext cx="25204" cy="25814"/>
            </a:xfrm>
            <a:custGeom>
              <a:avLst/>
              <a:gdLst>
                <a:gd name="T0" fmla="*/ 2147483646 w 16"/>
                <a:gd name="T1" fmla="*/ 0 h 16"/>
                <a:gd name="T2" fmla="*/ 2147483646 w 16"/>
                <a:gd name="T3" fmla="*/ 2147483646 h 16"/>
                <a:gd name="T4" fmla="*/ 2147483646 w 16"/>
                <a:gd name="T5" fmla="*/ 2147483646 h 16"/>
                <a:gd name="T6" fmla="*/ 0 w 16"/>
                <a:gd name="T7" fmla="*/ 2147483646 h 16"/>
                <a:gd name="T8" fmla="*/ 2147483646 w 16"/>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6">
                  <a:moveTo>
                    <a:pt x="8" y="0"/>
                  </a:moveTo>
                  <a:lnTo>
                    <a:pt x="16" y="8"/>
                  </a:lnTo>
                  <a:lnTo>
                    <a:pt x="8" y="16"/>
                  </a:lnTo>
                  <a:lnTo>
                    <a:pt x="0" y="8"/>
                  </a:lnTo>
                  <a:lnTo>
                    <a:pt x="8"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9" name="Freeform 51">
              <a:extLst>
                <a:ext uri="{FF2B5EF4-FFF2-40B4-BE49-F238E27FC236}">
                  <a16:creationId xmlns:a16="http://schemas.microsoft.com/office/drawing/2014/main" id="{E8ED4C3D-CC85-426F-A806-6653BACC351D}"/>
                </a:ext>
              </a:extLst>
            </p:cNvPr>
            <p:cNvSpPr>
              <a:spLocks noChangeArrowheads="1"/>
            </p:cNvSpPr>
            <p:nvPr/>
          </p:nvSpPr>
          <p:spPr bwMode="auto">
            <a:xfrm>
              <a:off x="3815661" y="3991207"/>
              <a:ext cx="64411" cy="63102"/>
            </a:xfrm>
            <a:custGeom>
              <a:avLst/>
              <a:gdLst>
                <a:gd name="T0" fmla="*/ 2147483646 w 40"/>
                <a:gd name="T1" fmla="*/ 2147483646 h 40"/>
                <a:gd name="T2" fmla="*/ 2147483646 w 40"/>
                <a:gd name="T3" fmla="*/ 2147483646 h 40"/>
                <a:gd name="T4" fmla="*/ 0 w 40"/>
                <a:gd name="T5" fmla="*/ 2147483646 h 40"/>
                <a:gd name="T6" fmla="*/ 2147483646 w 40"/>
                <a:gd name="T7" fmla="*/ 0 h 40"/>
                <a:gd name="T8" fmla="*/ 2147483646 w 40"/>
                <a:gd name="T9" fmla="*/ 214748364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2" y="8"/>
                  </a:moveTo>
                  <a:lnTo>
                    <a:pt x="40" y="16"/>
                  </a:lnTo>
                  <a:lnTo>
                    <a:pt x="0" y="40"/>
                  </a:lnTo>
                  <a:lnTo>
                    <a:pt x="24" y="0"/>
                  </a:lnTo>
                  <a:lnTo>
                    <a:pt x="32"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0" name="Freeform 52">
              <a:extLst>
                <a:ext uri="{FF2B5EF4-FFF2-40B4-BE49-F238E27FC236}">
                  <a16:creationId xmlns:a16="http://schemas.microsoft.com/office/drawing/2014/main" id="{9FA7EB65-811B-4A95-9032-4DD7ECAD10E6}"/>
                </a:ext>
              </a:extLst>
            </p:cNvPr>
            <p:cNvSpPr>
              <a:spLocks noChangeArrowheads="1"/>
            </p:cNvSpPr>
            <p:nvPr/>
          </p:nvSpPr>
          <p:spPr bwMode="auto">
            <a:xfrm>
              <a:off x="4197927" y="3685735"/>
              <a:ext cx="12603" cy="12908"/>
            </a:xfrm>
            <a:custGeom>
              <a:avLst/>
              <a:gdLst>
                <a:gd name="T0" fmla="*/ 2147483646 w 8"/>
                <a:gd name="T1" fmla="*/ 2147483646 h 8"/>
                <a:gd name="T2" fmla="*/ 2147483646 w 8"/>
                <a:gd name="T3" fmla="*/ 2147483646 h 8"/>
                <a:gd name="T4" fmla="*/ 0 w 8"/>
                <a:gd name="T5" fmla="*/ 0 h 8"/>
                <a:gd name="T6" fmla="*/ 2147483646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8" y="8"/>
                  </a:moveTo>
                  <a:lnTo>
                    <a:pt x="8" y="8"/>
                  </a:lnTo>
                  <a:lnTo>
                    <a:pt x="0" y="0"/>
                  </a:lnTo>
                  <a:lnTo>
                    <a:pt x="8"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1" name="Freeform 53">
              <a:extLst>
                <a:ext uri="{FF2B5EF4-FFF2-40B4-BE49-F238E27FC236}">
                  <a16:creationId xmlns:a16="http://schemas.microsoft.com/office/drawing/2014/main" id="{88592D62-F059-44C6-B3CF-2B0EDA316E14}"/>
                </a:ext>
              </a:extLst>
            </p:cNvPr>
            <p:cNvSpPr>
              <a:spLocks noChangeArrowheads="1"/>
            </p:cNvSpPr>
            <p:nvPr/>
          </p:nvSpPr>
          <p:spPr bwMode="auto">
            <a:xfrm>
              <a:off x="3867470" y="4004114"/>
              <a:ext cx="12603" cy="12908"/>
            </a:xfrm>
            <a:custGeom>
              <a:avLst/>
              <a:gdLst>
                <a:gd name="T0" fmla="*/ 2147483646 w 8"/>
                <a:gd name="T1" fmla="*/ 2147483646 h 8"/>
                <a:gd name="T2" fmla="*/ 2147483646 w 8"/>
                <a:gd name="T3" fmla="*/ 2147483646 h 8"/>
                <a:gd name="T4" fmla="*/ 0 w 8"/>
                <a:gd name="T5" fmla="*/ 0 h 8"/>
                <a:gd name="T6" fmla="*/ 2147483646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8" y="8"/>
                  </a:moveTo>
                  <a:lnTo>
                    <a:pt x="8" y="8"/>
                  </a:lnTo>
                  <a:lnTo>
                    <a:pt x="0" y="0"/>
                  </a:lnTo>
                  <a:lnTo>
                    <a:pt x="8"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2" name="Freeform 54">
              <a:extLst>
                <a:ext uri="{FF2B5EF4-FFF2-40B4-BE49-F238E27FC236}">
                  <a16:creationId xmlns:a16="http://schemas.microsoft.com/office/drawing/2014/main" id="{3C902B06-965E-46D8-B9F7-D7E774C95D68}"/>
                </a:ext>
              </a:extLst>
            </p:cNvPr>
            <p:cNvSpPr>
              <a:spLocks noChangeArrowheads="1"/>
            </p:cNvSpPr>
            <p:nvPr/>
          </p:nvSpPr>
          <p:spPr bwMode="auto">
            <a:xfrm>
              <a:off x="3867470" y="3685735"/>
              <a:ext cx="343060" cy="331286"/>
            </a:xfrm>
            <a:custGeom>
              <a:avLst/>
              <a:gdLst>
                <a:gd name="T0" fmla="*/ 2147483646 w 216"/>
                <a:gd name="T1" fmla="*/ 2147483646 h 208"/>
                <a:gd name="T2" fmla="*/ 2147483646 w 216"/>
                <a:gd name="T3" fmla="*/ 0 h 208"/>
                <a:gd name="T4" fmla="*/ 0 w 216"/>
                <a:gd name="T5" fmla="*/ 2147483646 h 208"/>
                <a:gd name="T6" fmla="*/ 2147483646 w 216"/>
                <a:gd name="T7" fmla="*/ 2147483646 h 208"/>
                <a:gd name="T8" fmla="*/ 2147483646 w 216"/>
                <a:gd name="T9" fmla="*/ 2147483646 h 2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 h="208">
                  <a:moveTo>
                    <a:pt x="216" y="8"/>
                  </a:moveTo>
                  <a:lnTo>
                    <a:pt x="208" y="0"/>
                  </a:lnTo>
                  <a:lnTo>
                    <a:pt x="0" y="200"/>
                  </a:lnTo>
                  <a:lnTo>
                    <a:pt x="8" y="208"/>
                  </a:lnTo>
                  <a:lnTo>
                    <a:pt x="216"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3" name="Freeform 55">
              <a:extLst>
                <a:ext uri="{FF2B5EF4-FFF2-40B4-BE49-F238E27FC236}">
                  <a16:creationId xmlns:a16="http://schemas.microsoft.com/office/drawing/2014/main" id="{63594CCB-B92C-4B94-B6FE-524BFB02486C}"/>
                </a:ext>
              </a:extLst>
            </p:cNvPr>
            <p:cNvSpPr>
              <a:spLocks noChangeArrowheads="1"/>
            </p:cNvSpPr>
            <p:nvPr/>
          </p:nvSpPr>
          <p:spPr bwMode="auto">
            <a:xfrm>
              <a:off x="2087762" y="3685735"/>
              <a:ext cx="75613" cy="76010"/>
            </a:xfrm>
            <a:custGeom>
              <a:avLst/>
              <a:gdLst>
                <a:gd name="T0" fmla="*/ 2147483646 w 48"/>
                <a:gd name="T1" fmla="*/ 2147483646 h 48"/>
                <a:gd name="T2" fmla="*/ 2147483646 w 48"/>
                <a:gd name="T3" fmla="*/ 2147483646 h 48"/>
                <a:gd name="T4" fmla="*/ 0 w 48"/>
                <a:gd name="T5" fmla="*/ 2147483646 h 48"/>
                <a:gd name="T6" fmla="*/ 2147483646 w 48"/>
                <a:gd name="T7" fmla="*/ 0 h 48"/>
                <a:gd name="T8" fmla="*/ 2147483646 w 48"/>
                <a:gd name="T9" fmla="*/ 2147483646 h 48"/>
                <a:gd name="T10" fmla="*/ 2147483646 w 48"/>
                <a:gd name="T11" fmla="*/ 2147483646 h 48"/>
                <a:gd name="T12" fmla="*/ 0 w 48"/>
                <a:gd name="T13" fmla="*/ 2147483646 h 48"/>
                <a:gd name="T14" fmla="*/ 2147483646 w 48"/>
                <a:gd name="T15" fmla="*/ 0 h 48"/>
                <a:gd name="T16" fmla="*/ 2147483646 w 48"/>
                <a:gd name="T17" fmla="*/ 2147483646 h 48"/>
                <a:gd name="T18" fmla="*/ 2147483646 w 48"/>
                <a:gd name="T19" fmla="*/ 2147483646 h 48"/>
                <a:gd name="T20" fmla="*/ 2147483646 w 48"/>
                <a:gd name="T21" fmla="*/ 2147483646 h 48"/>
                <a:gd name="T22" fmla="*/ 2147483646 w 48"/>
                <a:gd name="T23" fmla="*/ 2147483646 h 48"/>
                <a:gd name="T24" fmla="*/ 2147483646 w 48"/>
                <a:gd name="T25" fmla="*/ 2147483646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 h="48">
                  <a:moveTo>
                    <a:pt x="32" y="40"/>
                  </a:moveTo>
                  <a:lnTo>
                    <a:pt x="24" y="48"/>
                  </a:lnTo>
                  <a:lnTo>
                    <a:pt x="0" y="8"/>
                  </a:lnTo>
                  <a:lnTo>
                    <a:pt x="8" y="0"/>
                  </a:lnTo>
                  <a:lnTo>
                    <a:pt x="48" y="24"/>
                  </a:lnTo>
                  <a:lnTo>
                    <a:pt x="40" y="32"/>
                  </a:lnTo>
                  <a:lnTo>
                    <a:pt x="0" y="8"/>
                  </a:lnTo>
                  <a:lnTo>
                    <a:pt x="8" y="0"/>
                  </a:lnTo>
                  <a:lnTo>
                    <a:pt x="32" y="40"/>
                  </a:lnTo>
                  <a:lnTo>
                    <a:pt x="24" y="48"/>
                  </a:lnTo>
                  <a:lnTo>
                    <a:pt x="16" y="40"/>
                  </a:lnTo>
                  <a:lnTo>
                    <a:pt x="24" y="32"/>
                  </a:lnTo>
                  <a:lnTo>
                    <a:pt x="32" y="4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4" name="Freeform 56">
              <a:extLst>
                <a:ext uri="{FF2B5EF4-FFF2-40B4-BE49-F238E27FC236}">
                  <a16:creationId xmlns:a16="http://schemas.microsoft.com/office/drawing/2014/main" id="{0E3155E6-FC4D-45BF-9A69-3FF2654D3BD3}"/>
                </a:ext>
              </a:extLst>
            </p:cNvPr>
            <p:cNvSpPr>
              <a:spLocks noChangeArrowheads="1"/>
            </p:cNvSpPr>
            <p:nvPr/>
          </p:nvSpPr>
          <p:spPr bwMode="auto">
            <a:xfrm>
              <a:off x="2125568" y="3724457"/>
              <a:ext cx="25204" cy="25814"/>
            </a:xfrm>
            <a:custGeom>
              <a:avLst/>
              <a:gdLst>
                <a:gd name="T0" fmla="*/ 2147483646 w 16"/>
                <a:gd name="T1" fmla="*/ 2147483646 h 16"/>
                <a:gd name="T2" fmla="*/ 2147483646 w 16"/>
                <a:gd name="T3" fmla="*/ 2147483646 h 16"/>
                <a:gd name="T4" fmla="*/ 0 w 16"/>
                <a:gd name="T5" fmla="*/ 2147483646 h 16"/>
                <a:gd name="T6" fmla="*/ 2147483646 w 16"/>
                <a:gd name="T7" fmla="*/ 0 h 16"/>
                <a:gd name="T8" fmla="*/ 2147483646 w 16"/>
                <a:gd name="T9" fmla="*/ 214748364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6">
                  <a:moveTo>
                    <a:pt x="16" y="8"/>
                  </a:moveTo>
                  <a:lnTo>
                    <a:pt x="8" y="16"/>
                  </a:lnTo>
                  <a:lnTo>
                    <a:pt x="0" y="8"/>
                  </a:lnTo>
                  <a:lnTo>
                    <a:pt x="8" y="0"/>
                  </a:lnTo>
                  <a:lnTo>
                    <a:pt x="16"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5" name="Freeform 57">
              <a:extLst>
                <a:ext uri="{FF2B5EF4-FFF2-40B4-BE49-F238E27FC236}">
                  <a16:creationId xmlns:a16="http://schemas.microsoft.com/office/drawing/2014/main" id="{D9287BC6-F1EC-4722-90BB-B09C2932968D}"/>
                </a:ext>
              </a:extLst>
            </p:cNvPr>
            <p:cNvSpPr>
              <a:spLocks noChangeArrowheads="1"/>
            </p:cNvSpPr>
            <p:nvPr/>
          </p:nvSpPr>
          <p:spPr bwMode="auto">
            <a:xfrm>
              <a:off x="2087762" y="3698643"/>
              <a:ext cx="63010" cy="63102"/>
            </a:xfrm>
            <a:custGeom>
              <a:avLst/>
              <a:gdLst>
                <a:gd name="T0" fmla="*/ 2147483646 w 40"/>
                <a:gd name="T1" fmla="*/ 2147483646 h 40"/>
                <a:gd name="T2" fmla="*/ 2147483646 w 40"/>
                <a:gd name="T3" fmla="*/ 2147483646 h 40"/>
                <a:gd name="T4" fmla="*/ 0 w 40"/>
                <a:gd name="T5" fmla="*/ 0 h 40"/>
                <a:gd name="T6" fmla="*/ 2147483646 w 40"/>
                <a:gd name="T7" fmla="*/ 2147483646 h 40"/>
                <a:gd name="T8" fmla="*/ 2147483646 w 40"/>
                <a:gd name="T9" fmla="*/ 214748364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2" y="32"/>
                  </a:moveTo>
                  <a:lnTo>
                    <a:pt x="24" y="40"/>
                  </a:lnTo>
                  <a:lnTo>
                    <a:pt x="0" y="0"/>
                  </a:lnTo>
                  <a:lnTo>
                    <a:pt x="40" y="24"/>
                  </a:lnTo>
                  <a:lnTo>
                    <a:pt x="32" y="32"/>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6" name="Freeform 58">
              <a:extLst>
                <a:ext uri="{FF2B5EF4-FFF2-40B4-BE49-F238E27FC236}">
                  <a16:creationId xmlns:a16="http://schemas.microsoft.com/office/drawing/2014/main" id="{D7CF74F5-B083-4E0B-BEBB-D9E9B9D942D1}"/>
                </a:ext>
              </a:extLst>
            </p:cNvPr>
            <p:cNvSpPr>
              <a:spLocks noChangeArrowheads="1"/>
            </p:cNvSpPr>
            <p:nvPr/>
          </p:nvSpPr>
          <p:spPr bwMode="auto">
            <a:xfrm>
              <a:off x="2138171" y="3750272"/>
              <a:ext cx="12602" cy="11473"/>
            </a:xfrm>
            <a:custGeom>
              <a:avLst/>
              <a:gdLst>
                <a:gd name="T0" fmla="*/ 2147483646 w 8"/>
                <a:gd name="T1" fmla="*/ 0 h 8"/>
                <a:gd name="T2" fmla="*/ 2147483646 w 8"/>
                <a:gd name="T3" fmla="*/ 0 h 8"/>
                <a:gd name="T4" fmla="*/ 0 w 8"/>
                <a:gd name="T5" fmla="*/ 2147483646 h 8"/>
                <a:gd name="T6" fmla="*/ 2147483646 w 8"/>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8" y="0"/>
                  </a:moveTo>
                  <a:lnTo>
                    <a:pt x="8" y="0"/>
                  </a:lnTo>
                  <a:lnTo>
                    <a:pt x="0" y="8"/>
                  </a:lnTo>
                  <a:lnTo>
                    <a:pt x="8"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7" name="Freeform 59">
              <a:extLst>
                <a:ext uri="{FF2B5EF4-FFF2-40B4-BE49-F238E27FC236}">
                  <a16:creationId xmlns:a16="http://schemas.microsoft.com/office/drawing/2014/main" id="{83EDFDC3-656B-4222-AF9F-FF071C7CC27C}"/>
                </a:ext>
              </a:extLst>
            </p:cNvPr>
            <p:cNvSpPr>
              <a:spLocks noChangeArrowheads="1"/>
            </p:cNvSpPr>
            <p:nvPr/>
          </p:nvSpPr>
          <p:spPr bwMode="auto">
            <a:xfrm>
              <a:off x="2519037" y="4130318"/>
              <a:ext cx="12602" cy="12908"/>
            </a:xfrm>
            <a:custGeom>
              <a:avLst/>
              <a:gdLst>
                <a:gd name="T0" fmla="*/ 2147483646 w 8"/>
                <a:gd name="T1" fmla="*/ 0 h 8"/>
                <a:gd name="T2" fmla="*/ 2147483646 w 8"/>
                <a:gd name="T3" fmla="*/ 0 h 8"/>
                <a:gd name="T4" fmla="*/ 0 w 8"/>
                <a:gd name="T5" fmla="*/ 2147483646 h 8"/>
                <a:gd name="T6" fmla="*/ 2147483646 w 8"/>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8" y="0"/>
                  </a:moveTo>
                  <a:lnTo>
                    <a:pt x="8" y="0"/>
                  </a:lnTo>
                  <a:lnTo>
                    <a:pt x="0" y="8"/>
                  </a:lnTo>
                  <a:lnTo>
                    <a:pt x="8"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8" name="Freeform 60">
              <a:extLst>
                <a:ext uri="{FF2B5EF4-FFF2-40B4-BE49-F238E27FC236}">
                  <a16:creationId xmlns:a16="http://schemas.microsoft.com/office/drawing/2014/main" id="{BB8D40B5-BA26-4E29-9F8B-4DF995B5329C}"/>
                </a:ext>
              </a:extLst>
            </p:cNvPr>
            <p:cNvSpPr>
              <a:spLocks noChangeArrowheads="1"/>
            </p:cNvSpPr>
            <p:nvPr/>
          </p:nvSpPr>
          <p:spPr bwMode="auto">
            <a:xfrm>
              <a:off x="2138171" y="3750272"/>
              <a:ext cx="393468" cy="392954"/>
            </a:xfrm>
            <a:custGeom>
              <a:avLst/>
              <a:gdLst>
                <a:gd name="T0" fmla="*/ 2147483646 w 248"/>
                <a:gd name="T1" fmla="*/ 0 h 248"/>
                <a:gd name="T2" fmla="*/ 0 w 248"/>
                <a:gd name="T3" fmla="*/ 2147483646 h 248"/>
                <a:gd name="T4" fmla="*/ 2147483646 w 248"/>
                <a:gd name="T5" fmla="*/ 2147483646 h 248"/>
                <a:gd name="T6" fmla="*/ 2147483646 w 248"/>
                <a:gd name="T7" fmla="*/ 2147483646 h 248"/>
                <a:gd name="T8" fmla="*/ 2147483646 w 248"/>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248">
                  <a:moveTo>
                    <a:pt x="8" y="0"/>
                  </a:moveTo>
                  <a:lnTo>
                    <a:pt x="0" y="8"/>
                  </a:lnTo>
                  <a:lnTo>
                    <a:pt x="240" y="248"/>
                  </a:lnTo>
                  <a:lnTo>
                    <a:pt x="248" y="240"/>
                  </a:lnTo>
                  <a:lnTo>
                    <a:pt x="8"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9" name="Rectangle 61">
              <a:extLst>
                <a:ext uri="{FF2B5EF4-FFF2-40B4-BE49-F238E27FC236}">
                  <a16:creationId xmlns:a16="http://schemas.microsoft.com/office/drawing/2014/main" id="{A8ED7CF8-8FE7-4D15-BB6F-F62C0ED86D46}"/>
                </a:ext>
              </a:extLst>
            </p:cNvPr>
            <p:cNvSpPr>
              <a:spLocks noChangeArrowheads="1"/>
            </p:cNvSpPr>
            <p:nvPr/>
          </p:nvSpPr>
          <p:spPr bwMode="auto">
            <a:xfrm>
              <a:off x="4197927" y="3368791"/>
              <a:ext cx="1586475" cy="635323"/>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0" name="Rectangle 62">
              <a:extLst>
                <a:ext uri="{FF2B5EF4-FFF2-40B4-BE49-F238E27FC236}">
                  <a16:creationId xmlns:a16="http://schemas.microsoft.com/office/drawing/2014/main" id="{F51B7CB6-755E-4632-BFD1-7DCBC9F8D6E3}"/>
                </a:ext>
              </a:extLst>
            </p:cNvPr>
            <p:cNvSpPr>
              <a:spLocks noChangeArrowheads="1"/>
            </p:cNvSpPr>
            <p:nvPr/>
          </p:nvSpPr>
          <p:spPr bwMode="auto">
            <a:xfrm>
              <a:off x="4197927" y="1997755"/>
              <a:ext cx="1586475" cy="620981"/>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1" name="Rectangle 63">
              <a:extLst>
                <a:ext uri="{FF2B5EF4-FFF2-40B4-BE49-F238E27FC236}">
                  <a16:creationId xmlns:a16="http://schemas.microsoft.com/office/drawing/2014/main" id="{3C4078E9-6F25-4D55-B358-65DB60BF9AB7}"/>
                </a:ext>
              </a:extLst>
            </p:cNvPr>
            <p:cNvSpPr>
              <a:spLocks noChangeArrowheads="1"/>
            </p:cNvSpPr>
            <p:nvPr/>
          </p:nvSpPr>
          <p:spPr bwMode="auto">
            <a:xfrm>
              <a:off x="4197927" y="664006"/>
              <a:ext cx="1586475" cy="633889"/>
            </a:xfrm>
            <a:prstGeom prst="rect">
              <a:avLst/>
            </a:prstGeom>
            <a:solidFill>
              <a:srgbClr val="F766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2" name="Rectangle 64">
              <a:extLst>
                <a:ext uri="{FF2B5EF4-FFF2-40B4-BE49-F238E27FC236}">
                  <a16:creationId xmlns:a16="http://schemas.microsoft.com/office/drawing/2014/main" id="{AE5BED0D-9FD6-4014-B1B7-2C63EA5BBB8C}"/>
                </a:ext>
              </a:extLst>
            </p:cNvPr>
            <p:cNvSpPr>
              <a:spLocks noChangeArrowheads="1"/>
            </p:cNvSpPr>
            <p:nvPr/>
          </p:nvSpPr>
          <p:spPr bwMode="auto">
            <a:xfrm>
              <a:off x="474683" y="664006"/>
              <a:ext cx="1600477" cy="633889"/>
            </a:xfrm>
            <a:prstGeom prst="rect">
              <a:avLst/>
            </a:prstGeom>
            <a:solidFill>
              <a:srgbClr val="60C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3" name="Rectangle 65">
              <a:extLst>
                <a:ext uri="{FF2B5EF4-FFF2-40B4-BE49-F238E27FC236}">
                  <a16:creationId xmlns:a16="http://schemas.microsoft.com/office/drawing/2014/main" id="{47383893-43FA-43EF-AC5B-CA17F4CBD2B8}"/>
                </a:ext>
              </a:extLst>
            </p:cNvPr>
            <p:cNvSpPr>
              <a:spLocks noChangeArrowheads="1"/>
            </p:cNvSpPr>
            <p:nvPr/>
          </p:nvSpPr>
          <p:spPr bwMode="auto">
            <a:xfrm>
              <a:off x="474683" y="3368791"/>
              <a:ext cx="1600477" cy="635323"/>
            </a:xfrm>
            <a:prstGeom prst="rect">
              <a:avLst/>
            </a:prstGeom>
            <a:solidFill>
              <a:srgbClr val="E5CB0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4" name="Rectangle 66">
              <a:extLst>
                <a:ext uri="{FF2B5EF4-FFF2-40B4-BE49-F238E27FC236}">
                  <a16:creationId xmlns:a16="http://schemas.microsoft.com/office/drawing/2014/main" id="{A66C2EFF-5526-4741-BFB1-AA5DF5EB93CF}"/>
                </a:ext>
              </a:extLst>
            </p:cNvPr>
            <p:cNvSpPr>
              <a:spLocks noChangeArrowheads="1"/>
            </p:cNvSpPr>
            <p:nvPr/>
          </p:nvSpPr>
          <p:spPr bwMode="auto">
            <a:xfrm>
              <a:off x="474683" y="1997755"/>
              <a:ext cx="1600477" cy="62098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5" name="Rectangle 67">
              <a:extLst>
                <a:ext uri="{FF2B5EF4-FFF2-40B4-BE49-F238E27FC236}">
                  <a16:creationId xmlns:a16="http://schemas.microsoft.com/office/drawing/2014/main" id="{12F733DE-5BBC-4069-95B0-B283A9A72813}"/>
                </a:ext>
              </a:extLst>
            </p:cNvPr>
            <p:cNvSpPr>
              <a:spLocks noChangeArrowheads="1"/>
            </p:cNvSpPr>
            <p:nvPr/>
          </p:nvSpPr>
          <p:spPr bwMode="auto">
            <a:xfrm>
              <a:off x="474683" y="2937115"/>
              <a:ext cx="1600477" cy="164926"/>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6" name="Rectangle 68">
              <a:extLst>
                <a:ext uri="{FF2B5EF4-FFF2-40B4-BE49-F238E27FC236}">
                  <a16:creationId xmlns:a16="http://schemas.microsoft.com/office/drawing/2014/main" id="{11849A84-6B53-44B1-8C15-B33CB3B6ABAB}"/>
                </a:ext>
              </a:extLst>
            </p:cNvPr>
            <p:cNvSpPr>
              <a:spLocks noChangeArrowheads="1"/>
            </p:cNvSpPr>
            <p:nvPr/>
          </p:nvSpPr>
          <p:spPr bwMode="auto">
            <a:xfrm>
              <a:off x="945164" y="2885486"/>
              <a:ext cx="723925" cy="24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原始数据</a:t>
              </a:r>
            </a:p>
          </p:txBody>
        </p:sp>
        <p:sp>
          <p:nvSpPr>
            <p:cNvPr id="48197" name="Rectangle 70">
              <a:extLst>
                <a:ext uri="{FF2B5EF4-FFF2-40B4-BE49-F238E27FC236}">
                  <a16:creationId xmlns:a16="http://schemas.microsoft.com/office/drawing/2014/main" id="{0D483445-2961-4EC5-AD40-768337E8A474}"/>
                </a:ext>
              </a:extLst>
            </p:cNvPr>
            <p:cNvSpPr>
              <a:spLocks noChangeArrowheads="1"/>
            </p:cNvSpPr>
            <p:nvPr/>
          </p:nvSpPr>
          <p:spPr bwMode="auto">
            <a:xfrm>
              <a:off x="589503" y="1475729"/>
              <a:ext cx="1628482" cy="241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环境模型与局部地图</a:t>
              </a:r>
            </a:p>
          </p:txBody>
        </p:sp>
        <p:sp>
          <p:nvSpPr>
            <p:cNvPr id="48198" name="Rectangle 73">
              <a:extLst>
                <a:ext uri="{FF2B5EF4-FFF2-40B4-BE49-F238E27FC236}">
                  <a16:creationId xmlns:a16="http://schemas.microsoft.com/office/drawing/2014/main" id="{6D5F52F6-5D54-4FD8-8774-8BE5BEEA518E}"/>
                </a:ext>
              </a:extLst>
            </p:cNvPr>
            <p:cNvSpPr>
              <a:spLocks noChangeArrowheads="1"/>
            </p:cNvSpPr>
            <p:nvPr/>
          </p:nvSpPr>
          <p:spPr bwMode="auto">
            <a:xfrm>
              <a:off x="2808886" y="648230"/>
              <a:ext cx="637111" cy="241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000" b="1">
                  <a:solidFill>
                    <a:srgbClr val="000000"/>
                  </a:solidFill>
                  <a:latin typeface="微软雅黑" panose="020B0503020204020204" pitchFamily="34" charset="-122"/>
                  <a:ea typeface="微软雅黑" panose="020B0503020204020204" pitchFamily="34" charset="-122"/>
                </a:rPr>
                <a:t>“</a:t>
              </a:r>
              <a:r>
                <a:rPr lang="zh-CN" altLang="en-US" sz="1000" b="1">
                  <a:solidFill>
                    <a:srgbClr val="000000"/>
                  </a:solidFill>
                  <a:latin typeface="微软雅黑" panose="020B0503020204020204" pitchFamily="34" charset="-122"/>
                  <a:ea typeface="微软雅黑" panose="020B0503020204020204" pitchFamily="34" charset="-122"/>
                </a:rPr>
                <a:t>位置</a:t>
              </a:r>
              <a:r>
                <a:rPr lang="en-US" altLang="zh-CN" sz="1000" b="1">
                  <a:solidFill>
                    <a:srgbClr val="000000"/>
                  </a:solidFill>
                  <a:latin typeface="微软雅黑" panose="020B0503020204020204" pitchFamily="34" charset="-122"/>
                  <a:ea typeface="微软雅黑" panose="020B0503020204020204" pitchFamily="34" charset="-122"/>
                </a:rPr>
                <a:t>"</a:t>
              </a:r>
            </a:p>
          </p:txBody>
        </p:sp>
        <p:sp>
          <p:nvSpPr>
            <p:cNvPr id="48199" name="Rectangle 74">
              <a:extLst>
                <a:ext uri="{FF2B5EF4-FFF2-40B4-BE49-F238E27FC236}">
                  <a16:creationId xmlns:a16="http://schemas.microsoft.com/office/drawing/2014/main" id="{BE99270C-EC0C-4D8F-A0DC-8D09DAD68377}"/>
                </a:ext>
              </a:extLst>
            </p:cNvPr>
            <p:cNvSpPr>
              <a:spLocks noChangeArrowheads="1"/>
            </p:cNvSpPr>
            <p:nvPr/>
          </p:nvSpPr>
          <p:spPr bwMode="auto">
            <a:xfrm>
              <a:off x="2845293" y="1008200"/>
              <a:ext cx="723926" cy="241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全局地图</a:t>
              </a:r>
            </a:p>
          </p:txBody>
        </p:sp>
        <p:sp>
          <p:nvSpPr>
            <p:cNvPr id="48200" name="Rectangle 76">
              <a:extLst>
                <a:ext uri="{FF2B5EF4-FFF2-40B4-BE49-F238E27FC236}">
                  <a16:creationId xmlns:a16="http://schemas.microsoft.com/office/drawing/2014/main" id="{0D531438-51E5-4E14-994C-552FAB65D036}"/>
                </a:ext>
              </a:extLst>
            </p:cNvPr>
            <p:cNvSpPr>
              <a:spLocks noChangeArrowheads="1"/>
            </p:cNvSpPr>
            <p:nvPr/>
          </p:nvSpPr>
          <p:spPr bwMode="auto">
            <a:xfrm>
              <a:off x="4463973" y="2885486"/>
              <a:ext cx="904557" cy="241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执行器命令</a:t>
              </a:r>
            </a:p>
          </p:txBody>
        </p:sp>
        <p:sp>
          <p:nvSpPr>
            <p:cNvPr id="48201" name="Rectangle 77">
              <a:extLst>
                <a:ext uri="{FF2B5EF4-FFF2-40B4-BE49-F238E27FC236}">
                  <a16:creationId xmlns:a16="http://schemas.microsoft.com/office/drawing/2014/main" id="{CE0E6CC6-DAA1-43B7-82A0-2E3E3FD457D9}"/>
                </a:ext>
              </a:extLst>
            </p:cNvPr>
            <p:cNvSpPr>
              <a:spLocks noChangeArrowheads="1"/>
            </p:cNvSpPr>
            <p:nvPr/>
          </p:nvSpPr>
          <p:spPr bwMode="auto">
            <a:xfrm>
              <a:off x="863950" y="3533717"/>
              <a:ext cx="723925" cy="24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传感过程</a:t>
              </a:r>
            </a:p>
          </p:txBody>
        </p:sp>
        <p:sp>
          <p:nvSpPr>
            <p:cNvPr id="48202" name="Rectangle 78">
              <a:extLst>
                <a:ext uri="{FF2B5EF4-FFF2-40B4-BE49-F238E27FC236}">
                  <a16:creationId xmlns:a16="http://schemas.microsoft.com/office/drawing/2014/main" id="{BDCAFB3E-5EA0-410A-ABB3-4148884CCDC4}"/>
                </a:ext>
              </a:extLst>
            </p:cNvPr>
            <p:cNvSpPr>
              <a:spLocks noChangeArrowheads="1"/>
            </p:cNvSpPr>
            <p:nvPr/>
          </p:nvSpPr>
          <p:spPr bwMode="auto">
            <a:xfrm>
              <a:off x="4770626" y="3533717"/>
              <a:ext cx="362662" cy="24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动作</a:t>
              </a:r>
            </a:p>
          </p:txBody>
        </p:sp>
        <p:sp>
          <p:nvSpPr>
            <p:cNvPr id="48203" name="Rectangle 79">
              <a:extLst>
                <a:ext uri="{FF2B5EF4-FFF2-40B4-BE49-F238E27FC236}">
                  <a16:creationId xmlns:a16="http://schemas.microsoft.com/office/drawing/2014/main" id="{5E84FDA6-9ECC-42E6-B3D7-C2C3FFBC30F1}"/>
                </a:ext>
              </a:extLst>
            </p:cNvPr>
            <p:cNvSpPr>
              <a:spLocks noChangeArrowheads="1"/>
            </p:cNvSpPr>
            <p:nvPr/>
          </p:nvSpPr>
          <p:spPr bwMode="auto">
            <a:xfrm>
              <a:off x="876552" y="2046516"/>
              <a:ext cx="723926" cy="466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信息提取</a:t>
              </a:r>
              <a:endParaRPr lang="en-US" altLang="zh-CN" sz="1000" b="1">
                <a:solidFill>
                  <a:srgbClr val="000000"/>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与理解</a:t>
              </a:r>
              <a:endParaRPr lang="en-US" altLang="zh-CN" sz="1000" b="1">
                <a:solidFill>
                  <a:srgbClr val="000000"/>
                </a:solidFill>
                <a:latin typeface="微软雅黑" panose="020B0503020204020204" pitchFamily="34" charset="-122"/>
                <a:ea typeface="微软雅黑" panose="020B0503020204020204" pitchFamily="34" charset="-122"/>
              </a:endParaRPr>
            </a:p>
          </p:txBody>
        </p:sp>
        <p:sp>
          <p:nvSpPr>
            <p:cNvPr id="48204" name="Rectangle 81">
              <a:extLst>
                <a:ext uri="{FF2B5EF4-FFF2-40B4-BE49-F238E27FC236}">
                  <a16:creationId xmlns:a16="http://schemas.microsoft.com/office/drawing/2014/main" id="{5371EE57-0C19-482E-B799-5F21A8CF2ED0}"/>
                </a:ext>
              </a:extLst>
            </p:cNvPr>
            <p:cNvSpPr>
              <a:spLocks noChangeArrowheads="1"/>
            </p:cNvSpPr>
            <p:nvPr/>
          </p:nvSpPr>
          <p:spPr bwMode="auto">
            <a:xfrm>
              <a:off x="4535386" y="2161247"/>
              <a:ext cx="723925" cy="24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路径执行</a:t>
              </a:r>
            </a:p>
          </p:txBody>
        </p:sp>
        <p:sp>
          <p:nvSpPr>
            <p:cNvPr id="48205" name="Rectangle 83">
              <a:extLst>
                <a:ext uri="{FF2B5EF4-FFF2-40B4-BE49-F238E27FC236}">
                  <a16:creationId xmlns:a16="http://schemas.microsoft.com/office/drawing/2014/main" id="{CC0D0986-A198-4571-BFB3-7B229B520088}"/>
                </a:ext>
              </a:extLst>
            </p:cNvPr>
            <p:cNvSpPr>
              <a:spLocks noChangeArrowheads="1"/>
            </p:cNvSpPr>
            <p:nvPr/>
          </p:nvSpPr>
          <p:spPr bwMode="auto">
            <a:xfrm>
              <a:off x="4463973" y="761528"/>
              <a:ext cx="904557" cy="466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认知与路径</a:t>
              </a:r>
              <a:endParaRPr lang="en-US" altLang="zh-CN" sz="1000" b="1">
                <a:solidFill>
                  <a:srgbClr val="000000"/>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规划</a:t>
              </a:r>
              <a:endParaRPr lang="en-US" altLang="zh-CN" sz="1000" b="1">
                <a:solidFill>
                  <a:srgbClr val="000000"/>
                </a:solidFill>
                <a:latin typeface="微软雅黑" panose="020B0503020204020204" pitchFamily="34" charset="-122"/>
                <a:ea typeface="微软雅黑" panose="020B0503020204020204" pitchFamily="34" charset="-122"/>
              </a:endParaRPr>
            </a:p>
          </p:txBody>
        </p:sp>
        <p:sp>
          <p:nvSpPr>
            <p:cNvPr id="48206" name="Rectangle 86">
              <a:extLst>
                <a:ext uri="{FF2B5EF4-FFF2-40B4-BE49-F238E27FC236}">
                  <a16:creationId xmlns:a16="http://schemas.microsoft.com/office/drawing/2014/main" id="{6C01F9C6-30AC-4637-AA42-5B769CFBBE5B}"/>
                </a:ext>
              </a:extLst>
            </p:cNvPr>
            <p:cNvSpPr>
              <a:spLocks noChangeArrowheads="1"/>
            </p:cNvSpPr>
            <p:nvPr/>
          </p:nvSpPr>
          <p:spPr bwMode="auto">
            <a:xfrm>
              <a:off x="0" y="30117"/>
              <a:ext cx="1086588" cy="24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知识与数据库</a:t>
              </a:r>
            </a:p>
          </p:txBody>
        </p:sp>
        <p:sp>
          <p:nvSpPr>
            <p:cNvPr id="48207" name="Freeform 88">
              <a:extLst>
                <a:ext uri="{FF2B5EF4-FFF2-40B4-BE49-F238E27FC236}">
                  <a16:creationId xmlns:a16="http://schemas.microsoft.com/office/drawing/2014/main" id="{4500C3EC-2B73-4FDF-9D41-94F9D117EE8A}"/>
                </a:ext>
              </a:extLst>
            </p:cNvPr>
            <p:cNvSpPr>
              <a:spLocks noChangeArrowheads="1"/>
            </p:cNvSpPr>
            <p:nvPr/>
          </p:nvSpPr>
          <p:spPr bwMode="auto">
            <a:xfrm>
              <a:off x="1135597" y="523461"/>
              <a:ext cx="138624" cy="140546"/>
            </a:xfrm>
            <a:custGeom>
              <a:avLst/>
              <a:gdLst>
                <a:gd name="T0" fmla="*/ 2147483646 w 88"/>
                <a:gd name="T1" fmla="*/ 2147483646 h 88"/>
                <a:gd name="T2" fmla="*/ 2147483646 w 88"/>
                <a:gd name="T3" fmla="*/ 0 h 88"/>
                <a:gd name="T4" fmla="*/ 2147483646 w 88"/>
                <a:gd name="T5" fmla="*/ 2147483646 h 88"/>
                <a:gd name="T6" fmla="*/ 2147483646 w 88"/>
                <a:gd name="T7" fmla="*/ 2147483646 h 88"/>
                <a:gd name="T8" fmla="*/ 2147483646 w 88"/>
                <a:gd name="T9" fmla="*/ 2147483646 h 88"/>
                <a:gd name="T10" fmla="*/ 0 w 88"/>
                <a:gd name="T11" fmla="*/ 2147483646 h 88"/>
                <a:gd name="T12" fmla="*/ 2147483646 w 88"/>
                <a:gd name="T13" fmla="*/ 2147483646 h 88"/>
                <a:gd name="T14" fmla="*/ 2147483646 w 88"/>
                <a:gd name="T15" fmla="*/ 2147483646 h 88"/>
                <a:gd name="T16" fmla="*/ 2147483646 w 88"/>
                <a:gd name="T17" fmla="*/ 2147483646 h 88"/>
                <a:gd name="T18" fmla="*/ 2147483646 w 88"/>
                <a:gd name="T19" fmla="*/ 2147483646 h 88"/>
                <a:gd name="T20" fmla="*/ 2147483646 w 88"/>
                <a:gd name="T21" fmla="*/ 0 h 88"/>
                <a:gd name="T22" fmla="*/ 2147483646 w 88"/>
                <a:gd name="T23" fmla="*/ 2147483646 h 88"/>
                <a:gd name="T24" fmla="*/ 2147483646 w 88"/>
                <a:gd name="T25" fmla="*/ 2147483646 h 88"/>
                <a:gd name="T26" fmla="*/ 2147483646 w 88"/>
                <a:gd name="T27" fmla="*/ 2147483646 h 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8" h="88">
                  <a:moveTo>
                    <a:pt x="32" y="16"/>
                  </a:moveTo>
                  <a:lnTo>
                    <a:pt x="48" y="0"/>
                  </a:lnTo>
                  <a:lnTo>
                    <a:pt x="72" y="72"/>
                  </a:lnTo>
                  <a:lnTo>
                    <a:pt x="88" y="88"/>
                  </a:lnTo>
                  <a:lnTo>
                    <a:pt x="64" y="80"/>
                  </a:lnTo>
                  <a:lnTo>
                    <a:pt x="0" y="32"/>
                  </a:lnTo>
                  <a:lnTo>
                    <a:pt x="8" y="24"/>
                  </a:lnTo>
                  <a:lnTo>
                    <a:pt x="72" y="72"/>
                  </a:lnTo>
                  <a:lnTo>
                    <a:pt x="64" y="80"/>
                  </a:lnTo>
                  <a:lnTo>
                    <a:pt x="40" y="8"/>
                  </a:lnTo>
                  <a:lnTo>
                    <a:pt x="48" y="0"/>
                  </a:lnTo>
                  <a:lnTo>
                    <a:pt x="56" y="8"/>
                  </a:lnTo>
                  <a:lnTo>
                    <a:pt x="40" y="24"/>
                  </a:lnTo>
                  <a:lnTo>
                    <a:pt x="32" y="1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08" name="Freeform 89">
              <a:extLst>
                <a:ext uri="{FF2B5EF4-FFF2-40B4-BE49-F238E27FC236}">
                  <a16:creationId xmlns:a16="http://schemas.microsoft.com/office/drawing/2014/main" id="{7947A8B1-E070-47BE-BAC0-A021DD3AA38F}"/>
                </a:ext>
              </a:extLst>
            </p:cNvPr>
            <p:cNvSpPr>
              <a:spLocks noChangeArrowheads="1"/>
            </p:cNvSpPr>
            <p:nvPr/>
          </p:nvSpPr>
          <p:spPr bwMode="auto">
            <a:xfrm>
              <a:off x="1148199" y="549275"/>
              <a:ext cx="50409" cy="25814"/>
            </a:xfrm>
            <a:custGeom>
              <a:avLst/>
              <a:gdLst>
                <a:gd name="T0" fmla="*/ 0 w 32"/>
                <a:gd name="T1" fmla="*/ 2147483646 h 16"/>
                <a:gd name="T2" fmla="*/ 2147483646 w 32"/>
                <a:gd name="T3" fmla="*/ 0 h 16"/>
                <a:gd name="T4" fmla="*/ 2147483646 w 32"/>
                <a:gd name="T5" fmla="*/ 2147483646 h 16"/>
                <a:gd name="T6" fmla="*/ 2147483646 w 32"/>
                <a:gd name="T7" fmla="*/ 2147483646 h 16"/>
                <a:gd name="T8" fmla="*/ 0 w 32"/>
                <a:gd name="T9" fmla="*/ 214748364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16">
                  <a:moveTo>
                    <a:pt x="0" y="8"/>
                  </a:moveTo>
                  <a:lnTo>
                    <a:pt x="24" y="0"/>
                  </a:lnTo>
                  <a:lnTo>
                    <a:pt x="32" y="8"/>
                  </a:lnTo>
                  <a:lnTo>
                    <a:pt x="8" y="16"/>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09" name="Freeform 90">
              <a:extLst>
                <a:ext uri="{FF2B5EF4-FFF2-40B4-BE49-F238E27FC236}">
                  <a16:creationId xmlns:a16="http://schemas.microsoft.com/office/drawing/2014/main" id="{C69AC209-5D19-4E82-BF69-1514A6736D5C}"/>
                </a:ext>
              </a:extLst>
            </p:cNvPr>
            <p:cNvSpPr>
              <a:spLocks noChangeArrowheads="1"/>
            </p:cNvSpPr>
            <p:nvPr/>
          </p:nvSpPr>
          <p:spPr bwMode="auto">
            <a:xfrm>
              <a:off x="1148199" y="523461"/>
              <a:ext cx="100817" cy="114731"/>
            </a:xfrm>
            <a:custGeom>
              <a:avLst/>
              <a:gdLst>
                <a:gd name="T0" fmla="*/ 2147483646 w 64"/>
                <a:gd name="T1" fmla="*/ 2147483646 h 72"/>
                <a:gd name="T2" fmla="*/ 2147483646 w 64"/>
                <a:gd name="T3" fmla="*/ 0 h 72"/>
                <a:gd name="T4" fmla="*/ 2147483646 w 64"/>
                <a:gd name="T5" fmla="*/ 2147483646 h 72"/>
                <a:gd name="T6" fmla="*/ 0 w 64"/>
                <a:gd name="T7" fmla="*/ 2147483646 h 72"/>
                <a:gd name="T8" fmla="*/ 2147483646 w 64"/>
                <a:gd name="T9" fmla="*/ 2147483646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72">
                  <a:moveTo>
                    <a:pt x="24" y="16"/>
                  </a:moveTo>
                  <a:lnTo>
                    <a:pt x="40" y="0"/>
                  </a:lnTo>
                  <a:lnTo>
                    <a:pt x="64" y="72"/>
                  </a:lnTo>
                  <a:lnTo>
                    <a:pt x="0" y="24"/>
                  </a:lnTo>
                  <a:lnTo>
                    <a:pt x="24" y="1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0" name="Freeform 91">
              <a:extLst>
                <a:ext uri="{FF2B5EF4-FFF2-40B4-BE49-F238E27FC236}">
                  <a16:creationId xmlns:a16="http://schemas.microsoft.com/office/drawing/2014/main" id="{D1C3274A-594A-43B4-AA78-6FF25F6841B4}"/>
                </a:ext>
              </a:extLst>
            </p:cNvPr>
            <p:cNvSpPr>
              <a:spLocks noChangeArrowheads="1"/>
            </p:cNvSpPr>
            <p:nvPr/>
          </p:nvSpPr>
          <p:spPr bwMode="auto">
            <a:xfrm>
              <a:off x="1173403" y="536368"/>
              <a:ext cx="12603" cy="12908"/>
            </a:xfrm>
            <a:custGeom>
              <a:avLst/>
              <a:gdLst>
                <a:gd name="T0" fmla="*/ 0 w 8"/>
                <a:gd name="T1" fmla="*/ 2147483646 h 8"/>
                <a:gd name="T2" fmla="*/ 0 w 8"/>
                <a:gd name="T3" fmla="*/ 2147483646 h 8"/>
                <a:gd name="T4" fmla="*/ 2147483646 w 8"/>
                <a:gd name="T5" fmla="*/ 0 h 8"/>
                <a:gd name="T6" fmla="*/ 0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0" y="8"/>
                  </a:moveTo>
                  <a:lnTo>
                    <a:pt x="0" y="8"/>
                  </a:lnTo>
                  <a:lnTo>
                    <a:pt x="8" y="0"/>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1" name="Freeform 92">
              <a:extLst>
                <a:ext uri="{FF2B5EF4-FFF2-40B4-BE49-F238E27FC236}">
                  <a16:creationId xmlns:a16="http://schemas.microsoft.com/office/drawing/2014/main" id="{049A795B-997E-4971-87D8-E839BC9E0F3C}"/>
                </a:ext>
              </a:extLst>
            </p:cNvPr>
            <p:cNvSpPr>
              <a:spLocks noChangeArrowheads="1"/>
            </p:cNvSpPr>
            <p:nvPr/>
          </p:nvSpPr>
          <p:spPr bwMode="auto">
            <a:xfrm>
              <a:off x="995573" y="282526"/>
              <a:ext cx="12602" cy="12907"/>
            </a:xfrm>
            <a:custGeom>
              <a:avLst/>
              <a:gdLst>
                <a:gd name="T0" fmla="*/ 0 w 8"/>
                <a:gd name="T1" fmla="*/ 2147483646 h 8"/>
                <a:gd name="T2" fmla="*/ 0 w 8"/>
                <a:gd name="T3" fmla="*/ 2147483646 h 8"/>
                <a:gd name="T4" fmla="*/ 2147483646 w 8"/>
                <a:gd name="T5" fmla="*/ 0 h 8"/>
                <a:gd name="T6" fmla="*/ 0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0" y="8"/>
                  </a:moveTo>
                  <a:lnTo>
                    <a:pt x="0" y="8"/>
                  </a:lnTo>
                  <a:lnTo>
                    <a:pt x="8" y="0"/>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2" name="Freeform 93">
              <a:extLst>
                <a:ext uri="{FF2B5EF4-FFF2-40B4-BE49-F238E27FC236}">
                  <a16:creationId xmlns:a16="http://schemas.microsoft.com/office/drawing/2014/main" id="{E2E8B300-8260-470C-9642-8EB738C9F86F}"/>
                </a:ext>
              </a:extLst>
            </p:cNvPr>
            <p:cNvSpPr>
              <a:spLocks noChangeArrowheads="1"/>
            </p:cNvSpPr>
            <p:nvPr/>
          </p:nvSpPr>
          <p:spPr bwMode="auto">
            <a:xfrm>
              <a:off x="995573" y="282526"/>
              <a:ext cx="190433" cy="266750"/>
            </a:xfrm>
            <a:custGeom>
              <a:avLst/>
              <a:gdLst>
                <a:gd name="T0" fmla="*/ 2147483646 w 120"/>
                <a:gd name="T1" fmla="*/ 2147483646 h 168"/>
                <a:gd name="T2" fmla="*/ 2147483646 w 120"/>
                <a:gd name="T3" fmla="*/ 2147483646 h 168"/>
                <a:gd name="T4" fmla="*/ 2147483646 w 120"/>
                <a:gd name="T5" fmla="*/ 0 h 168"/>
                <a:gd name="T6" fmla="*/ 0 w 120"/>
                <a:gd name="T7" fmla="*/ 2147483646 h 168"/>
                <a:gd name="T8" fmla="*/ 2147483646 w 120"/>
                <a:gd name="T9" fmla="*/ 214748364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68">
                  <a:moveTo>
                    <a:pt x="112" y="168"/>
                  </a:moveTo>
                  <a:lnTo>
                    <a:pt x="120" y="160"/>
                  </a:lnTo>
                  <a:lnTo>
                    <a:pt x="8" y="0"/>
                  </a:lnTo>
                  <a:lnTo>
                    <a:pt x="0" y="8"/>
                  </a:lnTo>
                  <a:lnTo>
                    <a:pt x="112" y="16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3" name="Rectangle 95">
              <a:extLst>
                <a:ext uri="{FF2B5EF4-FFF2-40B4-BE49-F238E27FC236}">
                  <a16:creationId xmlns:a16="http://schemas.microsoft.com/office/drawing/2014/main" id="{FBE18567-343C-43E6-B285-8756175C554F}"/>
                </a:ext>
              </a:extLst>
            </p:cNvPr>
            <p:cNvSpPr>
              <a:spLocks noChangeArrowheads="1"/>
            </p:cNvSpPr>
            <p:nvPr/>
          </p:nvSpPr>
          <p:spPr bwMode="auto">
            <a:xfrm>
              <a:off x="4319748" y="0"/>
              <a:ext cx="723925" cy="24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任务命令</a:t>
              </a:r>
            </a:p>
          </p:txBody>
        </p:sp>
        <p:sp>
          <p:nvSpPr>
            <p:cNvPr id="48214" name="Rectangle 98">
              <a:extLst>
                <a:ext uri="{FF2B5EF4-FFF2-40B4-BE49-F238E27FC236}">
                  <a16:creationId xmlns:a16="http://schemas.microsoft.com/office/drawing/2014/main" id="{DFBC1E8E-2A36-4537-8EC4-25CD9FCA566C}"/>
                </a:ext>
              </a:extLst>
            </p:cNvPr>
            <p:cNvSpPr>
              <a:spLocks noChangeArrowheads="1"/>
            </p:cNvSpPr>
            <p:nvPr/>
          </p:nvSpPr>
          <p:spPr bwMode="auto">
            <a:xfrm>
              <a:off x="4832237" y="1514450"/>
              <a:ext cx="362662" cy="241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路径</a:t>
              </a:r>
            </a:p>
          </p:txBody>
        </p:sp>
        <p:sp>
          <p:nvSpPr>
            <p:cNvPr id="48215" name="Freeform 99">
              <a:extLst>
                <a:ext uri="{FF2B5EF4-FFF2-40B4-BE49-F238E27FC236}">
                  <a16:creationId xmlns:a16="http://schemas.microsoft.com/office/drawing/2014/main" id="{99A485DD-47FA-432D-AA1A-2C049354DF26}"/>
                </a:ext>
              </a:extLst>
            </p:cNvPr>
            <p:cNvSpPr>
              <a:spLocks noChangeArrowheads="1"/>
            </p:cNvSpPr>
            <p:nvPr/>
          </p:nvSpPr>
          <p:spPr bwMode="auto">
            <a:xfrm>
              <a:off x="4907850" y="523461"/>
              <a:ext cx="114820" cy="127638"/>
            </a:xfrm>
            <a:custGeom>
              <a:avLst/>
              <a:gdLst>
                <a:gd name="T0" fmla="*/ 2147483646 w 72"/>
                <a:gd name="T1" fmla="*/ 2147483646 h 80"/>
                <a:gd name="T2" fmla="*/ 2147483646 w 72"/>
                <a:gd name="T3" fmla="*/ 0 h 80"/>
                <a:gd name="T4" fmla="*/ 2147483646 w 72"/>
                <a:gd name="T5" fmla="*/ 2147483646 h 80"/>
                <a:gd name="T6" fmla="*/ 2147483646 w 72"/>
                <a:gd name="T7" fmla="*/ 2147483646 h 80"/>
                <a:gd name="T8" fmla="*/ 0 w 72"/>
                <a:gd name="T9" fmla="*/ 2147483646 h 80"/>
                <a:gd name="T10" fmla="*/ 2147483646 w 72"/>
                <a:gd name="T11" fmla="*/ 2147483646 h 80"/>
                <a:gd name="T12" fmla="*/ 2147483646 w 72"/>
                <a:gd name="T13" fmla="*/ 2147483646 h 80"/>
                <a:gd name="T14" fmla="*/ 2147483646 w 72"/>
                <a:gd name="T15" fmla="*/ 2147483646 h 80"/>
                <a:gd name="T16" fmla="*/ 2147483646 w 72"/>
                <a:gd name="T17" fmla="*/ 2147483646 h 80"/>
                <a:gd name="T18" fmla="*/ 2147483646 w 72"/>
                <a:gd name="T19" fmla="*/ 0 h 80"/>
                <a:gd name="T20" fmla="*/ 2147483646 w 72"/>
                <a:gd name="T21" fmla="*/ 2147483646 h 80"/>
                <a:gd name="T22" fmla="*/ 2147483646 w 72"/>
                <a:gd name="T23" fmla="*/ 2147483646 h 80"/>
                <a:gd name="T24" fmla="*/ 2147483646 w 72"/>
                <a:gd name="T25" fmla="*/ 2147483646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80">
                  <a:moveTo>
                    <a:pt x="24" y="16"/>
                  </a:moveTo>
                  <a:lnTo>
                    <a:pt x="40" y="0"/>
                  </a:lnTo>
                  <a:lnTo>
                    <a:pt x="72" y="72"/>
                  </a:lnTo>
                  <a:lnTo>
                    <a:pt x="64" y="80"/>
                  </a:lnTo>
                  <a:lnTo>
                    <a:pt x="0" y="32"/>
                  </a:lnTo>
                  <a:lnTo>
                    <a:pt x="8" y="24"/>
                  </a:lnTo>
                  <a:lnTo>
                    <a:pt x="72" y="72"/>
                  </a:lnTo>
                  <a:lnTo>
                    <a:pt x="64" y="80"/>
                  </a:lnTo>
                  <a:lnTo>
                    <a:pt x="32" y="8"/>
                  </a:lnTo>
                  <a:lnTo>
                    <a:pt x="40" y="0"/>
                  </a:lnTo>
                  <a:lnTo>
                    <a:pt x="48" y="8"/>
                  </a:lnTo>
                  <a:lnTo>
                    <a:pt x="32" y="24"/>
                  </a:lnTo>
                  <a:lnTo>
                    <a:pt x="24" y="1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6" name="Freeform 100">
              <a:extLst>
                <a:ext uri="{FF2B5EF4-FFF2-40B4-BE49-F238E27FC236}">
                  <a16:creationId xmlns:a16="http://schemas.microsoft.com/office/drawing/2014/main" id="{AFF63159-6C8D-4649-86D9-0803910B7829}"/>
                </a:ext>
              </a:extLst>
            </p:cNvPr>
            <p:cNvSpPr>
              <a:spLocks noChangeArrowheads="1"/>
            </p:cNvSpPr>
            <p:nvPr/>
          </p:nvSpPr>
          <p:spPr bwMode="auto">
            <a:xfrm>
              <a:off x="4921853" y="549275"/>
              <a:ext cx="37806" cy="25814"/>
            </a:xfrm>
            <a:custGeom>
              <a:avLst/>
              <a:gdLst>
                <a:gd name="T0" fmla="*/ 0 w 24"/>
                <a:gd name="T1" fmla="*/ 2147483646 h 16"/>
                <a:gd name="T2" fmla="*/ 2147483646 w 24"/>
                <a:gd name="T3" fmla="*/ 0 h 16"/>
                <a:gd name="T4" fmla="*/ 2147483646 w 24"/>
                <a:gd name="T5" fmla="*/ 2147483646 h 16"/>
                <a:gd name="T6" fmla="*/ 2147483646 w 24"/>
                <a:gd name="T7" fmla="*/ 2147483646 h 16"/>
                <a:gd name="T8" fmla="*/ 0 w 24"/>
                <a:gd name="T9" fmla="*/ 214748364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16">
                  <a:moveTo>
                    <a:pt x="0" y="8"/>
                  </a:moveTo>
                  <a:lnTo>
                    <a:pt x="16" y="0"/>
                  </a:lnTo>
                  <a:lnTo>
                    <a:pt x="24" y="8"/>
                  </a:lnTo>
                  <a:lnTo>
                    <a:pt x="8" y="16"/>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7" name="Freeform 101">
              <a:extLst>
                <a:ext uri="{FF2B5EF4-FFF2-40B4-BE49-F238E27FC236}">
                  <a16:creationId xmlns:a16="http://schemas.microsoft.com/office/drawing/2014/main" id="{AD7DFF19-9834-46A6-BE80-EA66ECB2A3FB}"/>
                </a:ext>
              </a:extLst>
            </p:cNvPr>
            <p:cNvSpPr>
              <a:spLocks noChangeArrowheads="1"/>
            </p:cNvSpPr>
            <p:nvPr/>
          </p:nvSpPr>
          <p:spPr bwMode="auto">
            <a:xfrm>
              <a:off x="4921853" y="523461"/>
              <a:ext cx="100817" cy="114731"/>
            </a:xfrm>
            <a:custGeom>
              <a:avLst/>
              <a:gdLst>
                <a:gd name="T0" fmla="*/ 2147483646 w 64"/>
                <a:gd name="T1" fmla="*/ 2147483646 h 72"/>
                <a:gd name="T2" fmla="*/ 2147483646 w 64"/>
                <a:gd name="T3" fmla="*/ 0 h 72"/>
                <a:gd name="T4" fmla="*/ 2147483646 w 64"/>
                <a:gd name="T5" fmla="*/ 2147483646 h 72"/>
                <a:gd name="T6" fmla="*/ 0 w 64"/>
                <a:gd name="T7" fmla="*/ 2147483646 h 72"/>
                <a:gd name="T8" fmla="*/ 2147483646 w 64"/>
                <a:gd name="T9" fmla="*/ 2147483646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72">
                  <a:moveTo>
                    <a:pt x="16" y="16"/>
                  </a:moveTo>
                  <a:lnTo>
                    <a:pt x="32" y="0"/>
                  </a:lnTo>
                  <a:lnTo>
                    <a:pt x="64" y="72"/>
                  </a:lnTo>
                  <a:lnTo>
                    <a:pt x="0" y="24"/>
                  </a:lnTo>
                  <a:lnTo>
                    <a:pt x="16" y="1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8" name="Freeform 102">
              <a:extLst>
                <a:ext uri="{FF2B5EF4-FFF2-40B4-BE49-F238E27FC236}">
                  <a16:creationId xmlns:a16="http://schemas.microsoft.com/office/drawing/2014/main" id="{3881191E-7D40-458E-BDF2-382E3C689503}"/>
                </a:ext>
              </a:extLst>
            </p:cNvPr>
            <p:cNvSpPr>
              <a:spLocks noChangeArrowheads="1"/>
            </p:cNvSpPr>
            <p:nvPr/>
          </p:nvSpPr>
          <p:spPr bwMode="auto">
            <a:xfrm>
              <a:off x="4947057" y="536368"/>
              <a:ext cx="12602" cy="12908"/>
            </a:xfrm>
            <a:custGeom>
              <a:avLst/>
              <a:gdLst>
                <a:gd name="T0" fmla="*/ 0 w 8"/>
                <a:gd name="T1" fmla="*/ 2147483646 h 8"/>
                <a:gd name="T2" fmla="*/ 0 w 8"/>
                <a:gd name="T3" fmla="*/ 2147483646 h 8"/>
                <a:gd name="T4" fmla="*/ 2147483646 w 8"/>
                <a:gd name="T5" fmla="*/ 0 h 8"/>
                <a:gd name="T6" fmla="*/ 0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0" y="8"/>
                  </a:moveTo>
                  <a:lnTo>
                    <a:pt x="0" y="8"/>
                  </a:lnTo>
                  <a:lnTo>
                    <a:pt x="8" y="0"/>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9" name="Freeform 103">
              <a:extLst>
                <a:ext uri="{FF2B5EF4-FFF2-40B4-BE49-F238E27FC236}">
                  <a16:creationId xmlns:a16="http://schemas.microsoft.com/office/drawing/2014/main" id="{DE202B57-FCED-4A94-91F0-F5E5BA578CA1}"/>
                </a:ext>
              </a:extLst>
            </p:cNvPr>
            <p:cNvSpPr>
              <a:spLocks noChangeArrowheads="1"/>
            </p:cNvSpPr>
            <p:nvPr/>
          </p:nvSpPr>
          <p:spPr bwMode="auto">
            <a:xfrm>
              <a:off x="4769226" y="282526"/>
              <a:ext cx="12603" cy="12907"/>
            </a:xfrm>
            <a:custGeom>
              <a:avLst/>
              <a:gdLst>
                <a:gd name="T0" fmla="*/ 0 w 8"/>
                <a:gd name="T1" fmla="*/ 2147483646 h 8"/>
                <a:gd name="T2" fmla="*/ 0 w 8"/>
                <a:gd name="T3" fmla="*/ 2147483646 h 8"/>
                <a:gd name="T4" fmla="*/ 2147483646 w 8"/>
                <a:gd name="T5" fmla="*/ 0 h 8"/>
                <a:gd name="T6" fmla="*/ 0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0" y="8"/>
                  </a:moveTo>
                  <a:lnTo>
                    <a:pt x="0" y="8"/>
                  </a:lnTo>
                  <a:lnTo>
                    <a:pt x="8" y="0"/>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0" name="Freeform 104">
              <a:extLst>
                <a:ext uri="{FF2B5EF4-FFF2-40B4-BE49-F238E27FC236}">
                  <a16:creationId xmlns:a16="http://schemas.microsoft.com/office/drawing/2014/main" id="{795F2DAB-010B-403F-A333-A69108CA097D}"/>
                </a:ext>
              </a:extLst>
            </p:cNvPr>
            <p:cNvSpPr>
              <a:spLocks noChangeArrowheads="1"/>
            </p:cNvSpPr>
            <p:nvPr/>
          </p:nvSpPr>
          <p:spPr bwMode="auto">
            <a:xfrm>
              <a:off x="4769226" y="282526"/>
              <a:ext cx="190433" cy="266750"/>
            </a:xfrm>
            <a:custGeom>
              <a:avLst/>
              <a:gdLst>
                <a:gd name="T0" fmla="*/ 2147483646 w 120"/>
                <a:gd name="T1" fmla="*/ 2147483646 h 168"/>
                <a:gd name="T2" fmla="*/ 2147483646 w 120"/>
                <a:gd name="T3" fmla="*/ 2147483646 h 168"/>
                <a:gd name="T4" fmla="*/ 2147483646 w 120"/>
                <a:gd name="T5" fmla="*/ 0 h 168"/>
                <a:gd name="T6" fmla="*/ 0 w 120"/>
                <a:gd name="T7" fmla="*/ 2147483646 h 168"/>
                <a:gd name="T8" fmla="*/ 2147483646 w 120"/>
                <a:gd name="T9" fmla="*/ 214748364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68">
                  <a:moveTo>
                    <a:pt x="112" y="168"/>
                  </a:moveTo>
                  <a:lnTo>
                    <a:pt x="120" y="160"/>
                  </a:lnTo>
                  <a:lnTo>
                    <a:pt x="8" y="0"/>
                  </a:lnTo>
                  <a:lnTo>
                    <a:pt x="0" y="8"/>
                  </a:lnTo>
                  <a:lnTo>
                    <a:pt x="112" y="16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1" name="Freeform 105">
              <a:extLst>
                <a:ext uri="{FF2B5EF4-FFF2-40B4-BE49-F238E27FC236}">
                  <a16:creationId xmlns:a16="http://schemas.microsoft.com/office/drawing/2014/main" id="{233540FA-D0D4-44E2-9F7D-93B7D86E3507}"/>
                </a:ext>
              </a:extLst>
            </p:cNvPr>
            <p:cNvSpPr>
              <a:spLocks noChangeArrowheads="1"/>
            </p:cNvSpPr>
            <p:nvPr/>
          </p:nvSpPr>
          <p:spPr bwMode="auto">
            <a:xfrm>
              <a:off x="2252991" y="4041402"/>
              <a:ext cx="1779708" cy="902073"/>
            </a:xfrm>
            <a:custGeom>
              <a:avLst/>
              <a:gdLst>
                <a:gd name="T0" fmla="*/ 2147483646 w 1121"/>
                <a:gd name="T1" fmla="*/ 2147483646 h 568"/>
                <a:gd name="T2" fmla="*/ 2147483646 w 1121"/>
                <a:gd name="T3" fmla="*/ 2147483646 h 568"/>
                <a:gd name="T4" fmla="*/ 0 w 1121"/>
                <a:gd name="T5" fmla="*/ 2147483646 h 568"/>
                <a:gd name="T6" fmla="*/ 2147483646 w 1121"/>
                <a:gd name="T7" fmla="*/ 2147483646 h 568"/>
                <a:gd name="T8" fmla="*/ 2147483646 w 1121"/>
                <a:gd name="T9" fmla="*/ 2147483646 h 568"/>
                <a:gd name="T10" fmla="*/ 2147483646 w 1121"/>
                <a:gd name="T11" fmla="*/ 2147483646 h 568"/>
                <a:gd name="T12" fmla="*/ 2147483646 w 1121"/>
                <a:gd name="T13" fmla="*/ 2147483646 h 568"/>
                <a:gd name="T14" fmla="*/ 2147483646 w 1121"/>
                <a:gd name="T15" fmla="*/ 2147483646 h 568"/>
                <a:gd name="T16" fmla="*/ 2147483646 w 1121"/>
                <a:gd name="T17" fmla="*/ 2147483646 h 568"/>
                <a:gd name="T18" fmla="*/ 2147483646 w 1121"/>
                <a:gd name="T19" fmla="*/ 2147483646 h 568"/>
                <a:gd name="T20" fmla="*/ 2147483646 w 1121"/>
                <a:gd name="T21" fmla="*/ 2147483646 h 568"/>
                <a:gd name="T22" fmla="*/ 2147483646 w 1121"/>
                <a:gd name="T23" fmla="*/ 2147483646 h 568"/>
                <a:gd name="T24" fmla="*/ 2147483646 w 1121"/>
                <a:gd name="T25" fmla="*/ 2147483646 h 568"/>
                <a:gd name="T26" fmla="*/ 2147483646 w 1121"/>
                <a:gd name="T27" fmla="*/ 2147483646 h 568"/>
                <a:gd name="T28" fmla="*/ 2147483646 w 1121"/>
                <a:gd name="T29" fmla="*/ 2147483646 h 568"/>
                <a:gd name="T30" fmla="*/ 2147483646 w 1121"/>
                <a:gd name="T31" fmla="*/ 2147483646 h 568"/>
                <a:gd name="T32" fmla="*/ 2147483646 w 1121"/>
                <a:gd name="T33" fmla="*/ 2147483646 h 568"/>
                <a:gd name="T34" fmla="*/ 2147483646 w 1121"/>
                <a:gd name="T35" fmla="*/ 2147483646 h 568"/>
                <a:gd name="T36" fmla="*/ 2147483646 w 1121"/>
                <a:gd name="T37" fmla="*/ 2147483646 h 568"/>
                <a:gd name="T38" fmla="*/ 2147483646 w 1121"/>
                <a:gd name="T39" fmla="*/ 2147483646 h 568"/>
                <a:gd name="T40" fmla="*/ 2147483646 w 1121"/>
                <a:gd name="T41" fmla="*/ 0 h 568"/>
                <a:gd name="T42" fmla="*/ 2147483646 w 1121"/>
                <a:gd name="T43" fmla="*/ 2147483646 h 568"/>
                <a:gd name="T44" fmla="*/ 2147483646 w 1121"/>
                <a:gd name="T45" fmla="*/ 2147483646 h 568"/>
                <a:gd name="T46" fmla="*/ 2147483646 w 1121"/>
                <a:gd name="T47" fmla="*/ 2147483646 h 568"/>
                <a:gd name="T48" fmla="*/ 2147483646 w 1121"/>
                <a:gd name="T49" fmla="*/ 2147483646 h 568"/>
                <a:gd name="T50" fmla="*/ 2147483646 w 1121"/>
                <a:gd name="T51" fmla="*/ 2147483646 h 568"/>
                <a:gd name="T52" fmla="*/ 2147483646 w 1121"/>
                <a:gd name="T53" fmla="*/ 2147483646 h 568"/>
                <a:gd name="T54" fmla="*/ 2147483646 w 1121"/>
                <a:gd name="T55" fmla="*/ 2147483646 h 568"/>
                <a:gd name="T56" fmla="*/ 2147483646 w 1121"/>
                <a:gd name="T57" fmla="*/ 2147483646 h 568"/>
                <a:gd name="T58" fmla="*/ 2147483646 w 1121"/>
                <a:gd name="T59" fmla="*/ 2147483646 h 56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121" h="568">
                  <a:moveTo>
                    <a:pt x="88" y="56"/>
                  </a:moveTo>
                  <a:lnTo>
                    <a:pt x="32" y="56"/>
                  </a:lnTo>
                  <a:lnTo>
                    <a:pt x="0" y="72"/>
                  </a:lnTo>
                  <a:lnTo>
                    <a:pt x="16" y="224"/>
                  </a:lnTo>
                  <a:lnTo>
                    <a:pt x="64" y="376"/>
                  </a:lnTo>
                  <a:lnTo>
                    <a:pt x="104" y="424"/>
                  </a:lnTo>
                  <a:lnTo>
                    <a:pt x="168" y="488"/>
                  </a:lnTo>
                  <a:lnTo>
                    <a:pt x="240" y="544"/>
                  </a:lnTo>
                  <a:lnTo>
                    <a:pt x="304" y="568"/>
                  </a:lnTo>
                  <a:lnTo>
                    <a:pt x="521" y="552"/>
                  </a:lnTo>
                  <a:lnTo>
                    <a:pt x="745" y="520"/>
                  </a:lnTo>
                  <a:lnTo>
                    <a:pt x="921" y="472"/>
                  </a:lnTo>
                  <a:lnTo>
                    <a:pt x="1073" y="416"/>
                  </a:lnTo>
                  <a:lnTo>
                    <a:pt x="1097" y="384"/>
                  </a:lnTo>
                  <a:lnTo>
                    <a:pt x="1105" y="336"/>
                  </a:lnTo>
                  <a:lnTo>
                    <a:pt x="1121" y="256"/>
                  </a:lnTo>
                  <a:lnTo>
                    <a:pt x="1121" y="168"/>
                  </a:lnTo>
                  <a:lnTo>
                    <a:pt x="1121" y="88"/>
                  </a:lnTo>
                  <a:lnTo>
                    <a:pt x="1089" y="40"/>
                  </a:lnTo>
                  <a:lnTo>
                    <a:pt x="1065" y="8"/>
                  </a:lnTo>
                  <a:lnTo>
                    <a:pt x="1041" y="0"/>
                  </a:lnTo>
                  <a:lnTo>
                    <a:pt x="921" y="16"/>
                  </a:lnTo>
                  <a:lnTo>
                    <a:pt x="785" y="48"/>
                  </a:lnTo>
                  <a:lnTo>
                    <a:pt x="657" y="40"/>
                  </a:lnTo>
                  <a:lnTo>
                    <a:pt x="521" y="24"/>
                  </a:lnTo>
                  <a:lnTo>
                    <a:pt x="368" y="16"/>
                  </a:lnTo>
                  <a:lnTo>
                    <a:pt x="240" y="24"/>
                  </a:lnTo>
                  <a:lnTo>
                    <a:pt x="200" y="40"/>
                  </a:lnTo>
                  <a:lnTo>
                    <a:pt x="176" y="48"/>
                  </a:lnTo>
                  <a:lnTo>
                    <a:pt x="88" y="56"/>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2" name="Rectangle 106">
              <a:extLst>
                <a:ext uri="{FF2B5EF4-FFF2-40B4-BE49-F238E27FC236}">
                  <a16:creationId xmlns:a16="http://schemas.microsoft.com/office/drawing/2014/main" id="{985ED8EE-2770-4806-97DE-0FBA26BEB13C}"/>
                </a:ext>
              </a:extLst>
            </p:cNvPr>
            <p:cNvSpPr>
              <a:spLocks noChangeArrowheads="1"/>
            </p:cNvSpPr>
            <p:nvPr/>
          </p:nvSpPr>
          <p:spPr bwMode="auto">
            <a:xfrm>
              <a:off x="2773881" y="4181947"/>
              <a:ext cx="723925" cy="466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1000" b="1">
                  <a:solidFill>
                    <a:srgbClr val="FFFFFF"/>
                  </a:solidFill>
                  <a:latin typeface="微软雅黑" panose="020B0503020204020204" pitchFamily="34" charset="-122"/>
                  <a:ea typeface="微软雅黑" panose="020B0503020204020204" pitchFamily="34" charset="-122"/>
                </a:rPr>
                <a:t>现实世界</a:t>
              </a:r>
              <a:endParaRPr lang="en-US" altLang="zh-CN" sz="1000" b="1">
                <a:solidFill>
                  <a:srgbClr val="FFFFFF"/>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ClrTx/>
                <a:buSzTx/>
                <a:buFont typeface="Arial" panose="020B0604020202020204" pitchFamily="34" charset="0"/>
                <a:buNone/>
              </a:pPr>
              <a:r>
                <a:rPr lang="zh-CN" altLang="en-US" sz="1000" b="1">
                  <a:solidFill>
                    <a:srgbClr val="FFFFFF"/>
                  </a:solidFill>
                  <a:latin typeface="微软雅黑" panose="020B0503020204020204" pitchFamily="34" charset="-122"/>
                  <a:ea typeface="微软雅黑" panose="020B0503020204020204" pitchFamily="34" charset="-122"/>
                </a:rPr>
                <a:t>环境</a:t>
              </a:r>
              <a:endParaRPr lang="en-US" altLang="zh-CN" sz="1000" b="1">
                <a:solidFill>
                  <a:srgbClr val="FFFFFF"/>
                </a:solidFill>
                <a:latin typeface="微软雅黑" panose="020B0503020204020204" pitchFamily="34" charset="-122"/>
                <a:ea typeface="微软雅黑" panose="020B0503020204020204" pitchFamily="34" charset="-122"/>
              </a:endParaRPr>
            </a:p>
          </p:txBody>
        </p:sp>
        <p:sp>
          <p:nvSpPr>
            <p:cNvPr id="48223" name="Rectangle 108">
              <a:extLst>
                <a:ext uri="{FF2B5EF4-FFF2-40B4-BE49-F238E27FC236}">
                  <a16:creationId xmlns:a16="http://schemas.microsoft.com/office/drawing/2014/main" id="{F23149F6-5E9E-4DEA-94FF-778109AC24FD}"/>
                </a:ext>
              </a:extLst>
            </p:cNvPr>
            <p:cNvSpPr>
              <a:spLocks noChangeArrowheads="1"/>
            </p:cNvSpPr>
            <p:nvPr/>
          </p:nvSpPr>
          <p:spPr bwMode="auto">
            <a:xfrm>
              <a:off x="831744" y="727109"/>
              <a:ext cx="904557" cy="466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定位与地图</a:t>
              </a:r>
              <a:endParaRPr lang="en-US" altLang="zh-CN" sz="1000" b="1">
                <a:solidFill>
                  <a:srgbClr val="000000"/>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创建</a:t>
              </a:r>
              <a:endParaRPr lang="en-US" altLang="zh-CN" sz="1000" b="1">
                <a:solidFill>
                  <a:srgbClr val="000000"/>
                </a:solidFill>
                <a:latin typeface="微软雅黑" panose="020B0503020204020204" pitchFamily="34" charset="-122"/>
                <a:ea typeface="微软雅黑" panose="020B0503020204020204" pitchFamily="34" charset="-122"/>
              </a:endParaRPr>
            </a:p>
          </p:txBody>
        </p:sp>
        <p:sp>
          <p:nvSpPr>
            <p:cNvPr id="48224" name="Freeform 110">
              <a:extLst>
                <a:ext uri="{FF2B5EF4-FFF2-40B4-BE49-F238E27FC236}">
                  <a16:creationId xmlns:a16="http://schemas.microsoft.com/office/drawing/2014/main" id="{0E6A173C-850D-4068-BBBA-B240DEDBAD87}"/>
                </a:ext>
              </a:extLst>
            </p:cNvPr>
            <p:cNvSpPr>
              <a:spLocks noChangeArrowheads="1"/>
            </p:cNvSpPr>
            <p:nvPr/>
          </p:nvSpPr>
          <p:spPr bwMode="auto">
            <a:xfrm>
              <a:off x="512489" y="1895931"/>
              <a:ext cx="77014" cy="113297"/>
            </a:xfrm>
            <a:custGeom>
              <a:avLst/>
              <a:gdLst>
                <a:gd name="T0" fmla="*/ 2147483646 w 48"/>
                <a:gd name="T1" fmla="*/ 0 h 72"/>
                <a:gd name="T2" fmla="*/ 2147483646 w 48"/>
                <a:gd name="T3" fmla="*/ 0 h 72"/>
                <a:gd name="T4" fmla="*/ 2147483646 w 48"/>
                <a:gd name="T5" fmla="*/ 2147483646 h 72"/>
                <a:gd name="T6" fmla="*/ 2147483646 w 48"/>
                <a:gd name="T7" fmla="*/ 2147483646 h 72"/>
                <a:gd name="T8" fmla="*/ 0 w 48"/>
                <a:gd name="T9" fmla="*/ 2147483646 h 72"/>
                <a:gd name="T10" fmla="*/ 2147483646 w 48"/>
                <a:gd name="T11" fmla="*/ 2147483646 h 72"/>
                <a:gd name="T12" fmla="*/ 2147483646 w 48"/>
                <a:gd name="T13" fmla="*/ 2147483646 h 72"/>
                <a:gd name="T14" fmla="*/ 2147483646 w 48"/>
                <a:gd name="T15" fmla="*/ 2147483646 h 72"/>
                <a:gd name="T16" fmla="*/ 2147483646 w 48"/>
                <a:gd name="T17" fmla="*/ 0 h 72"/>
                <a:gd name="T18" fmla="*/ 2147483646 w 48"/>
                <a:gd name="T19" fmla="*/ 0 h 72"/>
                <a:gd name="T20" fmla="*/ 2147483646 w 48"/>
                <a:gd name="T21" fmla="*/ 2147483646 h 72"/>
                <a:gd name="T22" fmla="*/ 2147483646 w 48"/>
                <a:gd name="T23" fmla="*/ 2147483646 h 72"/>
                <a:gd name="T24" fmla="*/ 2147483646 w 48"/>
                <a:gd name="T25" fmla="*/ 0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 h="72">
                  <a:moveTo>
                    <a:pt x="32" y="0"/>
                  </a:moveTo>
                  <a:lnTo>
                    <a:pt x="48" y="0"/>
                  </a:lnTo>
                  <a:lnTo>
                    <a:pt x="40" y="72"/>
                  </a:lnTo>
                  <a:lnTo>
                    <a:pt x="32" y="72"/>
                  </a:lnTo>
                  <a:lnTo>
                    <a:pt x="0" y="8"/>
                  </a:lnTo>
                  <a:lnTo>
                    <a:pt x="8" y="8"/>
                  </a:lnTo>
                  <a:lnTo>
                    <a:pt x="40" y="72"/>
                  </a:lnTo>
                  <a:lnTo>
                    <a:pt x="32" y="72"/>
                  </a:lnTo>
                  <a:lnTo>
                    <a:pt x="40" y="0"/>
                  </a:lnTo>
                  <a:lnTo>
                    <a:pt x="48" y="0"/>
                  </a:lnTo>
                  <a:lnTo>
                    <a:pt x="48" y="8"/>
                  </a:lnTo>
                  <a:lnTo>
                    <a:pt x="32" y="8"/>
                  </a:lnTo>
                  <a:lnTo>
                    <a:pt x="32"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5" name="Freeform 111">
              <a:extLst>
                <a:ext uri="{FF2B5EF4-FFF2-40B4-BE49-F238E27FC236}">
                  <a16:creationId xmlns:a16="http://schemas.microsoft.com/office/drawing/2014/main" id="{C85644FC-E6C4-4A94-89C8-669C0420CB9C}"/>
                </a:ext>
              </a:extLst>
            </p:cNvPr>
            <p:cNvSpPr>
              <a:spLocks noChangeArrowheads="1"/>
            </p:cNvSpPr>
            <p:nvPr/>
          </p:nvSpPr>
          <p:spPr bwMode="auto">
            <a:xfrm>
              <a:off x="525091" y="1895931"/>
              <a:ext cx="37806" cy="24381"/>
            </a:xfrm>
            <a:custGeom>
              <a:avLst/>
              <a:gdLst>
                <a:gd name="T0" fmla="*/ 0 w 24"/>
                <a:gd name="T1" fmla="*/ 2147483646 h 16"/>
                <a:gd name="T2" fmla="*/ 2147483646 w 24"/>
                <a:gd name="T3" fmla="*/ 0 h 16"/>
                <a:gd name="T4" fmla="*/ 2147483646 w 24"/>
                <a:gd name="T5" fmla="*/ 2147483646 h 16"/>
                <a:gd name="T6" fmla="*/ 0 w 24"/>
                <a:gd name="T7" fmla="*/ 2147483646 h 16"/>
                <a:gd name="T8" fmla="*/ 0 w 24"/>
                <a:gd name="T9" fmla="*/ 214748364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16">
                  <a:moveTo>
                    <a:pt x="0" y="8"/>
                  </a:moveTo>
                  <a:lnTo>
                    <a:pt x="24" y="0"/>
                  </a:lnTo>
                  <a:lnTo>
                    <a:pt x="24" y="8"/>
                  </a:lnTo>
                  <a:lnTo>
                    <a:pt x="0" y="16"/>
                  </a:lnTo>
                  <a:lnTo>
                    <a:pt x="0" y="8"/>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6" name="Freeform 112">
              <a:extLst>
                <a:ext uri="{FF2B5EF4-FFF2-40B4-BE49-F238E27FC236}">
                  <a16:creationId xmlns:a16="http://schemas.microsoft.com/office/drawing/2014/main" id="{E9659716-95A2-4D63-80B9-A1153C751A60}"/>
                </a:ext>
              </a:extLst>
            </p:cNvPr>
            <p:cNvSpPr>
              <a:spLocks noChangeArrowheads="1"/>
            </p:cNvSpPr>
            <p:nvPr/>
          </p:nvSpPr>
          <p:spPr bwMode="auto">
            <a:xfrm>
              <a:off x="525091" y="1895931"/>
              <a:ext cx="64411" cy="113297"/>
            </a:xfrm>
            <a:custGeom>
              <a:avLst/>
              <a:gdLst>
                <a:gd name="T0" fmla="*/ 2147483646 w 40"/>
                <a:gd name="T1" fmla="*/ 0 h 72"/>
                <a:gd name="T2" fmla="*/ 2147483646 w 40"/>
                <a:gd name="T3" fmla="*/ 0 h 72"/>
                <a:gd name="T4" fmla="*/ 2147483646 w 40"/>
                <a:gd name="T5" fmla="*/ 2147483646 h 72"/>
                <a:gd name="T6" fmla="*/ 0 w 40"/>
                <a:gd name="T7" fmla="*/ 2147483646 h 72"/>
                <a:gd name="T8" fmla="*/ 2147483646 w 40"/>
                <a:gd name="T9" fmla="*/ 0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72">
                  <a:moveTo>
                    <a:pt x="24" y="0"/>
                  </a:moveTo>
                  <a:lnTo>
                    <a:pt x="40" y="0"/>
                  </a:lnTo>
                  <a:lnTo>
                    <a:pt x="32" y="72"/>
                  </a:lnTo>
                  <a:lnTo>
                    <a:pt x="0" y="8"/>
                  </a:lnTo>
                  <a:lnTo>
                    <a:pt x="24"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7" name="Rectangle 113">
              <a:extLst>
                <a:ext uri="{FF2B5EF4-FFF2-40B4-BE49-F238E27FC236}">
                  <a16:creationId xmlns:a16="http://schemas.microsoft.com/office/drawing/2014/main" id="{782D66D5-6558-41C9-8764-10EC67857DE2}"/>
                </a:ext>
              </a:extLst>
            </p:cNvPr>
            <p:cNvSpPr>
              <a:spLocks noChangeArrowheads="1"/>
            </p:cNvSpPr>
            <p:nvPr/>
          </p:nvSpPr>
          <p:spPr bwMode="auto">
            <a:xfrm>
              <a:off x="562897" y="1895931"/>
              <a:ext cx="14002" cy="143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228" name="Rectangle 114">
              <a:extLst>
                <a:ext uri="{FF2B5EF4-FFF2-40B4-BE49-F238E27FC236}">
                  <a16:creationId xmlns:a16="http://schemas.microsoft.com/office/drawing/2014/main" id="{BBBABE04-4E4E-4AB5-8EA1-5960A7DDDAAA}"/>
                </a:ext>
              </a:extLst>
            </p:cNvPr>
            <p:cNvSpPr>
              <a:spLocks noChangeArrowheads="1"/>
            </p:cNvSpPr>
            <p:nvPr/>
          </p:nvSpPr>
          <p:spPr bwMode="auto">
            <a:xfrm>
              <a:off x="271647" y="282526"/>
              <a:ext cx="12603" cy="143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229" name="Freeform 115">
              <a:extLst>
                <a:ext uri="{FF2B5EF4-FFF2-40B4-BE49-F238E27FC236}">
                  <a16:creationId xmlns:a16="http://schemas.microsoft.com/office/drawing/2014/main" id="{F2F34E44-BAB4-4616-A41D-D6308F42D4F2}"/>
                </a:ext>
              </a:extLst>
            </p:cNvPr>
            <p:cNvSpPr>
              <a:spLocks noChangeArrowheads="1"/>
            </p:cNvSpPr>
            <p:nvPr/>
          </p:nvSpPr>
          <p:spPr bwMode="auto">
            <a:xfrm>
              <a:off x="271647" y="282526"/>
              <a:ext cx="305253" cy="1613405"/>
            </a:xfrm>
            <a:custGeom>
              <a:avLst/>
              <a:gdLst>
                <a:gd name="T0" fmla="*/ 2147483646 w 192"/>
                <a:gd name="T1" fmla="*/ 2147483646 h 1016"/>
                <a:gd name="T2" fmla="*/ 2147483646 w 192"/>
                <a:gd name="T3" fmla="*/ 2147483646 h 1016"/>
                <a:gd name="T4" fmla="*/ 2147483646 w 192"/>
                <a:gd name="T5" fmla="*/ 0 h 1016"/>
                <a:gd name="T6" fmla="*/ 0 w 192"/>
                <a:gd name="T7" fmla="*/ 0 h 1016"/>
                <a:gd name="T8" fmla="*/ 2147483646 w 192"/>
                <a:gd name="T9" fmla="*/ 2147483646 h 10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1016">
                  <a:moveTo>
                    <a:pt x="184" y="1016"/>
                  </a:moveTo>
                  <a:lnTo>
                    <a:pt x="192" y="1016"/>
                  </a:lnTo>
                  <a:lnTo>
                    <a:pt x="8" y="0"/>
                  </a:lnTo>
                  <a:lnTo>
                    <a:pt x="0" y="0"/>
                  </a:lnTo>
                  <a:lnTo>
                    <a:pt x="184" y="1016"/>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30" name="Rectangle 116">
              <a:extLst>
                <a:ext uri="{FF2B5EF4-FFF2-40B4-BE49-F238E27FC236}">
                  <a16:creationId xmlns:a16="http://schemas.microsoft.com/office/drawing/2014/main" id="{83CC98FF-7EB3-4B7B-9D8C-7446002CD0F4}"/>
                </a:ext>
              </a:extLst>
            </p:cNvPr>
            <p:cNvSpPr>
              <a:spLocks noChangeArrowheads="1"/>
            </p:cNvSpPr>
            <p:nvPr/>
          </p:nvSpPr>
          <p:spPr bwMode="auto">
            <a:xfrm rot="-5400000">
              <a:off x="5780843" y="2865620"/>
              <a:ext cx="833234" cy="213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运动控制</a:t>
              </a:r>
            </a:p>
          </p:txBody>
        </p:sp>
        <p:sp>
          <p:nvSpPr>
            <p:cNvPr id="48231" name="Rectangle 130">
              <a:extLst>
                <a:ext uri="{FF2B5EF4-FFF2-40B4-BE49-F238E27FC236}">
                  <a16:creationId xmlns:a16="http://schemas.microsoft.com/office/drawing/2014/main" id="{2C53C404-6F3B-4BE7-ADCF-8C4BE65D6123}"/>
                </a:ext>
              </a:extLst>
            </p:cNvPr>
            <p:cNvSpPr>
              <a:spLocks noChangeArrowheads="1"/>
            </p:cNvSpPr>
            <p:nvPr/>
          </p:nvSpPr>
          <p:spPr bwMode="auto">
            <a:xfrm rot="-5400000">
              <a:off x="-53788" y="2816869"/>
              <a:ext cx="463227" cy="213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感知</a:t>
              </a:r>
            </a:p>
          </p:txBody>
        </p:sp>
        <p:sp>
          <p:nvSpPr>
            <p:cNvPr id="48232" name="AutoShape 4">
              <a:extLst>
                <a:ext uri="{FF2B5EF4-FFF2-40B4-BE49-F238E27FC236}">
                  <a16:creationId xmlns:a16="http://schemas.microsoft.com/office/drawing/2014/main" id="{8E568D3F-0F2A-4356-862D-D454E97F932D}"/>
                </a:ext>
              </a:extLst>
            </p:cNvPr>
            <p:cNvSpPr>
              <a:spLocks noChangeArrowheads="1"/>
            </p:cNvSpPr>
            <p:nvPr/>
          </p:nvSpPr>
          <p:spPr bwMode="auto">
            <a:xfrm rot="-5400000">
              <a:off x="2473347" y="1874415"/>
              <a:ext cx="1376773" cy="1422646"/>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0 w 21600"/>
                <a:gd name="T15" fmla="*/ 2147483646 h 21600"/>
                <a:gd name="T16" fmla="*/ 2147483646 w 21600"/>
                <a:gd name="T17" fmla="*/ 0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600" h="21600">
                  <a:moveTo>
                    <a:pt x="18449" y="10211"/>
                  </a:moveTo>
                  <a:cubicBezTo>
                    <a:pt x="18141" y="6214"/>
                    <a:pt x="14808" y="3128"/>
                    <a:pt x="10800" y="3128"/>
                  </a:cubicBezTo>
                  <a:cubicBezTo>
                    <a:pt x="6562" y="3128"/>
                    <a:pt x="3128" y="6562"/>
                    <a:pt x="3128" y="10800"/>
                  </a:cubicBezTo>
                  <a:cubicBezTo>
                    <a:pt x="3128" y="15037"/>
                    <a:pt x="6562" y="18472"/>
                    <a:pt x="10800" y="18472"/>
                  </a:cubicBezTo>
                  <a:cubicBezTo>
                    <a:pt x="11341" y="18472"/>
                    <a:pt x="11880" y="18414"/>
                    <a:pt x="12410" y="18301"/>
                  </a:cubicBezTo>
                  <a:lnTo>
                    <a:pt x="13066" y="21359"/>
                  </a:lnTo>
                  <a:cubicBezTo>
                    <a:pt x="12321" y="21519"/>
                    <a:pt x="11561" y="21599"/>
                    <a:pt x="10800" y="21600"/>
                  </a:cubicBezTo>
                  <a:cubicBezTo>
                    <a:pt x="4835" y="21600"/>
                    <a:pt x="0" y="16764"/>
                    <a:pt x="0" y="10800"/>
                  </a:cubicBezTo>
                  <a:cubicBezTo>
                    <a:pt x="0" y="4835"/>
                    <a:pt x="4835" y="0"/>
                    <a:pt x="10800" y="0"/>
                  </a:cubicBezTo>
                  <a:cubicBezTo>
                    <a:pt x="16443" y="-1"/>
                    <a:pt x="21134" y="4344"/>
                    <a:pt x="21568" y="9970"/>
                  </a:cubicBezTo>
                  <a:lnTo>
                    <a:pt x="24260" y="9763"/>
                  </a:lnTo>
                  <a:lnTo>
                    <a:pt x="20336" y="14341"/>
                  </a:lnTo>
                  <a:lnTo>
                    <a:pt x="15757" y="10418"/>
                  </a:lnTo>
                  <a:lnTo>
                    <a:pt x="18449" y="10211"/>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20</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179387" y="1793475"/>
            <a:ext cx="8229600" cy="537376"/>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fontAlgn="auto">
              <a:lnSpc>
                <a:spcPct val="125000"/>
              </a:lnSpc>
              <a:spcBef>
                <a:spcPts val="0"/>
              </a:spcBef>
              <a:spcAft>
                <a:spcPts val="0"/>
              </a:spcAft>
              <a:buClr>
                <a:srgbClr val="6F1B1B"/>
              </a:buClr>
              <a:defRPr/>
            </a:pPr>
            <a:r>
              <a:rPr lang="zh-CN" altLang="en-US" sz="2000" dirty="0">
                <a:solidFill>
                  <a:srgbClr val="000000"/>
                </a:solidFill>
                <a:latin typeface="黑体" panose="02010609060101010101" pitchFamily="49" charset="-122"/>
                <a:ea typeface="黑体" panose="02010609060101010101" pitchFamily="49" charset="-122"/>
              </a:rPr>
              <a:t>小孔成像模型小结</a:t>
            </a:r>
            <a:endParaRPr lang="en-US" altLang="zh-CN" sz="2800" dirty="0">
              <a:solidFill>
                <a:srgbClr val="000000"/>
              </a:solidFill>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id="{5BEF515F-2375-4132-98A8-8BA51468513C}"/>
              </a:ext>
            </a:extLst>
          </p:cNvPr>
          <p:cNvPicPr>
            <a:picLocks noChangeAspect="1"/>
          </p:cNvPicPr>
          <p:nvPr/>
        </p:nvPicPr>
        <p:blipFill>
          <a:blip r:embed="rId4"/>
          <a:stretch>
            <a:fillRect/>
          </a:stretch>
        </p:blipFill>
        <p:spPr>
          <a:xfrm>
            <a:off x="179387" y="2492375"/>
            <a:ext cx="8229600" cy="2722373"/>
          </a:xfrm>
          <a:prstGeom prst="rect">
            <a:avLst/>
          </a:prstGeom>
        </p:spPr>
      </p:pic>
    </p:spTree>
    <p:extLst>
      <p:ext uri="{BB962C8B-B14F-4D97-AF65-F5344CB8AC3E}">
        <p14:creationId xmlns:p14="http://schemas.microsoft.com/office/powerpoint/2010/main" val="144756589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9" descr="D:\class\device_deiver\PPT_2015\chapter2\Materials\OV7648.jpg">
            <a:extLst>
              <a:ext uri="{FF2B5EF4-FFF2-40B4-BE49-F238E27FC236}">
                <a16:creationId xmlns:a16="http://schemas.microsoft.com/office/drawing/2014/main" id="{5DF61E8B-8BBF-4E0C-9CCE-E869B66B4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3488" y="3352800"/>
            <a:ext cx="6488112"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内容占位符 2">
            <a:extLst>
              <a:ext uri="{FF2B5EF4-FFF2-40B4-BE49-F238E27FC236}">
                <a16:creationId xmlns:a16="http://schemas.microsoft.com/office/drawing/2014/main" id="{1FFED865-27E8-43AD-8560-B7BC169F1840}"/>
              </a:ext>
            </a:extLst>
          </p:cNvPr>
          <p:cNvSpPr>
            <a:spLocks noGrp="1" noChangeArrowheads="1"/>
          </p:cNvSpPr>
          <p:nvPr>
            <p:ph idx="1"/>
          </p:nvPr>
        </p:nvSpPr>
        <p:spPr>
          <a:xfrm>
            <a:off x="457200" y="1447800"/>
            <a:ext cx="8229600" cy="1828800"/>
          </a:xfrm>
        </p:spPr>
        <p:txBody>
          <a:bodyPr/>
          <a:lstStyle/>
          <a:p>
            <a:r>
              <a:rPr lang="en-US" altLang="zh-CN"/>
              <a:t>CMOS</a:t>
            </a:r>
            <a:r>
              <a:rPr lang="zh-CN" altLang="en-US"/>
              <a:t>图像传感器 </a:t>
            </a:r>
            <a:r>
              <a:rPr lang="en-US" altLang="zh-CN"/>
              <a:t>OV7648</a:t>
            </a:r>
          </a:p>
          <a:p>
            <a:pPr>
              <a:buFont typeface="Wingdings" panose="05000000000000000000" pitchFamily="2" charset="2"/>
              <a:buNone/>
            </a:pPr>
            <a:r>
              <a:rPr lang="en-US" altLang="zh-CN"/>
              <a:t>    </a:t>
            </a:r>
            <a:r>
              <a:rPr lang="en-US" altLang="zh-CN" sz="1800"/>
              <a:t>I</a:t>
            </a:r>
            <a:r>
              <a:rPr lang="en-US" altLang="zh-CN" sz="1800" baseline="30000"/>
              <a:t>2</a:t>
            </a:r>
            <a:r>
              <a:rPr lang="en-US" altLang="zh-CN" sz="1800"/>
              <a:t>C</a:t>
            </a:r>
            <a:r>
              <a:rPr lang="zh-CN" altLang="en-US" sz="1800"/>
              <a:t>控制，标准</a:t>
            </a:r>
            <a:r>
              <a:rPr lang="en-US" altLang="zh-CN" sz="1800"/>
              <a:t>SCCB</a:t>
            </a:r>
            <a:r>
              <a:rPr lang="zh-CN" altLang="en-US" sz="1800"/>
              <a:t>接口</a:t>
            </a:r>
            <a:endParaRPr lang="en-US" altLang="zh-CN" sz="1800"/>
          </a:p>
          <a:p>
            <a:pPr>
              <a:buFont typeface="Wingdings" panose="05000000000000000000" pitchFamily="2" charset="2"/>
              <a:buNone/>
            </a:pPr>
            <a:r>
              <a:rPr lang="zh-CN" altLang="en-US" sz="1800"/>
              <a:t>       芯片内共有</a:t>
            </a:r>
            <a:r>
              <a:rPr lang="en-US" altLang="zh-CN" sz="1800"/>
              <a:t>128</a:t>
            </a:r>
            <a:r>
              <a:rPr lang="zh-CN" altLang="en-US" sz="1800"/>
              <a:t>个寄存器，其中</a:t>
            </a:r>
            <a:r>
              <a:rPr lang="en-US" altLang="zh-CN" sz="1800"/>
              <a:t>41</a:t>
            </a:r>
            <a:r>
              <a:rPr lang="zh-CN" altLang="en-US" sz="1800"/>
              <a:t>个由用户根据需要通过</a:t>
            </a:r>
            <a:r>
              <a:rPr lang="en-US" altLang="zh-CN" sz="1800"/>
              <a:t>SCCB</a:t>
            </a:r>
            <a:r>
              <a:rPr lang="zh-CN" altLang="en-US" sz="1800"/>
              <a:t>接口设置，实现对象素、帧率、曝光控制、白平衡、增益控制、亮度控制等</a:t>
            </a:r>
            <a:endParaRPr lang="en-US" altLang="zh-CN" sz="1800"/>
          </a:p>
        </p:txBody>
      </p:sp>
      <p:sp>
        <p:nvSpPr>
          <p:cNvPr id="38916" name="AutoShape 4" descr="ov7670摄像头模块 模组 单片机 采集模组 拍照 OV7670模块送资料">
            <a:extLst>
              <a:ext uri="{FF2B5EF4-FFF2-40B4-BE49-F238E27FC236}">
                <a16:creationId xmlns:a16="http://schemas.microsoft.com/office/drawing/2014/main" id="{45CF0451-7032-4C20-B033-043862BDE7FA}"/>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38917" name="AutoShape 6" descr="ov7670摄像头模块 模组 单片机 采集模组 拍照 OV7670模块送资料">
            <a:extLst>
              <a:ext uri="{FF2B5EF4-FFF2-40B4-BE49-F238E27FC236}">
                <a16:creationId xmlns:a16="http://schemas.microsoft.com/office/drawing/2014/main" id="{A606C671-4FD4-4ADF-9BBF-F36743D80128}"/>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pic>
        <p:nvPicPr>
          <p:cNvPr id="38918" name="Picture 8" descr="https://gd4.alicdn.com/bao/uploaded/i4/TB1EIaCGFXXXXXAXVXXXXXXXXXX_!!0-item_pic.jpg_400x400.jpg">
            <a:extLst>
              <a:ext uri="{FF2B5EF4-FFF2-40B4-BE49-F238E27FC236}">
                <a16:creationId xmlns:a16="http://schemas.microsoft.com/office/drawing/2014/main" id="{63BA9597-BBF7-4066-A399-B716DAB45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505200"/>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流程图: 联系 8">
            <a:extLst>
              <a:ext uri="{FF2B5EF4-FFF2-40B4-BE49-F238E27FC236}">
                <a16:creationId xmlns:a16="http://schemas.microsoft.com/office/drawing/2014/main" id="{EF67041D-7493-4726-8DBA-FD39DAE15242}"/>
              </a:ext>
            </a:extLst>
          </p:cNvPr>
          <p:cNvSpPr/>
          <p:nvPr/>
        </p:nvSpPr>
        <p:spPr>
          <a:xfrm>
            <a:off x="2362200" y="5867400"/>
            <a:ext cx="5181600" cy="533400"/>
          </a:xfrm>
          <a:prstGeom prst="flowChartConnector">
            <a:avLst/>
          </a:prstGeom>
          <a:solidFill>
            <a:schemeClr val="accent1">
              <a:alpha val="0"/>
            </a:schemeClr>
          </a:solidFill>
          <a:ln w="444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38920" name="Rectangle 2">
            <a:extLst>
              <a:ext uri="{FF2B5EF4-FFF2-40B4-BE49-F238E27FC236}">
                <a16:creationId xmlns:a16="http://schemas.microsoft.com/office/drawing/2014/main" id="{BE011891-6C51-4210-A9D3-2E59DE17EFD2}"/>
              </a:ext>
            </a:extLst>
          </p:cNvPr>
          <p:cNvSpPr>
            <a:spLocks noGrp="1" noChangeArrowheads="1"/>
          </p:cNvSpPr>
          <p:nvPr>
            <p:ph type="title"/>
          </p:nvPr>
        </p:nvSpPr>
        <p:spPr>
          <a:xfrm>
            <a:off x="538163" y="260350"/>
            <a:ext cx="5895975" cy="936625"/>
          </a:xfrm>
        </p:spPr>
        <p:txBody>
          <a:bodyPr/>
          <a:lstStyle/>
          <a:p>
            <a:r>
              <a:rPr lang="zh-CN" altLang="en-US" b="1"/>
              <a:t>视觉传感器</a:t>
            </a:r>
            <a:endParaRPr lang="zh-CN" altLang="en-US">
              <a:latin typeface="Times New Roman" panose="02020603050405020304" pitchFamily="18" charset="0"/>
            </a:endParaRPr>
          </a:p>
        </p:txBody>
      </p:sp>
      <p:pic>
        <p:nvPicPr>
          <p:cNvPr id="38921" name="Picture 12" descr="underline_base">
            <a:extLst>
              <a:ext uri="{FF2B5EF4-FFF2-40B4-BE49-F238E27FC236}">
                <a16:creationId xmlns:a16="http://schemas.microsoft.com/office/drawing/2014/main" id="{8F6FDE52-94C0-4824-9439-F066991A01F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1014413"/>
            <a:ext cx="439102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5" descr="D:\class\device_deiver\PPT_2015\chapter2\Materials\USBmaster.jpg">
            <a:extLst>
              <a:ext uri="{FF2B5EF4-FFF2-40B4-BE49-F238E27FC236}">
                <a16:creationId xmlns:a16="http://schemas.microsoft.com/office/drawing/2014/main" id="{5F9C9D35-2FD7-4404-887E-3725AB1E3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8238" y="2133600"/>
            <a:ext cx="5849937"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内容占位符 2">
            <a:extLst>
              <a:ext uri="{FF2B5EF4-FFF2-40B4-BE49-F238E27FC236}">
                <a16:creationId xmlns:a16="http://schemas.microsoft.com/office/drawing/2014/main" id="{55122531-2C50-4D76-87E0-972C212B1F60}"/>
              </a:ext>
            </a:extLst>
          </p:cNvPr>
          <p:cNvSpPr>
            <a:spLocks noGrp="1" noChangeArrowheads="1"/>
          </p:cNvSpPr>
          <p:nvPr>
            <p:ph idx="1"/>
          </p:nvPr>
        </p:nvSpPr>
        <p:spPr>
          <a:xfrm>
            <a:off x="457200" y="1447800"/>
            <a:ext cx="8229600" cy="609600"/>
          </a:xfrm>
        </p:spPr>
        <p:txBody>
          <a:bodyPr/>
          <a:lstStyle/>
          <a:p>
            <a:r>
              <a:rPr lang="en-US" altLang="zh-CN"/>
              <a:t>CMOS</a:t>
            </a:r>
            <a:r>
              <a:rPr lang="zh-CN" altLang="en-US"/>
              <a:t>图像传感器 扩展为</a:t>
            </a:r>
            <a:r>
              <a:rPr lang="en-US" altLang="zh-CN"/>
              <a:t>USB</a:t>
            </a:r>
            <a:r>
              <a:rPr lang="zh-CN" altLang="en-US"/>
              <a:t>摄像头</a:t>
            </a:r>
            <a:endParaRPr lang="en-US" altLang="zh-CN"/>
          </a:p>
          <a:p>
            <a:pPr>
              <a:buFont typeface="Wingdings" panose="05000000000000000000" pitchFamily="2" charset="2"/>
              <a:buNone/>
            </a:pPr>
            <a:r>
              <a:rPr lang="en-US" altLang="zh-CN"/>
              <a:t>    </a:t>
            </a:r>
            <a:endParaRPr lang="en-US" altLang="zh-CN" sz="1800"/>
          </a:p>
        </p:txBody>
      </p:sp>
      <p:pic>
        <p:nvPicPr>
          <p:cNvPr id="39940" name="Picture 2" descr="http://t04.pic.sogou.com/54e9a5c1b2e1e216-8ff5d5bfe4ed944c-a2bb331aef03026b13848055da9af3c7.jpg">
            <a:extLst>
              <a:ext uri="{FF2B5EF4-FFF2-40B4-BE49-F238E27FC236}">
                <a16:creationId xmlns:a16="http://schemas.microsoft.com/office/drawing/2014/main" id="{B6A21DBF-C266-4A8F-97CF-52E9525A3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26892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4" descr="http://t03.pic.sogou.com/cd53c77bdd440645-99fdeb45637426f4-c32a8a3da4eba70a17cfe283e4554523_i.jpg">
            <a:extLst>
              <a:ext uri="{FF2B5EF4-FFF2-40B4-BE49-F238E27FC236}">
                <a16:creationId xmlns:a16="http://schemas.microsoft.com/office/drawing/2014/main" id="{2523A882-3B66-4ECC-A946-12C8DC278A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191000"/>
            <a:ext cx="18954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矩形 5">
            <a:extLst>
              <a:ext uri="{FF2B5EF4-FFF2-40B4-BE49-F238E27FC236}">
                <a16:creationId xmlns:a16="http://schemas.microsoft.com/office/drawing/2014/main" id="{A8204822-0378-4675-B7D0-9FBAD20EDD0E}"/>
              </a:ext>
            </a:extLst>
          </p:cNvPr>
          <p:cNvSpPr>
            <a:spLocks noChangeArrowheads="1"/>
          </p:cNvSpPr>
          <p:nvPr/>
        </p:nvSpPr>
        <p:spPr bwMode="auto">
          <a:xfrm>
            <a:off x="4343400" y="5715000"/>
            <a:ext cx="2762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a:t>USB</a:t>
            </a:r>
            <a:r>
              <a:rPr lang="zh-CN" altLang="en-US" sz="2400"/>
              <a:t>控制器</a:t>
            </a:r>
            <a:r>
              <a:rPr lang="en-US" altLang="zh-CN" sz="2400"/>
              <a:t>CY7C68013A</a:t>
            </a:r>
            <a:endParaRPr lang="zh-CN" altLang="en-US" sz="2400"/>
          </a:p>
        </p:txBody>
      </p:sp>
      <p:pic>
        <p:nvPicPr>
          <p:cNvPr id="39943" name="Picture 6" descr="D:\class\device_deiver\PPT_2015\chapter2\Materials\USBmaster01.jpg">
            <a:extLst>
              <a:ext uri="{FF2B5EF4-FFF2-40B4-BE49-F238E27FC236}">
                <a16:creationId xmlns:a16="http://schemas.microsoft.com/office/drawing/2014/main" id="{821896BE-FEEA-43C2-BA5F-CEB4005432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5181600"/>
            <a:ext cx="67627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B26904AA-1B9C-4B7F-90B5-83492790EC90}"/>
              </a:ext>
            </a:extLst>
          </p:cNvPr>
          <p:cNvSpPr>
            <a:spLocks noChangeArrowheads="1"/>
          </p:cNvSpPr>
          <p:nvPr/>
        </p:nvSpPr>
        <p:spPr bwMode="auto">
          <a:xfrm>
            <a:off x="7010400" y="3124200"/>
            <a:ext cx="21891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b="1">
                <a:solidFill>
                  <a:srgbClr val="FF9900"/>
                </a:solidFill>
              </a:rPr>
              <a:t>控制</a:t>
            </a:r>
            <a:r>
              <a:rPr lang="en-US" altLang="zh-CN" sz="2400" b="1">
                <a:solidFill>
                  <a:srgbClr val="FF9900"/>
                </a:solidFill>
              </a:rPr>
              <a:t>CMOS Sensor</a:t>
            </a:r>
            <a:endParaRPr lang="zh-CN" altLang="en-US" sz="2400" b="1">
              <a:solidFill>
                <a:srgbClr val="FF9900"/>
              </a:solidFill>
            </a:endParaRPr>
          </a:p>
        </p:txBody>
      </p:sp>
      <p:sp>
        <p:nvSpPr>
          <p:cNvPr id="10" name="矩形 9">
            <a:extLst>
              <a:ext uri="{FF2B5EF4-FFF2-40B4-BE49-F238E27FC236}">
                <a16:creationId xmlns:a16="http://schemas.microsoft.com/office/drawing/2014/main" id="{74E3311D-5FF8-45C6-9EF7-7F74FE1A2CA9}"/>
              </a:ext>
            </a:extLst>
          </p:cNvPr>
          <p:cNvSpPr>
            <a:spLocks noChangeArrowheads="1"/>
          </p:cNvSpPr>
          <p:nvPr/>
        </p:nvSpPr>
        <p:spPr bwMode="auto">
          <a:xfrm>
            <a:off x="1752600" y="4114800"/>
            <a:ext cx="1136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b="1">
                <a:solidFill>
                  <a:srgbClr val="FF9900"/>
                </a:solidFill>
              </a:rPr>
              <a:t>USB</a:t>
            </a:r>
            <a:r>
              <a:rPr lang="zh-CN" altLang="en-US" sz="2400" b="1">
                <a:solidFill>
                  <a:srgbClr val="FF9900"/>
                </a:solidFill>
              </a:rPr>
              <a:t>接口</a:t>
            </a:r>
          </a:p>
        </p:txBody>
      </p:sp>
      <p:sp>
        <p:nvSpPr>
          <p:cNvPr id="39946" name="Rectangle 2">
            <a:extLst>
              <a:ext uri="{FF2B5EF4-FFF2-40B4-BE49-F238E27FC236}">
                <a16:creationId xmlns:a16="http://schemas.microsoft.com/office/drawing/2014/main" id="{E103A86F-9C83-440B-82B9-DA604B1AE566}"/>
              </a:ext>
            </a:extLst>
          </p:cNvPr>
          <p:cNvSpPr>
            <a:spLocks noGrp="1" noChangeArrowheads="1"/>
          </p:cNvSpPr>
          <p:nvPr>
            <p:ph type="title"/>
          </p:nvPr>
        </p:nvSpPr>
        <p:spPr>
          <a:xfrm>
            <a:off x="538163" y="260350"/>
            <a:ext cx="5895975" cy="936625"/>
          </a:xfrm>
        </p:spPr>
        <p:txBody>
          <a:bodyPr/>
          <a:lstStyle/>
          <a:p>
            <a:r>
              <a:rPr lang="zh-CN" altLang="en-US" b="1"/>
              <a:t>视觉传感器</a:t>
            </a:r>
            <a:endParaRPr lang="zh-CN" altLang="en-US">
              <a:latin typeface="Times New Roman" panose="02020603050405020304" pitchFamily="18" charset="0"/>
            </a:endParaRPr>
          </a:p>
        </p:txBody>
      </p:sp>
      <p:pic>
        <p:nvPicPr>
          <p:cNvPr id="39947" name="Picture 12" descr="underline_base">
            <a:extLst>
              <a:ext uri="{FF2B5EF4-FFF2-40B4-BE49-F238E27FC236}">
                <a16:creationId xmlns:a16="http://schemas.microsoft.com/office/drawing/2014/main" id="{E8A78274-B314-41D1-9627-A1A2C5C6AC7F}"/>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238" y="1014413"/>
            <a:ext cx="439102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mph" presetSubtype="0" fill="hold" nodeType="clickEffect">
                                  <p:stCondLst>
                                    <p:cond delay="0"/>
                                  </p:stCondLst>
                                  <p:childTnLst>
                                    <p:animRot by="21600000">
                                      <p:cBhvr>
                                        <p:cTn id="6" dur="2000" fill="hold"/>
                                        <p:tgtEl>
                                          <p:spTgt spid="10">
                                            <p:txEl>
                                              <p:pRg st="0" end="0"/>
                                            </p:txEl>
                                          </p:spTgt>
                                        </p:tgtEl>
                                        <p:attrNameLst>
                                          <p:attrName>r</p:attrName>
                                        </p:attrNameLst>
                                      </p:cBhvr>
                                    </p:animRot>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mph" presetSubtype="0" fill="hold" grpId="0" nodeType="clickEffect">
                                  <p:stCondLst>
                                    <p:cond delay="0"/>
                                  </p:stCondLst>
                                  <p:childTnLst>
                                    <p:animRot by="21600000">
                                      <p:cBhvr>
                                        <p:cTn id="10"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descr="c:\users\administrator\appdata\roaming\360se6\User Data\temp\52251433771169.jpg">
            <a:extLst>
              <a:ext uri="{FF2B5EF4-FFF2-40B4-BE49-F238E27FC236}">
                <a16:creationId xmlns:a16="http://schemas.microsoft.com/office/drawing/2014/main" id="{661D93A6-BEAA-4D33-963C-C9BED96F2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7263" y="4175125"/>
            <a:ext cx="4470400"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2">
            <a:extLst>
              <a:ext uri="{FF2B5EF4-FFF2-40B4-BE49-F238E27FC236}">
                <a16:creationId xmlns:a16="http://schemas.microsoft.com/office/drawing/2014/main" id="{02D2167D-F55E-4C37-B9F4-FB5B9A090B25}"/>
              </a:ext>
            </a:extLst>
          </p:cNvPr>
          <p:cNvSpPr>
            <a:spLocks noGrp="1" noChangeArrowheads="1"/>
          </p:cNvSpPr>
          <p:nvPr>
            <p:ph type="title"/>
          </p:nvPr>
        </p:nvSpPr>
        <p:spPr>
          <a:xfrm>
            <a:off x="533400" y="228600"/>
            <a:ext cx="5165725" cy="1143000"/>
          </a:xfrm>
        </p:spPr>
        <p:txBody>
          <a:bodyPr/>
          <a:lstStyle/>
          <a:p>
            <a:r>
              <a:rPr lang="en-US" altLang="zh-CN" sz="4000" b="1" dirty="0"/>
              <a:t>3.1</a:t>
            </a:r>
            <a:r>
              <a:rPr lang="zh-CN" altLang="en-US" sz="4000" b="1" dirty="0"/>
              <a:t>数字图像概念</a:t>
            </a:r>
          </a:p>
        </p:txBody>
      </p:sp>
      <p:pic>
        <p:nvPicPr>
          <p:cNvPr id="40964" name="Picture 12" descr="underline_base">
            <a:extLst>
              <a:ext uri="{FF2B5EF4-FFF2-40B4-BE49-F238E27FC236}">
                <a16:creationId xmlns:a16="http://schemas.microsoft.com/office/drawing/2014/main" id="{F336F9DC-AB8B-4B2F-B990-368A522F3CC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014413"/>
            <a:ext cx="51260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8">
            <a:extLst>
              <a:ext uri="{FF2B5EF4-FFF2-40B4-BE49-F238E27FC236}">
                <a16:creationId xmlns:a16="http://schemas.microsoft.com/office/drawing/2014/main" id="{4F001773-F563-4509-AFD3-1A339FB17E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2900" y="1584325"/>
            <a:ext cx="3119438"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11" descr="TurtleBot 2">
            <a:extLst>
              <a:ext uri="{FF2B5EF4-FFF2-40B4-BE49-F238E27FC236}">
                <a16:creationId xmlns:a16="http://schemas.microsoft.com/office/drawing/2014/main" id="{AFD6D763-E785-40AA-95DE-B608D5C3CA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8975" y="681038"/>
            <a:ext cx="3040063" cy="306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矩形 8">
            <a:extLst>
              <a:ext uri="{FF2B5EF4-FFF2-40B4-BE49-F238E27FC236}">
                <a16:creationId xmlns:a16="http://schemas.microsoft.com/office/drawing/2014/main" id="{FA4457F0-9D62-4174-8874-63017C5AF05B}"/>
              </a:ext>
            </a:extLst>
          </p:cNvPr>
          <p:cNvSpPr>
            <a:spLocks noChangeArrowheads="1"/>
          </p:cNvSpPr>
          <p:nvPr/>
        </p:nvSpPr>
        <p:spPr bwMode="auto">
          <a:xfrm>
            <a:off x="4956175" y="2757488"/>
            <a:ext cx="1092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a:t>Kinect</a:t>
            </a:r>
            <a:endParaRPr lang="zh-CN" altLang="en-US" sz="2400"/>
          </a:p>
        </p:txBody>
      </p:sp>
      <p:sp>
        <p:nvSpPr>
          <p:cNvPr id="10" name="Rectangle 3">
            <a:extLst>
              <a:ext uri="{FF2B5EF4-FFF2-40B4-BE49-F238E27FC236}">
                <a16:creationId xmlns:a16="http://schemas.microsoft.com/office/drawing/2014/main" id="{A82DC549-5738-415F-A96B-7B447A8892E3}"/>
              </a:ext>
            </a:extLst>
          </p:cNvPr>
          <p:cNvSpPr txBox="1">
            <a:spLocks noChangeArrowheads="1"/>
          </p:cNvSpPr>
          <p:nvPr/>
        </p:nvSpPr>
        <p:spPr bwMode="auto">
          <a:xfrm>
            <a:off x="549275" y="1187450"/>
            <a:ext cx="7772400" cy="739775"/>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Char char="v"/>
              <a:defRPr/>
            </a:pPr>
            <a:r>
              <a:rPr lang="zh-CN" altLang="en-US" sz="3200" kern="0">
                <a:latin typeface="+mn-lt"/>
                <a:ea typeface="+mn-ea"/>
              </a:rPr>
              <a:t>视觉系统的构成</a:t>
            </a:r>
            <a:endParaRPr lang="zh-CN" altLang="en-US" sz="3200" kern="0" dirty="0">
              <a:latin typeface="+mn-lt"/>
              <a:ea typeface="+mn-ea"/>
            </a:endParaRPr>
          </a:p>
        </p:txBody>
      </p:sp>
      <p:sp>
        <p:nvSpPr>
          <p:cNvPr id="40969" name="矩形 10">
            <a:extLst>
              <a:ext uri="{FF2B5EF4-FFF2-40B4-BE49-F238E27FC236}">
                <a16:creationId xmlns:a16="http://schemas.microsoft.com/office/drawing/2014/main" id="{0E7764C9-9FFA-428E-B5A5-C629D086906F}"/>
              </a:ext>
            </a:extLst>
          </p:cNvPr>
          <p:cNvSpPr>
            <a:spLocks noChangeArrowheads="1"/>
          </p:cNvSpPr>
          <p:nvPr/>
        </p:nvSpPr>
        <p:spPr bwMode="auto">
          <a:xfrm>
            <a:off x="1044575" y="5484813"/>
            <a:ext cx="2247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a:t>DJI  Guidance</a:t>
            </a:r>
            <a:endParaRPr lang="zh-CN" altLang="en-US" sz="2400"/>
          </a:p>
        </p:txBody>
      </p:sp>
      <p:pic>
        <p:nvPicPr>
          <p:cNvPr id="40970" name="Picture 2" descr="c:\users\administrator\appdata\roaming\360se6\User Data\temp\30241433771287.jpg">
            <a:extLst>
              <a:ext uri="{FF2B5EF4-FFF2-40B4-BE49-F238E27FC236}">
                <a16:creationId xmlns:a16="http://schemas.microsoft.com/office/drawing/2014/main" id="{A7D3E100-EF80-4495-8BB4-21642A806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588" y="3363913"/>
            <a:ext cx="3216275"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4C68AE52-2810-4711-B54B-0CBD114FDBE7}"/>
              </a:ext>
            </a:extLst>
          </p:cNvPr>
          <p:cNvSpPr>
            <a:spLocks noGrp="1" noChangeArrowheads="1"/>
          </p:cNvSpPr>
          <p:nvPr>
            <p:ph type="title"/>
          </p:nvPr>
        </p:nvSpPr>
        <p:spPr>
          <a:xfrm>
            <a:off x="533400" y="228600"/>
            <a:ext cx="4675188" cy="1143000"/>
          </a:xfrm>
        </p:spPr>
        <p:txBody>
          <a:bodyPr/>
          <a:lstStyle/>
          <a:p>
            <a:r>
              <a:rPr lang="en-US" altLang="zh-CN" sz="4000" b="1" dirty="0"/>
              <a:t>3.1 </a:t>
            </a:r>
            <a:r>
              <a:rPr lang="zh-CN" altLang="en-US" sz="4000" b="1" dirty="0"/>
              <a:t>数字图像概念</a:t>
            </a:r>
          </a:p>
        </p:txBody>
      </p:sp>
      <p:sp>
        <p:nvSpPr>
          <p:cNvPr id="41987" name="Rectangle 3">
            <a:extLst>
              <a:ext uri="{FF2B5EF4-FFF2-40B4-BE49-F238E27FC236}">
                <a16:creationId xmlns:a16="http://schemas.microsoft.com/office/drawing/2014/main" id="{EF117A07-D7C8-46B6-BC48-AAE8425A77D9}"/>
              </a:ext>
            </a:extLst>
          </p:cNvPr>
          <p:cNvSpPr>
            <a:spLocks noGrp="1" noChangeArrowheads="1"/>
          </p:cNvSpPr>
          <p:nvPr>
            <p:ph idx="1"/>
          </p:nvPr>
        </p:nvSpPr>
        <p:spPr>
          <a:xfrm>
            <a:off x="549275" y="1250950"/>
            <a:ext cx="7772400" cy="1116013"/>
          </a:xfrm>
        </p:spPr>
        <p:txBody>
          <a:bodyPr/>
          <a:lstStyle/>
          <a:p>
            <a:r>
              <a:rPr lang="zh-CN" altLang="en-US" sz="3200"/>
              <a:t>数字图像：用二维阵列表示的影像，阵列元素表示亮度值或灰度值</a:t>
            </a:r>
          </a:p>
        </p:txBody>
      </p:sp>
      <p:pic>
        <p:nvPicPr>
          <p:cNvPr id="41988" name="Picture 12" descr="underline_base">
            <a:extLst>
              <a:ext uri="{FF2B5EF4-FFF2-40B4-BE49-F238E27FC236}">
                <a16:creationId xmlns:a16="http://schemas.microsoft.com/office/drawing/2014/main" id="{644795F5-00A4-40AF-920A-D00A800EA8F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014413"/>
            <a:ext cx="51260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1989" name="Object 0">
            <a:extLst>
              <a:ext uri="{FF2B5EF4-FFF2-40B4-BE49-F238E27FC236}">
                <a16:creationId xmlns:a16="http://schemas.microsoft.com/office/drawing/2014/main" id="{40F3F3DB-A5AC-4AAA-AE28-8D920CA4A4E8}"/>
              </a:ext>
            </a:extLst>
          </p:cNvPr>
          <p:cNvGraphicFramePr>
            <a:graphicFrameLocks/>
          </p:cNvGraphicFramePr>
          <p:nvPr/>
        </p:nvGraphicFramePr>
        <p:xfrm>
          <a:off x="908050" y="2055813"/>
          <a:ext cx="7108825" cy="3152775"/>
        </p:xfrm>
        <a:graphic>
          <a:graphicData uri="http://schemas.openxmlformats.org/presentationml/2006/ole">
            <mc:AlternateContent xmlns:mc="http://schemas.openxmlformats.org/markup-compatibility/2006">
              <mc:Choice xmlns:v="urn:schemas-microsoft-com:vml" Requires="v">
                <p:oleObj spid="_x0000_s42151" r:id="rId4" imgW="3467100" imgH="1435100" progId="Visio.Drawing.11">
                  <p:embed/>
                </p:oleObj>
              </mc:Choice>
              <mc:Fallback>
                <p:oleObj r:id="rId4" imgW="3467100" imgH="1435100" progId="Visio.Drawing.11">
                  <p:embed/>
                  <p:pic>
                    <p:nvPicPr>
                      <p:cNvPr id="0" name="Object 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050" y="2055813"/>
                        <a:ext cx="7108825"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990" name="Object 6">
            <a:extLst>
              <a:ext uri="{FF2B5EF4-FFF2-40B4-BE49-F238E27FC236}">
                <a16:creationId xmlns:a16="http://schemas.microsoft.com/office/drawing/2014/main" id="{4019779D-8849-4668-AEFD-05DE72D448C5}"/>
              </a:ext>
            </a:extLst>
          </p:cNvPr>
          <p:cNvGraphicFramePr>
            <a:graphicFrameLocks/>
          </p:cNvGraphicFramePr>
          <p:nvPr/>
        </p:nvGraphicFramePr>
        <p:xfrm>
          <a:off x="1360488" y="5168900"/>
          <a:ext cx="6121400" cy="1689100"/>
        </p:xfrm>
        <a:graphic>
          <a:graphicData uri="http://schemas.openxmlformats.org/presentationml/2006/ole">
            <mc:AlternateContent xmlns:mc="http://schemas.openxmlformats.org/markup-compatibility/2006">
              <mc:Choice xmlns:v="urn:schemas-microsoft-com:vml" Requires="v">
                <p:oleObj spid="_x0000_s42152" r:id="rId6" imgW="3314700" imgH="914400" progId="Equation.3">
                  <p:embed/>
                </p:oleObj>
              </mc:Choice>
              <mc:Fallback>
                <p:oleObj r:id="rId6" imgW="3314700" imgH="914400" progId="Equation.3">
                  <p:embed/>
                  <p:pic>
                    <p:nvPicPr>
                      <p:cNvPr id="0" name="Objec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0488" y="5168900"/>
                        <a:ext cx="61214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03FFEC4B-C30A-463F-8BBB-7923BFE95BAF}"/>
              </a:ext>
            </a:extLst>
          </p:cNvPr>
          <p:cNvSpPr>
            <a:spLocks noGrp="1" noChangeArrowheads="1"/>
          </p:cNvSpPr>
          <p:nvPr>
            <p:ph type="title"/>
          </p:nvPr>
        </p:nvSpPr>
        <p:spPr>
          <a:xfrm>
            <a:off x="533400" y="228600"/>
            <a:ext cx="4675188" cy="1143000"/>
          </a:xfrm>
        </p:spPr>
        <p:txBody>
          <a:bodyPr/>
          <a:lstStyle/>
          <a:p>
            <a:r>
              <a:rPr lang="en-US" altLang="zh-CN" sz="4000" b="1" dirty="0"/>
              <a:t>3.1 </a:t>
            </a:r>
            <a:r>
              <a:rPr lang="zh-CN" altLang="en-US" sz="4000" b="1" dirty="0"/>
              <a:t>数字图像概念</a:t>
            </a:r>
          </a:p>
        </p:txBody>
      </p:sp>
      <p:sp>
        <p:nvSpPr>
          <p:cNvPr id="43011" name="Rectangle 3">
            <a:extLst>
              <a:ext uri="{FF2B5EF4-FFF2-40B4-BE49-F238E27FC236}">
                <a16:creationId xmlns:a16="http://schemas.microsoft.com/office/drawing/2014/main" id="{1D2B55D0-FFCF-48F1-BC8C-7E2AF4CA319F}"/>
              </a:ext>
            </a:extLst>
          </p:cNvPr>
          <p:cNvSpPr>
            <a:spLocks noGrp="1" noChangeArrowheads="1"/>
          </p:cNvSpPr>
          <p:nvPr>
            <p:ph idx="1"/>
          </p:nvPr>
        </p:nvSpPr>
        <p:spPr>
          <a:xfrm>
            <a:off x="549275" y="1250950"/>
            <a:ext cx="7772400" cy="1116013"/>
          </a:xfrm>
        </p:spPr>
        <p:txBody>
          <a:bodyPr/>
          <a:lstStyle/>
          <a:p>
            <a:pPr marL="287338" indent="-287338">
              <a:buFont typeface="Wingdings" panose="05000000000000000000" pitchFamily="2" charset="2"/>
              <a:buBlip>
                <a:blip r:embed="rId2"/>
              </a:buBlip>
            </a:pPr>
            <a:r>
              <a:rPr lang="zh-CN" altLang="en-US" sz="3200"/>
              <a:t>把采样后所得的各像素灰度值从模拟量到离散量的转换称为图像灰度的量化。</a:t>
            </a:r>
          </a:p>
        </p:txBody>
      </p:sp>
      <p:pic>
        <p:nvPicPr>
          <p:cNvPr id="43012" name="Picture 12" descr="underline_base">
            <a:extLst>
              <a:ext uri="{FF2B5EF4-FFF2-40B4-BE49-F238E27FC236}">
                <a16:creationId xmlns:a16="http://schemas.microsoft.com/office/drawing/2014/main" id="{4B417756-507B-4177-9E6E-2A6C41AF547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014413"/>
            <a:ext cx="51260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5">
            <a:extLst>
              <a:ext uri="{FF2B5EF4-FFF2-40B4-BE49-F238E27FC236}">
                <a16:creationId xmlns:a16="http://schemas.microsoft.com/office/drawing/2014/main" id="{FED9A59A-1BCE-4FF7-ABDA-3D29EF8417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2133600"/>
            <a:ext cx="62658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Rectangle 6">
            <a:extLst>
              <a:ext uri="{FF2B5EF4-FFF2-40B4-BE49-F238E27FC236}">
                <a16:creationId xmlns:a16="http://schemas.microsoft.com/office/drawing/2014/main" id="{62C53DAA-7538-4574-A909-23BCA03FCFAA}"/>
              </a:ext>
            </a:extLst>
          </p:cNvPr>
          <p:cNvSpPr>
            <a:spLocks noChangeArrowheads="1"/>
          </p:cNvSpPr>
          <p:nvPr/>
        </p:nvSpPr>
        <p:spPr bwMode="auto">
          <a:xfrm>
            <a:off x="1371600" y="5578475"/>
            <a:ext cx="66294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800100">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 typeface="Arial" panose="020B0604020202020204" pitchFamily="34" charset="0"/>
              <a:buNone/>
            </a:pPr>
            <a:r>
              <a:rPr lang="zh-CN" altLang="en-US" sz="2400" b="1"/>
              <a:t>(</a:t>
            </a:r>
            <a:r>
              <a:rPr lang="en-US" altLang="zh-CN" sz="2400" b="1"/>
              <a:t>a) </a:t>
            </a:r>
            <a:r>
              <a:rPr lang="zh-CN" altLang="en-US" sz="2400" b="1">
                <a:solidFill>
                  <a:srgbClr val="000000"/>
                </a:solidFill>
              </a:rPr>
              <a:t>量化                (</a:t>
            </a:r>
            <a:r>
              <a:rPr lang="en-US" altLang="zh-CN" sz="2400" b="1">
                <a:solidFill>
                  <a:srgbClr val="000000"/>
                </a:solidFill>
              </a:rPr>
              <a:t>b) </a:t>
            </a:r>
            <a:r>
              <a:rPr lang="zh-CN" altLang="en-US" sz="2400" b="1">
                <a:solidFill>
                  <a:srgbClr val="000000"/>
                </a:solidFill>
              </a:rPr>
              <a:t>量化为8 </a:t>
            </a:r>
            <a:r>
              <a:rPr lang="en-US" altLang="zh-CN" sz="2400" b="1">
                <a:solidFill>
                  <a:srgbClr val="000000"/>
                </a:solidFill>
              </a:rPr>
              <a:t>bit</a:t>
            </a:r>
            <a:endParaRPr lang="en-US" altLang="zh-CN" sz="2400" b="1"/>
          </a:p>
          <a:p>
            <a:pPr>
              <a:lnSpc>
                <a:spcPct val="100000"/>
              </a:lnSpc>
              <a:spcBef>
                <a:spcPct val="0"/>
              </a:spcBef>
              <a:buClrTx/>
              <a:buSzTx/>
              <a:buFont typeface="Arial" panose="020B0604020202020204" pitchFamily="34" charset="0"/>
              <a:buNone/>
            </a:pPr>
            <a:endParaRPr lang="en-US" altLang="zh-CN" sz="2400"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1C6F6180-ED2F-4E21-9C35-C68043D4F48A}"/>
              </a:ext>
            </a:extLst>
          </p:cNvPr>
          <p:cNvSpPr>
            <a:spLocks noGrp="1" noChangeArrowheads="1"/>
          </p:cNvSpPr>
          <p:nvPr>
            <p:ph type="title"/>
          </p:nvPr>
        </p:nvSpPr>
        <p:spPr>
          <a:xfrm>
            <a:off x="533400" y="228600"/>
            <a:ext cx="4675188" cy="1143000"/>
          </a:xfrm>
        </p:spPr>
        <p:txBody>
          <a:bodyPr/>
          <a:lstStyle/>
          <a:p>
            <a:r>
              <a:rPr lang="en-US" altLang="zh-CN" sz="4000" b="1" dirty="0"/>
              <a:t>3.1</a:t>
            </a:r>
            <a:r>
              <a:rPr lang="zh-CN" altLang="en-US" sz="4000" b="1" dirty="0"/>
              <a:t>数字图像概念</a:t>
            </a:r>
          </a:p>
        </p:txBody>
      </p:sp>
      <p:sp>
        <p:nvSpPr>
          <p:cNvPr id="44035" name="Rectangle 3">
            <a:extLst>
              <a:ext uri="{FF2B5EF4-FFF2-40B4-BE49-F238E27FC236}">
                <a16:creationId xmlns:a16="http://schemas.microsoft.com/office/drawing/2014/main" id="{AEEB55CB-D4FB-42C9-9074-4F0A3C59CEC0}"/>
              </a:ext>
            </a:extLst>
          </p:cNvPr>
          <p:cNvSpPr>
            <a:spLocks noGrp="1" noChangeArrowheads="1"/>
          </p:cNvSpPr>
          <p:nvPr>
            <p:ph idx="1"/>
          </p:nvPr>
        </p:nvSpPr>
        <p:spPr>
          <a:xfrm>
            <a:off x="549275" y="1349375"/>
            <a:ext cx="7772400" cy="1116013"/>
          </a:xfrm>
        </p:spPr>
        <p:txBody>
          <a:bodyPr/>
          <a:lstStyle/>
          <a:p>
            <a:r>
              <a:rPr lang="zh-CN" altLang="en-US" sz="3200"/>
              <a:t>数字图像：用二维阵列表示的影像，阵列元素表示亮度值或灰度值</a:t>
            </a:r>
          </a:p>
        </p:txBody>
      </p:sp>
      <p:pic>
        <p:nvPicPr>
          <p:cNvPr id="44036" name="Picture 12" descr="underline_base">
            <a:extLst>
              <a:ext uri="{FF2B5EF4-FFF2-40B4-BE49-F238E27FC236}">
                <a16:creationId xmlns:a16="http://schemas.microsoft.com/office/drawing/2014/main" id="{4F4D51A9-1BBC-4BD7-9010-0FBBBC1BDE2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8" y="1014413"/>
            <a:ext cx="51260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5">
            <a:extLst>
              <a:ext uri="{FF2B5EF4-FFF2-40B4-BE49-F238E27FC236}">
                <a16:creationId xmlns:a16="http://schemas.microsoft.com/office/drawing/2014/main" id="{1E12796B-35F3-4755-AAFE-CCA82BC96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 y="3021013"/>
            <a:ext cx="4144963"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6" descr="]$[RQ30E@IPNA7(0%Z7NX25">
            <a:extLst>
              <a:ext uri="{FF2B5EF4-FFF2-40B4-BE49-F238E27FC236}">
                <a16:creationId xmlns:a16="http://schemas.microsoft.com/office/drawing/2014/main" id="{9BC8245F-B5C5-4B9C-94EF-3EB4F64DBB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2588" y="2205038"/>
            <a:ext cx="4886325" cy="455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EE0A8D86-DF5F-41C5-BEC7-40BB49ADA08C}"/>
              </a:ext>
            </a:extLst>
          </p:cNvPr>
          <p:cNvSpPr>
            <a:spLocks noGrp="1" noChangeArrowheads="1"/>
          </p:cNvSpPr>
          <p:nvPr>
            <p:ph type="title"/>
          </p:nvPr>
        </p:nvSpPr>
        <p:spPr>
          <a:xfrm>
            <a:off x="533400" y="228600"/>
            <a:ext cx="4675188" cy="1143000"/>
          </a:xfrm>
        </p:spPr>
        <p:txBody>
          <a:bodyPr/>
          <a:lstStyle/>
          <a:p>
            <a:r>
              <a:rPr lang="en-US" altLang="zh-CN" sz="4000" b="1" dirty="0"/>
              <a:t>3.1 </a:t>
            </a:r>
            <a:r>
              <a:rPr lang="zh-CN" altLang="en-US" sz="4000" b="1" dirty="0"/>
              <a:t>数字图像概念</a:t>
            </a:r>
          </a:p>
        </p:txBody>
      </p:sp>
      <p:pic>
        <p:nvPicPr>
          <p:cNvPr id="45059" name="Picture 12" descr="underline_base">
            <a:extLst>
              <a:ext uri="{FF2B5EF4-FFF2-40B4-BE49-F238E27FC236}">
                <a16:creationId xmlns:a16="http://schemas.microsoft.com/office/drawing/2014/main" id="{27AF58BB-8680-4FF1-AE03-4639104D543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014413"/>
            <a:ext cx="51260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Rectangle 7">
            <a:extLst>
              <a:ext uri="{FF2B5EF4-FFF2-40B4-BE49-F238E27FC236}">
                <a16:creationId xmlns:a16="http://schemas.microsoft.com/office/drawing/2014/main" id="{C33504ED-BC39-43DD-BEC4-4F63BC3DF6AD}"/>
              </a:ext>
            </a:extLst>
          </p:cNvPr>
          <p:cNvSpPr>
            <a:spLocks noChangeArrowheads="1"/>
          </p:cNvSpPr>
          <p:nvPr/>
        </p:nvSpPr>
        <p:spPr bwMode="auto">
          <a:xfrm>
            <a:off x="1208088" y="4435475"/>
            <a:ext cx="64008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195263">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 typeface="Arial" panose="020B0604020202020204" pitchFamily="34" charset="0"/>
              <a:buNone/>
            </a:pPr>
            <a:r>
              <a:rPr lang="zh-CN" altLang="en-US" sz="2400" b="1">
                <a:latin typeface="宋体" panose="02010600030101010101" pitchFamily="2" charset="-122"/>
              </a:rPr>
              <a:t>(</a:t>
            </a:r>
            <a:r>
              <a:rPr lang="en-US" altLang="zh-CN" sz="2400" b="1">
                <a:latin typeface="宋体" panose="02010600030101010101" pitchFamily="2" charset="-122"/>
              </a:rPr>
              <a:t>a) </a:t>
            </a:r>
            <a:r>
              <a:rPr lang="zh-CN" altLang="en-US" sz="2400" b="1">
                <a:latin typeface="宋体" panose="02010600030101010101" pitchFamily="2" charset="-122"/>
              </a:rPr>
              <a:t>量化为2级的</a:t>
            </a:r>
            <a:r>
              <a:rPr lang="en-US" altLang="zh-CN" sz="2400" b="1">
                <a:latin typeface="宋体" panose="02010600030101010101" pitchFamily="2" charset="-122"/>
              </a:rPr>
              <a:t>Lena</a:t>
            </a:r>
            <a:r>
              <a:rPr lang="zh-CN" altLang="en-US" sz="2400" b="1">
                <a:latin typeface="宋体" panose="02010600030101010101" pitchFamily="2" charset="-122"/>
              </a:rPr>
              <a:t>图像   </a:t>
            </a:r>
          </a:p>
          <a:p>
            <a:pPr algn="ctr">
              <a:lnSpc>
                <a:spcPct val="100000"/>
              </a:lnSpc>
              <a:spcBef>
                <a:spcPct val="0"/>
              </a:spcBef>
              <a:buClrTx/>
              <a:buSzTx/>
              <a:buFont typeface="Arial" panose="020B0604020202020204" pitchFamily="34" charset="0"/>
              <a:buNone/>
            </a:pPr>
            <a:r>
              <a:rPr lang="zh-CN" altLang="en-US" sz="2400" b="1">
                <a:latin typeface="宋体" panose="02010600030101010101" pitchFamily="2" charset="-122"/>
              </a:rPr>
              <a:t>(</a:t>
            </a:r>
            <a:r>
              <a:rPr lang="en-US" altLang="zh-CN" sz="2400" b="1">
                <a:latin typeface="宋体" panose="02010600030101010101" pitchFamily="2" charset="-122"/>
              </a:rPr>
              <a:t>b) </a:t>
            </a:r>
            <a:r>
              <a:rPr lang="zh-CN" altLang="en-US" sz="2400" b="1">
                <a:latin typeface="宋体" panose="02010600030101010101" pitchFamily="2" charset="-122"/>
              </a:rPr>
              <a:t>量化为16级的</a:t>
            </a:r>
            <a:r>
              <a:rPr lang="en-US" altLang="zh-CN" sz="2400" b="1">
                <a:latin typeface="宋体" panose="02010600030101010101" pitchFamily="2" charset="-122"/>
              </a:rPr>
              <a:t>Lena</a:t>
            </a:r>
            <a:r>
              <a:rPr lang="zh-CN" altLang="en-US" sz="2400" b="1">
                <a:latin typeface="宋体" panose="02010600030101010101" pitchFamily="2" charset="-122"/>
              </a:rPr>
              <a:t>图像</a:t>
            </a:r>
          </a:p>
          <a:p>
            <a:pPr algn="ctr">
              <a:lnSpc>
                <a:spcPct val="100000"/>
              </a:lnSpc>
              <a:spcBef>
                <a:spcPct val="0"/>
              </a:spcBef>
              <a:buClrTx/>
              <a:buSzTx/>
              <a:buFont typeface="Arial" panose="020B0604020202020204" pitchFamily="34" charset="0"/>
              <a:buNone/>
            </a:pPr>
            <a:r>
              <a:rPr lang="zh-CN" altLang="en-US" sz="2400" b="1">
                <a:latin typeface="宋体" panose="02010600030101010101" pitchFamily="2" charset="-122"/>
              </a:rPr>
              <a:t>(</a:t>
            </a:r>
            <a:r>
              <a:rPr lang="en-US" altLang="zh-CN" sz="2400" b="1">
                <a:latin typeface="宋体" panose="02010600030101010101" pitchFamily="2" charset="-122"/>
              </a:rPr>
              <a:t>c) </a:t>
            </a:r>
            <a:r>
              <a:rPr lang="zh-CN" altLang="en-US" sz="2400" b="1">
                <a:latin typeface="宋体" panose="02010600030101010101" pitchFamily="2" charset="-122"/>
              </a:rPr>
              <a:t>量化为256级的</a:t>
            </a:r>
            <a:r>
              <a:rPr lang="en-US" altLang="zh-CN" sz="2400" b="1">
                <a:latin typeface="宋体" panose="02010600030101010101" pitchFamily="2" charset="-122"/>
              </a:rPr>
              <a:t>Lena</a:t>
            </a:r>
            <a:r>
              <a:rPr lang="zh-CN" altLang="en-US" sz="2400" b="1">
                <a:latin typeface="宋体" panose="02010600030101010101" pitchFamily="2" charset="-122"/>
              </a:rPr>
              <a:t>图像</a:t>
            </a:r>
            <a:endParaRPr lang="zh-CN" altLang="en-US" sz="2400" b="1"/>
          </a:p>
          <a:p>
            <a:pPr algn="ctr">
              <a:lnSpc>
                <a:spcPct val="100000"/>
              </a:lnSpc>
              <a:spcBef>
                <a:spcPct val="0"/>
              </a:spcBef>
              <a:buClrTx/>
              <a:buSzTx/>
              <a:buFont typeface="Arial" panose="020B0604020202020204" pitchFamily="34" charset="0"/>
              <a:buNone/>
            </a:pPr>
            <a:endParaRPr lang="zh-CN" altLang="en-US" sz="2400" b="1"/>
          </a:p>
        </p:txBody>
      </p:sp>
      <p:graphicFrame>
        <p:nvGraphicFramePr>
          <p:cNvPr id="45061" name="Object 6">
            <a:extLst>
              <a:ext uri="{FF2B5EF4-FFF2-40B4-BE49-F238E27FC236}">
                <a16:creationId xmlns:a16="http://schemas.microsoft.com/office/drawing/2014/main" id="{E773D4AF-84AE-479F-84B3-5EBF38892D54}"/>
              </a:ext>
            </a:extLst>
          </p:cNvPr>
          <p:cNvGraphicFramePr>
            <a:graphicFrameLocks/>
          </p:cNvGraphicFramePr>
          <p:nvPr/>
        </p:nvGraphicFramePr>
        <p:xfrm>
          <a:off x="652463" y="1920875"/>
          <a:ext cx="2362200" cy="2362200"/>
        </p:xfrm>
        <a:graphic>
          <a:graphicData uri="http://schemas.openxmlformats.org/presentationml/2006/ole">
            <mc:AlternateContent xmlns:mc="http://schemas.openxmlformats.org/markup-compatibility/2006">
              <mc:Choice xmlns:v="urn:schemas-microsoft-com:vml" Requires="v">
                <p:oleObj spid="_x0000_s45307" r:id="rId4" imgW="1219370" imgH="1219370" progId="PBrush">
                  <p:embed/>
                </p:oleObj>
              </mc:Choice>
              <mc:Fallback>
                <p:oleObj r:id="rId4" imgW="1219370" imgH="1219370" progId="PBrush">
                  <p:embed/>
                  <p:pic>
                    <p:nvPicPr>
                      <p:cNvPr id="0"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463" y="1920875"/>
                        <a:ext cx="2362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5062" name="Rectangle 8">
            <a:extLst>
              <a:ext uri="{FF2B5EF4-FFF2-40B4-BE49-F238E27FC236}">
                <a16:creationId xmlns:a16="http://schemas.microsoft.com/office/drawing/2014/main" id="{8E27FD36-6E19-44BA-A4EA-B17D52FFA1A9}"/>
              </a:ext>
            </a:extLst>
          </p:cNvPr>
          <p:cNvSpPr>
            <a:spLocks noChangeArrowheads="1"/>
          </p:cNvSpPr>
          <p:nvPr/>
        </p:nvSpPr>
        <p:spPr bwMode="auto">
          <a:xfrm>
            <a:off x="195263" y="2835275"/>
            <a:ext cx="914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1000"/>
              <a:t>  </a:t>
            </a:r>
            <a:endParaRPr lang="zh-CN" altLang="en-US" sz="2400"/>
          </a:p>
        </p:txBody>
      </p:sp>
      <p:graphicFrame>
        <p:nvGraphicFramePr>
          <p:cNvPr id="45063" name="Object 5">
            <a:extLst>
              <a:ext uri="{FF2B5EF4-FFF2-40B4-BE49-F238E27FC236}">
                <a16:creationId xmlns:a16="http://schemas.microsoft.com/office/drawing/2014/main" id="{64EA7637-CDD6-4412-8611-BA44A1E81E1E}"/>
              </a:ext>
            </a:extLst>
          </p:cNvPr>
          <p:cNvGraphicFramePr>
            <a:graphicFrameLocks/>
          </p:cNvGraphicFramePr>
          <p:nvPr/>
        </p:nvGraphicFramePr>
        <p:xfrm>
          <a:off x="3319463" y="1920875"/>
          <a:ext cx="2362200" cy="2362200"/>
        </p:xfrm>
        <a:graphic>
          <a:graphicData uri="http://schemas.openxmlformats.org/presentationml/2006/ole">
            <mc:AlternateContent xmlns:mc="http://schemas.openxmlformats.org/markup-compatibility/2006">
              <mc:Choice xmlns:v="urn:schemas-microsoft-com:vml" Requires="v">
                <p:oleObj spid="_x0000_s45308" r:id="rId6" imgW="1219370" imgH="1219370" progId="PBrush">
                  <p:embed/>
                </p:oleObj>
              </mc:Choice>
              <mc:Fallback>
                <p:oleObj r:id="rId6" imgW="1219370" imgH="1219370" progId="PBrush">
                  <p:embed/>
                  <p:pic>
                    <p:nvPicPr>
                      <p:cNvPr id="0" name="Object 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9463" y="1920875"/>
                        <a:ext cx="2362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5064" name="Rectangle 9">
            <a:extLst>
              <a:ext uri="{FF2B5EF4-FFF2-40B4-BE49-F238E27FC236}">
                <a16:creationId xmlns:a16="http://schemas.microsoft.com/office/drawing/2014/main" id="{AB1AEC0F-36D9-49CA-8C27-E433973D38D7}"/>
              </a:ext>
            </a:extLst>
          </p:cNvPr>
          <p:cNvSpPr>
            <a:spLocks noChangeArrowheads="1"/>
          </p:cNvSpPr>
          <p:nvPr/>
        </p:nvSpPr>
        <p:spPr bwMode="auto">
          <a:xfrm>
            <a:off x="195263" y="3079750"/>
            <a:ext cx="914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1000"/>
              <a:t>  </a:t>
            </a:r>
            <a:endParaRPr lang="zh-CN" altLang="en-US" sz="2400"/>
          </a:p>
        </p:txBody>
      </p:sp>
      <p:graphicFrame>
        <p:nvGraphicFramePr>
          <p:cNvPr id="45065" name="Object 4">
            <a:extLst>
              <a:ext uri="{FF2B5EF4-FFF2-40B4-BE49-F238E27FC236}">
                <a16:creationId xmlns:a16="http://schemas.microsoft.com/office/drawing/2014/main" id="{0ACBD658-50B2-4AC0-9CEE-4BF59C2386CC}"/>
              </a:ext>
            </a:extLst>
          </p:cNvPr>
          <p:cNvGraphicFramePr>
            <a:graphicFrameLocks/>
          </p:cNvGraphicFramePr>
          <p:nvPr/>
        </p:nvGraphicFramePr>
        <p:xfrm>
          <a:off x="6062663" y="1920875"/>
          <a:ext cx="2362200" cy="2362200"/>
        </p:xfrm>
        <a:graphic>
          <a:graphicData uri="http://schemas.openxmlformats.org/presentationml/2006/ole">
            <mc:AlternateContent xmlns:mc="http://schemas.openxmlformats.org/markup-compatibility/2006">
              <mc:Choice xmlns:v="urn:schemas-microsoft-com:vml" Requires="v">
                <p:oleObj spid="_x0000_s45309" r:id="rId8" imgW="1219370" imgH="1219370" progId="PBrush">
                  <p:embed/>
                </p:oleObj>
              </mc:Choice>
              <mc:Fallback>
                <p:oleObj r:id="rId8" imgW="1219370" imgH="1219370" progId="PBrush">
                  <p:embed/>
                  <p:pic>
                    <p:nvPicPr>
                      <p:cNvPr id="0" name="Object 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62663" y="1920875"/>
                        <a:ext cx="2362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5066" name="Rectangle 10">
            <a:extLst>
              <a:ext uri="{FF2B5EF4-FFF2-40B4-BE49-F238E27FC236}">
                <a16:creationId xmlns:a16="http://schemas.microsoft.com/office/drawing/2014/main" id="{09ABB9B5-7992-4652-BBE5-528D16B6E548}"/>
              </a:ext>
            </a:extLst>
          </p:cNvPr>
          <p:cNvSpPr>
            <a:spLocks noChangeArrowheads="1"/>
          </p:cNvSpPr>
          <p:nvPr/>
        </p:nvSpPr>
        <p:spPr bwMode="auto">
          <a:xfrm>
            <a:off x="620713" y="1306513"/>
            <a:ext cx="5184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 typeface="Arial" panose="020B0604020202020204" pitchFamily="34" charset="0"/>
              <a:buNone/>
            </a:pPr>
            <a:r>
              <a:rPr lang="zh-CN" altLang="en-US" b="1">
                <a:solidFill>
                  <a:srgbClr val="800000"/>
                </a:solidFill>
                <a:latin typeface="黑体" panose="02010609060101010101" pitchFamily="49" charset="-122"/>
                <a:ea typeface="黑体" panose="02010609060101010101" pitchFamily="49" charset="-122"/>
              </a:rPr>
              <a:t>量化级数与图像质量之间的关系</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a:extLst>
              <a:ext uri="{FF2B5EF4-FFF2-40B4-BE49-F238E27FC236}">
                <a16:creationId xmlns:a16="http://schemas.microsoft.com/office/drawing/2014/main" id="{54BE45C8-E1DF-4468-B478-014E0EAFBF4A}"/>
              </a:ext>
            </a:extLst>
          </p:cNvPr>
          <p:cNvSpPr>
            <a:spLocks noGrp="1" noChangeArrowheads="1"/>
          </p:cNvSpPr>
          <p:nvPr>
            <p:ph idx="1"/>
          </p:nvPr>
        </p:nvSpPr>
        <p:spPr>
          <a:xfrm>
            <a:off x="457200" y="1066800"/>
            <a:ext cx="8229600" cy="681038"/>
          </a:xfrm>
        </p:spPr>
        <p:txBody>
          <a:bodyPr/>
          <a:lstStyle/>
          <a:p>
            <a:r>
              <a:rPr lang="zh-CN" altLang="en-US" sz="3600"/>
              <a:t>图像的颜色</a:t>
            </a:r>
          </a:p>
        </p:txBody>
      </p:sp>
      <p:sp>
        <p:nvSpPr>
          <p:cNvPr id="46083" name="Rectangle 2">
            <a:extLst>
              <a:ext uri="{FF2B5EF4-FFF2-40B4-BE49-F238E27FC236}">
                <a16:creationId xmlns:a16="http://schemas.microsoft.com/office/drawing/2014/main" id="{EB666680-3575-4177-AFE5-4663BD03D896}"/>
              </a:ext>
            </a:extLst>
          </p:cNvPr>
          <p:cNvSpPr>
            <a:spLocks noGrp="1" noChangeArrowheads="1"/>
          </p:cNvSpPr>
          <p:nvPr>
            <p:ph type="title"/>
          </p:nvPr>
        </p:nvSpPr>
        <p:spPr>
          <a:xfrm>
            <a:off x="484188" y="15875"/>
            <a:ext cx="4675187" cy="1143000"/>
          </a:xfrm>
        </p:spPr>
        <p:txBody>
          <a:bodyPr/>
          <a:lstStyle/>
          <a:p>
            <a:r>
              <a:rPr lang="en-US" altLang="zh-CN" sz="4000" b="1" dirty="0"/>
              <a:t>3.1 </a:t>
            </a:r>
            <a:r>
              <a:rPr lang="zh-CN" altLang="en-US" sz="4000" b="1" dirty="0"/>
              <a:t>数字图像概念</a:t>
            </a:r>
          </a:p>
        </p:txBody>
      </p:sp>
      <p:pic>
        <p:nvPicPr>
          <p:cNvPr id="46084" name="Picture 12" descr="underline_base">
            <a:extLst>
              <a:ext uri="{FF2B5EF4-FFF2-40B4-BE49-F238E27FC236}">
                <a16:creationId xmlns:a16="http://schemas.microsoft.com/office/drawing/2014/main" id="{EC8E6603-597F-454A-A48E-7C62B859AA1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801688"/>
            <a:ext cx="51260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10">
            <a:extLst>
              <a:ext uri="{FF2B5EF4-FFF2-40B4-BE49-F238E27FC236}">
                <a16:creationId xmlns:a16="http://schemas.microsoft.com/office/drawing/2014/main" id="{CD1D7AEC-F4EF-475C-87D5-330DD58C2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8575" y="1365250"/>
            <a:ext cx="4489450"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Text Box 3">
            <a:extLst>
              <a:ext uri="{FF2B5EF4-FFF2-40B4-BE49-F238E27FC236}">
                <a16:creationId xmlns:a16="http://schemas.microsoft.com/office/drawing/2014/main" id="{710C27BA-D91E-488C-9C1F-6A6E47563F64}"/>
              </a:ext>
            </a:extLst>
          </p:cNvPr>
          <p:cNvSpPr txBox="1">
            <a:spLocks noChangeArrowheads="1"/>
          </p:cNvSpPr>
          <p:nvPr/>
        </p:nvSpPr>
        <p:spPr bwMode="auto">
          <a:xfrm>
            <a:off x="684213" y="1406525"/>
            <a:ext cx="7343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en-US" sz="2400">
              <a:ea typeface="PMingLiU" panose="02020500000000000000" pitchFamily="18" charset="-120"/>
            </a:endParaRPr>
          </a:p>
        </p:txBody>
      </p:sp>
      <p:sp>
        <p:nvSpPr>
          <p:cNvPr id="46087" name="Rectangle 5">
            <a:extLst>
              <a:ext uri="{FF2B5EF4-FFF2-40B4-BE49-F238E27FC236}">
                <a16:creationId xmlns:a16="http://schemas.microsoft.com/office/drawing/2014/main" id="{9423BC29-2822-46CF-9C2D-354E6A82B1D8}"/>
              </a:ext>
            </a:extLst>
          </p:cNvPr>
          <p:cNvSpPr>
            <a:spLocks noChangeArrowheads="1"/>
          </p:cNvSpPr>
          <p:nvPr/>
        </p:nvSpPr>
        <p:spPr bwMode="auto">
          <a:xfrm>
            <a:off x="195263" y="847725"/>
            <a:ext cx="8442325"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5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p>
          <a:p>
            <a:pPr eaLnBrk="1" hangingPunct="1">
              <a:lnSpc>
                <a:spcPct val="15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RGB</a:t>
            </a:r>
            <a:r>
              <a:rPr lang="zh-CN" altLang="en-US" sz="2400">
                <a:latin typeface="楷体_GB2312"/>
                <a:ea typeface="楷体_GB2312"/>
                <a:cs typeface="楷体_GB2312"/>
              </a:rPr>
              <a:t>： 光混合配色体系</a:t>
            </a:r>
            <a:endParaRPr lang="en-US" altLang="zh-CN" sz="2400">
              <a:latin typeface="楷体_GB2312"/>
              <a:ea typeface="楷体_GB2312"/>
              <a:cs typeface="楷体_GB2312"/>
            </a:endParaRPr>
          </a:p>
          <a:p>
            <a:pPr eaLnBrk="1" hangingPunct="1">
              <a:lnSpc>
                <a:spcPct val="150000"/>
              </a:lnSpc>
              <a:spcBef>
                <a:spcPct val="0"/>
              </a:spcBef>
              <a:buClrTx/>
              <a:buSzPct val="75000"/>
              <a:buFont typeface="Wingdings" panose="05000000000000000000" pitchFamily="2" charset="2"/>
              <a:buNone/>
            </a:pPr>
            <a:endParaRPr lang="en-US" altLang="zh-CN" sz="2400">
              <a:latin typeface="楷体_GB2312"/>
              <a:ea typeface="楷体_GB2312"/>
              <a:cs typeface="楷体_GB2312"/>
            </a:endParaRPr>
          </a:p>
          <a:p>
            <a:pPr eaLnBrk="1" hangingPunct="1">
              <a:lnSpc>
                <a:spcPct val="150000"/>
              </a:lnSpc>
              <a:spcBef>
                <a:spcPct val="0"/>
              </a:spcBef>
              <a:buClrTx/>
              <a:buSzPct val="75000"/>
              <a:buFont typeface="Wingdings" panose="05000000000000000000" pitchFamily="2" charset="2"/>
              <a:buNone/>
            </a:pPr>
            <a:endParaRPr lang="en-US" altLang="zh-CN" sz="2400">
              <a:latin typeface="楷体_GB2312"/>
              <a:ea typeface="楷体_GB2312"/>
              <a:cs typeface="楷体_GB2312"/>
            </a:endParaRPr>
          </a:p>
          <a:p>
            <a:pPr eaLnBrk="1" hangingPunct="1">
              <a:lnSpc>
                <a:spcPct val="15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p>
          <a:p>
            <a:pPr eaLnBrk="1" hangingPunct="1">
              <a:lnSpc>
                <a:spcPct val="115000"/>
              </a:lnSpc>
              <a:spcBef>
                <a:spcPct val="0"/>
              </a:spcBef>
              <a:buClrTx/>
              <a:buSzTx/>
              <a:buFont typeface="Arial" panose="020B0604020202020204" pitchFamily="34" charset="0"/>
              <a:buNone/>
            </a:pP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6088" name="Picture 8">
            <a:extLst>
              <a:ext uri="{FF2B5EF4-FFF2-40B4-BE49-F238E27FC236}">
                <a16:creationId xmlns:a16="http://schemas.microsoft.com/office/drawing/2014/main" id="{FCB082C0-C954-4480-B4D0-B94983CFDB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025" y="2032000"/>
            <a:ext cx="1781175"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9" name="Picture 2">
            <a:extLst>
              <a:ext uri="{FF2B5EF4-FFF2-40B4-BE49-F238E27FC236}">
                <a16:creationId xmlns:a16="http://schemas.microsoft.com/office/drawing/2014/main" id="{081E8355-B089-44F7-876A-C4632E71C0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9263" y="4392613"/>
            <a:ext cx="48577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0" name="矩形 14">
            <a:extLst>
              <a:ext uri="{FF2B5EF4-FFF2-40B4-BE49-F238E27FC236}">
                <a16:creationId xmlns:a16="http://schemas.microsoft.com/office/drawing/2014/main" id="{31799046-74F4-4D4D-997D-D8AF69810EA4}"/>
              </a:ext>
            </a:extLst>
          </p:cNvPr>
          <p:cNvSpPr>
            <a:spLocks noChangeArrowheads="1"/>
          </p:cNvSpPr>
          <p:nvPr/>
        </p:nvSpPr>
        <p:spPr bwMode="auto">
          <a:xfrm>
            <a:off x="3092450" y="6170613"/>
            <a:ext cx="26463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t>显示器及放大视图</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a:extLst>
              <a:ext uri="{FF2B5EF4-FFF2-40B4-BE49-F238E27FC236}">
                <a16:creationId xmlns:a16="http://schemas.microsoft.com/office/drawing/2014/main" id="{E4C7C533-89BD-48DE-A916-83CA92107C14}"/>
              </a:ext>
            </a:extLst>
          </p:cNvPr>
          <p:cNvSpPr>
            <a:spLocks noGrp="1" noChangeArrowheads="1"/>
          </p:cNvSpPr>
          <p:nvPr>
            <p:ph idx="1"/>
          </p:nvPr>
        </p:nvSpPr>
        <p:spPr>
          <a:xfrm>
            <a:off x="457200" y="1066800"/>
            <a:ext cx="8229600" cy="681038"/>
          </a:xfrm>
        </p:spPr>
        <p:txBody>
          <a:bodyPr/>
          <a:lstStyle/>
          <a:p>
            <a:r>
              <a:rPr lang="zh-CN" altLang="en-US" sz="3600"/>
              <a:t>图像的颜色</a:t>
            </a:r>
          </a:p>
        </p:txBody>
      </p:sp>
      <p:sp>
        <p:nvSpPr>
          <p:cNvPr id="47107" name="Rectangle 2">
            <a:extLst>
              <a:ext uri="{FF2B5EF4-FFF2-40B4-BE49-F238E27FC236}">
                <a16:creationId xmlns:a16="http://schemas.microsoft.com/office/drawing/2014/main" id="{0EE6B797-3C1F-4CDD-8458-099F40DCD91F}"/>
              </a:ext>
            </a:extLst>
          </p:cNvPr>
          <p:cNvSpPr>
            <a:spLocks noGrp="1" noChangeArrowheads="1"/>
          </p:cNvSpPr>
          <p:nvPr>
            <p:ph type="title"/>
          </p:nvPr>
        </p:nvSpPr>
        <p:spPr>
          <a:xfrm>
            <a:off x="484188" y="15875"/>
            <a:ext cx="4675187" cy="1143000"/>
          </a:xfrm>
        </p:spPr>
        <p:txBody>
          <a:bodyPr/>
          <a:lstStyle/>
          <a:p>
            <a:r>
              <a:rPr lang="en-US" altLang="zh-CN" sz="4000" b="1" dirty="0"/>
              <a:t>3.1 </a:t>
            </a:r>
            <a:r>
              <a:rPr lang="zh-CN" altLang="en-US" sz="4000" b="1" dirty="0"/>
              <a:t>数字图像概念</a:t>
            </a:r>
          </a:p>
        </p:txBody>
      </p:sp>
      <p:pic>
        <p:nvPicPr>
          <p:cNvPr id="47108" name="Picture 12" descr="underline_base">
            <a:extLst>
              <a:ext uri="{FF2B5EF4-FFF2-40B4-BE49-F238E27FC236}">
                <a16:creationId xmlns:a16="http://schemas.microsoft.com/office/drawing/2014/main" id="{B83371CC-263E-46E3-A0EB-808074EE775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801688"/>
            <a:ext cx="51260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Text Box 3">
            <a:extLst>
              <a:ext uri="{FF2B5EF4-FFF2-40B4-BE49-F238E27FC236}">
                <a16:creationId xmlns:a16="http://schemas.microsoft.com/office/drawing/2014/main" id="{9E1991D1-F518-49AB-A624-FE0F83271C36}"/>
              </a:ext>
            </a:extLst>
          </p:cNvPr>
          <p:cNvSpPr txBox="1">
            <a:spLocks noChangeArrowheads="1"/>
          </p:cNvSpPr>
          <p:nvPr/>
        </p:nvSpPr>
        <p:spPr bwMode="auto">
          <a:xfrm>
            <a:off x="684213" y="1406525"/>
            <a:ext cx="7343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en-US" sz="2400">
              <a:ea typeface="PMingLiU" panose="02020500000000000000" pitchFamily="18" charset="-120"/>
            </a:endParaRPr>
          </a:p>
        </p:txBody>
      </p:sp>
      <p:sp>
        <p:nvSpPr>
          <p:cNvPr id="47110" name="矩形 10">
            <a:extLst>
              <a:ext uri="{FF2B5EF4-FFF2-40B4-BE49-F238E27FC236}">
                <a16:creationId xmlns:a16="http://schemas.microsoft.com/office/drawing/2014/main" id="{253A475B-5F15-40F3-A3C6-3176EC5904F4}"/>
              </a:ext>
            </a:extLst>
          </p:cNvPr>
          <p:cNvSpPr>
            <a:spLocks noChangeArrowheads="1"/>
          </p:cNvSpPr>
          <p:nvPr/>
        </p:nvSpPr>
        <p:spPr bwMode="auto">
          <a:xfrm>
            <a:off x="522288" y="1517650"/>
            <a:ext cx="7951787"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latin typeface="楷体_GB2312"/>
                <a:ea typeface="楷体_GB2312"/>
                <a:cs typeface="楷体_GB2312"/>
              </a:rPr>
              <a:t> YUV</a:t>
            </a:r>
            <a:r>
              <a:rPr lang="zh-CN" altLang="en-US" sz="2000">
                <a:latin typeface="楷体_GB2312"/>
                <a:ea typeface="楷体_GB2312"/>
                <a:cs typeface="楷体_GB2312"/>
              </a:rPr>
              <a:t>： 复合颜色视频标准，其实是</a:t>
            </a:r>
            <a:r>
              <a:rPr lang="en-US" altLang="zh-CN" sz="2000">
                <a:latin typeface="楷体_GB2312"/>
                <a:ea typeface="楷体_GB2312"/>
                <a:cs typeface="楷体_GB2312"/>
              </a:rPr>
              <a:t>CCD</a:t>
            </a:r>
            <a:r>
              <a:rPr lang="zh-CN" altLang="en-US" sz="2000">
                <a:latin typeface="楷体_GB2312"/>
                <a:ea typeface="楷体_GB2312"/>
                <a:cs typeface="楷体_GB2312"/>
              </a:rPr>
              <a:t>感光后，</a:t>
            </a:r>
            <a:r>
              <a:rPr lang="zh-CN" altLang="en-US" sz="2000"/>
              <a:t> </a:t>
            </a:r>
            <a:r>
              <a:rPr lang="en-US" altLang="zh-CN" sz="2000"/>
              <a:t>RGB</a:t>
            </a:r>
            <a:r>
              <a:rPr lang="zh-CN" altLang="en-US" sz="2000"/>
              <a:t>再经过矩阵变换电路得到亮度信号</a:t>
            </a:r>
            <a:r>
              <a:rPr lang="en-US" altLang="zh-CN" sz="2000"/>
              <a:t>Y</a:t>
            </a:r>
            <a:r>
              <a:rPr lang="zh-CN" altLang="en-US" sz="2000"/>
              <a:t>，再</a:t>
            </a:r>
            <a:r>
              <a:rPr lang="zh-CN" altLang="en-US" sz="2000">
                <a:latin typeface="楷体_GB2312"/>
                <a:ea typeface="楷体_GB2312"/>
                <a:cs typeface="楷体_GB2312"/>
              </a:rPr>
              <a:t>取亮度</a:t>
            </a:r>
            <a:r>
              <a:rPr lang="en-US" altLang="zh-CN" sz="2000">
                <a:latin typeface="楷体_GB2312"/>
                <a:ea typeface="楷体_GB2312"/>
                <a:cs typeface="楷体_GB2312"/>
              </a:rPr>
              <a:t>Y</a:t>
            </a:r>
            <a:r>
              <a:rPr lang="zh-CN" altLang="en-US" sz="2000">
                <a:latin typeface="楷体_GB2312"/>
                <a:ea typeface="楷体_GB2312"/>
                <a:cs typeface="楷体_GB2312"/>
              </a:rPr>
              <a:t>和色差信号</a:t>
            </a:r>
            <a:r>
              <a:rPr lang="en-US" altLang="zh-CN" sz="2000">
                <a:latin typeface="楷体_GB2312"/>
                <a:ea typeface="楷体_GB2312"/>
                <a:cs typeface="楷体_GB2312"/>
              </a:rPr>
              <a:t>(R-Y)</a:t>
            </a:r>
            <a:r>
              <a:rPr lang="zh-CN" altLang="en-US" sz="2000">
                <a:latin typeface="楷体_GB2312"/>
                <a:ea typeface="楷体_GB2312"/>
                <a:cs typeface="楷体_GB2312"/>
              </a:rPr>
              <a:t>，</a:t>
            </a:r>
            <a:r>
              <a:rPr lang="en-US" altLang="zh-CN" sz="2000">
                <a:latin typeface="楷体_GB2312"/>
                <a:ea typeface="楷体_GB2312"/>
                <a:cs typeface="楷体_GB2312"/>
              </a:rPr>
              <a:t>(B-Y)</a:t>
            </a:r>
            <a:r>
              <a:rPr lang="zh-CN" altLang="en-US" sz="2000">
                <a:latin typeface="楷体_GB2312"/>
                <a:ea typeface="楷体_GB2312"/>
                <a:cs typeface="楷体_GB2312"/>
              </a:rPr>
              <a:t>，</a:t>
            </a:r>
            <a:r>
              <a:rPr lang="zh-CN" altLang="en-US" sz="2000"/>
              <a:t>最后发送端将亮度和色差三个信号分别进行编码，用同一信道发送出去。</a:t>
            </a:r>
            <a:endParaRPr lang="en-US" altLang="zh-CN" sz="2000"/>
          </a:p>
          <a:p>
            <a:pPr eaLnBrk="1" hangingPunct="1">
              <a:lnSpc>
                <a:spcPct val="100000"/>
              </a:lnSpc>
              <a:spcBef>
                <a:spcPct val="0"/>
              </a:spcBef>
              <a:buClrTx/>
              <a:buSzTx/>
              <a:buFont typeface="Arial" panose="020B0604020202020204" pitchFamily="34" charset="0"/>
              <a:buNone/>
            </a:pPr>
            <a:endParaRPr lang="en-US" altLang="zh-CN" sz="2000"/>
          </a:p>
          <a:p>
            <a:pPr eaLnBrk="1" hangingPunct="1">
              <a:lnSpc>
                <a:spcPct val="100000"/>
              </a:lnSpc>
              <a:spcBef>
                <a:spcPct val="0"/>
              </a:spcBef>
              <a:buClrTx/>
              <a:buSzTx/>
              <a:buFont typeface="Arial" panose="020B0604020202020204" pitchFamily="34" charset="0"/>
              <a:buNone/>
            </a:pPr>
            <a:r>
              <a:rPr lang="zh-CN" altLang="en-US" sz="2000"/>
              <a:t>采用</a:t>
            </a:r>
            <a:r>
              <a:rPr lang="en-US" altLang="zh-CN" sz="2000"/>
              <a:t>YUV</a:t>
            </a:r>
            <a:r>
              <a:rPr lang="zh-CN" altLang="en-US" sz="2000"/>
              <a:t>色彩空间的重要性是它的亮度信号</a:t>
            </a:r>
            <a:r>
              <a:rPr lang="en-US" altLang="zh-CN" sz="2000"/>
              <a:t>Y</a:t>
            </a:r>
            <a:r>
              <a:rPr lang="zh-CN" altLang="en-US" sz="2000"/>
              <a:t>和色度信号</a:t>
            </a:r>
            <a:r>
              <a:rPr lang="en-US" altLang="zh-CN" sz="2000"/>
              <a:t>U</a:t>
            </a:r>
            <a:r>
              <a:rPr lang="zh-CN" altLang="en-US" sz="2000"/>
              <a:t>、</a:t>
            </a:r>
            <a:r>
              <a:rPr lang="en-US" altLang="zh-CN" sz="2000"/>
              <a:t>V</a:t>
            </a:r>
            <a:r>
              <a:rPr lang="zh-CN" altLang="en-US" sz="2000"/>
              <a:t>是分离的。如果</a:t>
            </a:r>
            <a:r>
              <a:rPr lang="zh-CN" altLang="en-US" sz="2000" b="1">
                <a:solidFill>
                  <a:srgbClr val="339900"/>
                </a:solidFill>
              </a:rPr>
              <a:t>只有 </a:t>
            </a:r>
            <a:r>
              <a:rPr lang="en-US" altLang="zh-CN" sz="2000" b="1">
                <a:solidFill>
                  <a:srgbClr val="339900"/>
                </a:solidFill>
              </a:rPr>
              <a:t>Y</a:t>
            </a:r>
            <a:r>
              <a:rPr lang="zh-CN" altLang="en-US" sz="2000" b="1">
                <a:solidFill>
                  <a:srgbClr val="339900"/>
                </a:solidFill>
              </a:rPr>
              <a:t>信号分量而没有</a:t>
            </a:r>
            <a:r>
              <a:rPr lang="en-US" altLang="zh-CN" sz="2000" b="1">
                <a:solidFill>
                  <a:srgbClr val="339900"/>
                </a:solidFill>
              </a:rPr>
              <a:t>U</a:t>
            </a:r>
            <a:r>
              <a:rPr lang="zh-CN" altLang="en-US" sz="2000" b="1">
                <a:solidFill>
                  <a:srgbClr val="339900"/>
                </a:solidFill>
              </a:rPr>
              <a:t>、</a:t>
            </a:r>
            <a:r>
              <a:rPr lang="en-US" altLang="zh-CN" sz="2000" b="1">
                <a:solidFill>
                  <a:srgbClr val="339900"/>
                </a:solidFill>
              </a:rPr>
              <a:t>V</a:t>
            </a:r>
            <a:r>
              <a:rPr lang="zh-CN" altLang="en-US" sz="2000" b="1">
                <a:solidFill>
                  <a:srgbClr val="339900"/>
                </a:solidFill>
              </a:rPr>
              <a:t>信号分量，那么这样表示的图像就是黑白灰度图像</a:t>
            </a:r>
            <a:r>
              <a:rPr lang="zh-CN" altLang="en-US" sz="2000"/>
              <a:t>。</a:t>
            </a:r>
          </a:p>
        </p:txBody>
      </p:sp>
      <p:pic>
        <p:nvPicPr>
          <p:cNvPr id="47111" name="Picture 11" descr="D:\class\Introduction to Robotics\PPT_2015\chapter2_hardware\materials\Sensors\视觉传感器\YUv.jpg">
            <a:extLst>
              <a:ext uri="{FF2B5EF4-FFF2-40B4-BE49-F238E27FC236}">
                <a16:creationId xmlns:a16="http://schemas.microsoft.com/office/drawing/2014/main" id="{246D9363-F8C4-439A-B1C5-7EA66EFB84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763" y="3975100"/>
            <a:ext cx="7251700" cy="20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2" name="矩形 13">
            <a:extLst>
              <a:ext uri="{FF2B5EF4-FFF2-40B4-BE49-F238E27FC236}">
                <a16:creationId xmlns:a16="http://schemas.microsoft.com/office/drawing/2014/main" id="{AD2AC33C-237C-460F-B685-BD92BF09E5C9}"/>
              </a:ext>
            </a:extLst>
          </p:cNvPr>
          <p:cNvSpPr>
            <a:spLocks noChangeArrowheads="1"/>
          </p:cNvSpPr>
          <p:nvPr/>
        </p:nvSpPr>
        <p:spPr bwMode="auto">
          <a:xfrm>
            <a:off x="3370263" y="6461125"/>
            <a:ext cx="23383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t>感光数据的压缩</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a:extLst>
              <a:ext uri="{FF2B5EF4-FFF2-40B4-BE49-F238E27FC236}">
                <a16:creationId xmlns:a16="http://schemas.microsoft.com/office/drawing/2014/main" id="{3E924EB1-039E-43DC-8FD6-07578C60FF21}"/>
              </a:ext>
            </a:extLst>
          </p:cNvPr>
          <p:cNvSpPr>
            <a:spLocks noGrp="1" noChangeArrowheads="1"/>
          </p:cNvSpPr>
          <p:nvPr>
            <p:ph idx="1"/>
          </p:nvPr>
        </p:nvSpPr>
        <p:spPr>
          <a:xfrm>
            <a:off x="457200" y="762000"/>
            <a:ext cx="8229600" cy="4754563"/>
          </a:xfrm>
        </p:spPr>
        <p:txBody>
          <a:bodyPr/>
          <a:lstStyle/>
          <a:p>
            <a:pPr>
              <a:buFont typeface="Wingdings" panose="05000000000000000000" pitchFamily="2" charset="2"/>
              <a:buNone/>
            </a:pPr>
            <a:r>
              <a:rPr lang="zh-CN" altLang="en-US" dirty="0"/>
              <a:t>          在机器人领域，越来越多地通过人工智能，特别是计算机视觉研究，实现机器人的自主识别行为</a:t>
            </a:r>
          </a:p>
          <a:p>
            <a:pPr lvl="2"/>
            <a:endParaRPr lang="en-US" altLang="zh-CN" dirty="0"/>
          </a:p>
        </p:txBody>
      </p:sp>
      <p:pic>
        <p:nvPicPr>
          <p:cNvPr id="33795" name="Picture 4" descr="112">
            <a:extLst>
              <a:ext uri="{FF2B5EF4-FFF2-40B4-BE49-F238E27FC236}">
                <a16:creationId xmlns:a16="http://schemas.microsoft.com/office/drawing/2014/main" id="{A5343BDD-8C0D-4C57-BC0A-03F4D0DF99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225" y="1973263"/>
            <a:ext cx="6705600" cy="445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a:extLst>
              <a:ext uri="{FF2B5EF4-FFF2-40B4-BE49-F238E27FC236}">
                <a16:creationId xmlns:a16="http://schemas.microsoft.com/office/drawing/2014/main" id="{E3C94D55-FE01-4BBD-8D8F-F906823528F7}"/>
              </a:ext>
            </a:extLst>
          </p:cNvPr>
          <p:cNvSpPr>
            <a:spLocks noGrp="1" noChangeArrowheads="1"/>
          </p:cNvSpPr>
          <p:nvPr>
            <p:ph idx="1"/>
          </p:nvPr>
        </p:nvSpPr>
        <p:spPr>
          <a:xfrm>
            <a:off x="457200" y="1066800"/>
            <a:ext cx="8229600" cy="681038"/>
          </a:xfrm>
        </p:spPr>
        <p:txBody>
          <a:bodyPr/>
          <a:lstStyle/>
          <a:p>
            <a:r>
              <a:rPr lang="zh-CN" altLang="en-US" sz="3600"/>
              <a:t>图像的颜色</a:t>
            </a:r>
          </a:p>
        </p:txBody>
      </p:sp>
      <p:sp>
        <p:nvSpPr>
          <p:cNvPr id="49155" name="Rectangle 2">
            <a:extLst>
              <a:ext uri="{FF2B5EF4-FFF2-40B4-BE49-F238E27FC236}">
                <a16:creationId xmlns:a16="http://schemas.microsoft.com/office/drawing/2014/main" id="{660378CC-BD5E-49D8-BC9A-5F654C40A02A}"/>
              </a:ext>
            </a:extLst>
          </p:cNvPr>
          <p:cNvSpPr>
            <a:spLocks noGrp="1" noChangeArrowheads="1"/>
          </p:cNvSpPr>
          <p:nvPr>
            <p:ph type="title"/>
          </p:nvPr>
        </p:nvSpPr>
        <p:spPr>
          <a:xfrm>
            <a:off x="484188" y="15875"/>
            <a:ext cx="4675187" cy="1143000"/>
          </a:xfrm>
        </p:spPr>
        <p:txBody>
          <a:bodyPr/>
          <a:lstStyle/>
          <a:p>
            <a:r>
              <a:rPr lang="en-US" altLang="zh-CN" sz="4000" b="1" dirty="0"/>
              <a:t>3.1 </a:t>
            </a:r>
            <a:r>
              <a:rPr lang="zh-CN" altLang="en-US" sz="4000" b="1" dirty="0"/>
              <a:t>数字图像概念</a:t>
            </a:r>
          </a:p>
        </p:txBody>
      </p:sp>
      <p:pic>
        <p:nvPicPr>
          <p:cNvPr id="49156" name="Picture 12" descr="underline_base">
            <a:extLst>
              <a:ext uri="{FF2B5EF4-FFF2-40B4-BE49-F238E27FC236}">
                <a16:creationId xmlns:a16="http://schemas.microsoft.com/office/drawing/2014/main" id="{E4BCABC7-C93F-446E-B6EA-DC8A4FB0F9F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801688"/>
            <a:ext cx="51260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 Box 3">
            <a:extLst>
              <a:ext uri="{FF2B5EF4-FFF2-40B4-BE49-F238E27FC236}">
                <a16:creationId xmlns:a16="http://schemas.microsoft.com/office/drawing/2014/main" id="{0631D7FB-8232-43F7-A9A9-B3F830D2BDAD}"/>
              </a:ext>
            </a:extLst>
          </p:cNvPr>
          <p:cNvSpPr txBox="1">
            <a:spLocks noChangeArrowheads="1"/>
          </p:cNvSpPr>
          <p:nvPr/>
        </p:nvSpPr>
        <p:spPr bwMode="auto">
          <a:xfrm>
            <a:off x="684213" y="1406525"/>
            <a:ext cx="7343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en-US" sz="2400">
              <a:ea typeface="PMingLiU" panose="02020500000000000000" pitchFamily="18" charset="-120"/>
            </a:endParaRPr>
          </a:p>
        </p:txBody>
      </p:sp>
      <p:sp>
        <p:nvSpPr>
          <p:cNvPr id="49158" name="矩形 10">
            <a:extLst>
              <a:ext uri="{FF2B5EF4-FFF2-40B4-BE49-F238E27FC236}">
                <a16:creationId xmlns:a16="http://schemas.microsoft.com/office/drawing/2014/main" id="{025AEFA0-0D9E-4BEE-9330-E8D31C05C22C}"/>
              </a:ext>
            </a:extLst>
          </p:cNvPr>
          <p:cNvSpPr>
            <a:spLocks noChangeArrowheads="1"/>
          </p:cNvSpPr>
          <p:nvPr/>
        </p:nvSpPr>
        <p:spPr bwMode="auto">
          <a:xfrm>
            <a:off x="522288" y="1517650"/>
            <a:ext cx="78708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latin typeface="楷体_GB2312"/>
                <a:ea typeface="楷体_GB2312"/>
                <a:cs typeface="楷体_GB2312"/>
              </a:rPr>
              <a:t> YUV</a:t>
            </a:r>
            <a:r>
              <a:rPr lang="zh-CN" altLang="en-US" sz="2000">
                <a:latin typeface="楷体_GB2312"/>
                <a:ea typeface="楷体_GB2312"/>
                <a:cs typeface="楷体_GB2312"/>
              </a:rPr>
              <a:t>：</a:t>
            </a:r>
            <a:r>
              <a:rPr lang="zh-CN" altLang="en-US" sz="2000"/>
              <a:t>采用</a:t>
            </a:r>
            <a:r>
              <a:rPr lang="en-US" altLang="zh-CN" sz="2000"/>
              <a:t>YUV</a:t>
            </a:r>
            <a:r>
              <a:rPr lang="zh-CN" altLang="en-US" sz="2000"/>
              <a:t>色彩空间的重要性是它的亮度信号</a:t>
            </a:r>
            <a:r>
              <a:rPr lang="en-US" altLang="zh-CN" sz="2000"/>
              <a:t>Y</a:t>
            </a:r>
            <a:r>
              <a:rPr lang="zh-CN" altLang="en-US" sz="2000"/>
              <a:t>和色度信号</a:t>
            </a:r>
            <a:r>
              <a:rPr lang="en-US" altLang="zh-CN" sz="2000"/>
              <a:t>U</a:t>
            </a:r>
            <a:r>
              <a:rPr lang="zh-CN" altLang="en-US" sz="2000"/>
              <a:t>、</a:t>
            </a:r>
            <a:r>
              <a:rPr lang="en-US" altLang="zh-CN" sz="2000"/>
              <a:t>V</a:t>
            </a:r>
            <a:r>
              <a:rPr lang="zh-CN" altLang="en-US" sz="2000"/>
              <a:t>是分离的。如果只有 </a:t>
            </a:r>
            <a:r>
              <a:rPr lang="en-US" altLang="zh-CN" sz="2000"/>
              <a:t>Y</a:t>
            </a:r>
            <a:r>
              <a:rPr lang="zh-CN" altLang="en-US" sz="2000"/>
              <a:t>信号分量而没有</a:t>
            </a:r>
            <a:r>
              <a:rPr lang="en-US" altLang="zh-CN" sz="2000"/>
              <a:t>U</a:t>
            </a:r>
            <a:r>
              <a:rPr lang="zh-CN" altLang="en-US" sz="2000"/>
              <a:t>、</a:t>
            </a:r>
            <a:r>
              <a:rPr lang="en-US" altLang="zh-CN" sz="2000"/>
              <a:t>V</a:t>
            </a:r>
            <a:r>
              <a:rPr lang="zh-CN" altLang="en-US" sz="2000"/>
              <a:t>信号分量，那么这样表示的图像就是黑白灰度图像。</a:t>
            </a:r>
          </a:p>
        </p:txBody>
      </p:sp>
      <p:pic>
        <p:nvPicPr>
          <p:cNvPr id="49159" name="Picture 2" descr="c:\users\administrator\appdata\roaming\360se6\User Data\temp\liAJ7nzU0VAg.jpg">
            <a:extLst>
              <a:ext uri="{FF2B5EF4-FFF2-40B4-BE49-F238E27FC236}">
                <a16:creationId xmlns:a16="http://schemas.microsoft.com/office/drawing/2014/main" id="{054A9C23-DCCE-4A3B-88BC-A3E768328E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4425" y="2492375"/>
            <a:ext cx="3997325"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0" name="矩形 9">
            <a:extLst>
              <a:ext uri="{FF2B5EF4-FFF2-40B4-BE49-F238E27FC236}">
                <a16:creationId xmlns:a16="http://schemas.microsoft.com/office/drawing/2014/main" id="{7C8D4CC7-B426-4C07-905D-451E4872604D}"/>
              </a:ext>
            </a:extLst>
          </p:cNvPr>
          <p:cNvSpPr>
            <a:spLocks noChangeArrowheads="1"/>
          </p:cNvSpPr>
          <p:nvPr/>
        </p:nvSpPr>
        <p:spPr bwMode="auto">
          <a:xfrm>
            <a:off x="571500" y="5549900"/>
            <a:ext cx="80819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000"/>
              <a:t>色差分量（</a:t>
            </a:r>
            <a:r>
              <a:rPr lang="en-US" altLang="zh-CN" sz="2000"/>
              <a:t>Component</a:t>
            </a:r>
            <a:r>
              <a:rPr lang="zh-CN" altLang="en-US" sz="2000"/>
              <a:t>）接口采用</a:t>
            </a:r>
            <a:r>
              <a:rPr lang="en-US" altLang="zh-CN" sz="2000"/>
              <a:t>YPbPr</a:t>
            </a:r>
            <a:r>
              <a:rPr lang="zh-CN" altLang="en-US" sz="2000"/>
              <a:t>和</a:t>
            </a:r>
            <a:r>
              <a:rPr lang="en-US" altLang="zh-CN" sz="2000"/>
              <a:t>YCbCr</a:t>
            </a:r>
            <a:r>
              <a:rPr lang="zh-CN" altLang="en-US" sz="2000"/>
              <a:t>两种标识，前者表示逐行扫描色差输出，后者表示隔行扫描色差输出；</a:t>
            </a:r>
            <a:endParaRPr lang="en-US" altLang="zh-CN" sz="2000"/>
          </a:p>
          <a:p>
            <a:pPr eaLnBrk="1" hangingPunct="1">
              <a:lnSpc>
                <a:spcPct val="100000"/>
              </a:lnSpc>
              <a:spcBef>
                <a:spcPct val="0"/>
              </a:spcBef>
              <a:buClrTx/>
              <a:buSzTx/>
              <a:buFont typeface="Arial" panose="020B0604020202020204" pitchFamily="34" charset="0"/>
              <a:buNone/>
            </a:pPr>
            <a:r>
              <a:rPr lang="zh-CN" altLang="en-US" sz="2000"/>
              <a:t>色差分量接口一般利用</a:t>
            </a:r>
            <a:r>
              <a:rPr lang="en-US" altLang="zh-CN" sz="2000"/>
              <a:t>3</a:t>
            </a:r>
            <a:r>
              <a:rPr lang="zh-CN" altLang="en-US" sz="2000"/>
              <a:t>根信号线分别传送亮色和两路色差信号。</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灯片编号占位符 6">
            <a:extLst>
              <a:ext uri="{FF2B5EF4-FFF2-40B4-BE49-F238E27FC236}">
                <a16:creationId xmlns:a16="http://schemas.microsoft.com/office/drawing/2014/main" id="{CEA2B91F-2204-40B2-8AEC-92F2F732307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CAE2584C-3CBE-4463-94C8-747A25232007}" type="slidenum">
              <a:rPr lang="zh-CN" altLang="en-US" sz="1200" dirty="0" smtClean="0">
                <a:latin typeface="Tahoma" panose="020B0604030504040204" pitchFamily="34" charset="0"/>
              </a:rPr>
              <a:pPr>
                <a:defRPr/>
              </a:pPr>
              <a:t>31</a:t>
            </a:fld>
            <a:endParaRPr lang="zh-CN" altLang="en-US" sz="1200">
              <a:latin typeface="Tahoma" panose="020B0604030504040204" pitchFamily="34" charset="0"/>
            </a:endParaRPr>
          </a:p>
        </p:txBody>
      </p:sp>
      <p:sp>
        <p:nvSpPr>
          <p:cNvPr id="51203" name="Rectangle 2">
            <a:extLst>
              <a:ext uri="{FF2B5EF4-FFF2-40B4-BE49-F238E27FC236}">
                <a16:creationId xmlns:a16="http://schemas.microsoft.com/office/drawing/2014/main" id="{EF3E9394-03F1-42EA-9530-CFF2E32277DA}"/>
              </a:ext>
            </a:extLst>
          </p:cNvPr>
          <p:cNvSpPr>
            <a:spLocks noGrp="1" noChangeArrowheads="1"/>
          </p:cNvSpPr>
          <p:nvPr>
            <p:ph type="title"/>
          </p:nvPr>
        </p:nvSpPr>
        <p:spPr>
          <a:xfrm>
            <a:off x="538163" y="260350"/>
            <a:ext cx="5895975" cy="936625"/>
          </a:xfrm>
        </p:spPr>
        <p:txBody>
          <a:bodyPr/>
          <a:lstStyle/>
          <a:p>
            <a:r>
              <a:rPr lang="en-US" altLang="zh-CN" b="1" dirty="0"/>
              <a:t>3.1 </a:t>
            </a:r>
            <a:r>
              <a:rPr lang="zh-CN" altLang="en-US" b="1" dirty="0"/>
              <a:t>数字图像概念</a:t>
            </a:r>
            <a:endParaRPr lang="zh-CN" altLang="en-US" dirty="0">
              <a:latin typeface="Times New Roman" panose="02020603050405020304" pitchFamily="18" charset="0"/>
            </a:endParaRPr>
          </a:p>
        </p:txBody>
      </p:sp>
      <p:sp>
        <p:nvSpPr>
          <p:cNvPr id="51204" name="Text Box 3">
            <a:extLst>
              <a:ext uri="{FF2B5EF4-FFF2-40B4-BE49-F238E27FC236}">
                <a16:creationId xmlns:a16="http://schemas.microsoft.com/office/drawing/2014/main" id="{5877E254-75BA-4AFE-B239-DD7C0A928A64}"/>
              </a:ext>
            </a:extLst>
          </p:cNvPr>
          <p:cNvSpPr txBox="1">
            <a:spLocks noChangeArrowheads="1"/>
          </p:cNvSpPr>
          <p:nvPr/>
        </p:nvSpPr>
        <p:spPr bwMode="auto">
          <a:xfrm>
            <a:off x="684213" y="1341438"/>
            <a:ext cx="7343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en-US" sz="2400">
              <a:ea typeface="PMingLiU" panose="02020500000000000000" pitchFamily="18" charset="-120"/>
            </a:endParaRPr>
          </a:p>
        </p:txBody>
      </p:sp>
      <p:sp>
        <p:nvSpPr>
          <p:cNvPr id="2671620" name="Rectangle 4">
            <a:extLst>
              <a:ext uri="{FF2B5EF4-FFF2-40B4-BE49-F238E27FC236}">
                <a16:creationId xmlns:a16="http://schemas.microsoft.com/office/drawing/2014/main" id="{F0ECE407-39AD-4F1A-BD62-85E0FCCF770D}"/>
              </a:ext>
            </a:extLst>
          </p:cNvPr>
          <p:cNvSpPr>
            <a:spLocks noChangeArrowheads="1"/>
          </p:cNvSpPr>
          <p:nvPr/>
        </p:nvSpPr>
        <p:spPr bwMode="auto">
          <a:xfrm>
            <a:off x="179388" y="692150"/>
            <a:ext cx="8569325" cy="5689600"/>
          </a:xfrm>
          <a:prstGeom prst="rect">
            <a:avLst/>
          </a:prstGeom>
          <a:noFill/>
          <a:ln w="9525">
            <a:noFill/>
            <a:miter lim="800000"/>
          </a:ln>
          <a:effectLst/>
        </p:spPr>
        <p:txBody>
          <a:bodyPr/>
          <a:lstStyle>
            <a:lvl1pPr marL="342900" indent="-3429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20000"/>
              </a:lnSpc>
              <a:spcBef>
                <a:spcPct val="20000"/>
              </a:spcBef>
              <a:buClr>
                <a:schemeClr val="hlink"/>
              </a:buClr>
              <a:buSzPct val="90000"/>
              <a:buFont typeface="Wingdings" panose="05000000000000000000" pitchFamily="2" charset="2"/>
              <a:buNone/>
              <a:defRPr/>
            </a:pPr>
            <a:r>
              <a:rPr lang="zh-CN" altLang="en-US" sz="2800" b="1" noProof="1">
                <a:effectLst>
                  <a:outerShdw blurRad="38100" dist="38100" dir="2700000" algn="tl">
                    <a:srgbClr val="C0C0C0"/>
                  </a:outerShdw>
                </a:effectLst>
                <a:latin typeface="Times New Roman" panose="02020603050405020304" pitchFamily="18" charset="0"/>
              </a:rPr>
              <a:t>       </a:t>
            </a:r>
          </a:p>
        </p:txBody>
      </p:sp>
      <p:sp>
        <p:nvSpPr>
          <p:cNvPr id="51206" name="Rectangle 5">
            <a:extLst>
              <a:ext uri="{FF2B5EF4-FFF2-40B4-BE49-F238E27FC236}">
                <a16:creationId xmlns:a16="http://schemas.microsoft.com/office/drawing/2014/main" id="{E8078450-F425-4F6A-B476-D9DF20D54530}"/>
              </a:ext>
            </a:extLst>
          </p:cNvPr>
          <p:cNvSpPr>
            <a:spLocks noChangeArrowheads="1"/>
          </p:cNvSpPr>
          <p:nvPr/>
        </p:nvSpPr>
        <p:spPr bwMode="auto">
          <a:xfrm>
            <a:off x="323850" y="1125538"/>
            <a:ext cx="86407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5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r>
              <a:rPr lang="zh-CN" altLang="en-US" sz="2400">
                <a:latin typeface="楷体_GB2312"/>
                <a:ea typeface="楷体_GB2312"/>
                <a:cs typeface="楷体_GB2312"/>
              </a:rPr>
              <a:t>图像</a:t>
            </a:r>
            <a:r>
              <a:rPr lang="en-US" altLang="zh-CN" sz="2400">
                <a:latin typeface="楷体_GB2312"/>
                <a:ea typeface="楷体_GB2312"/>
                <a:cs typeface="楷体_GB2312"/>
              </a:rPr>
              <a:t>RAW</a:t>
            </a:r>
            <a:r>
              <a:rPr lang="zh-CN" altLang="en-US" sz="2400">
                <a:latin typeface="楷体_GB2312"/>
                <a:ea typeface="楷体_GB2312"/>
                <a:cs typeface="楷体_GB2312"/>
              </a:rPr>
              <a:t>格式： </a:t>
            </a:r>
            <a:r>
              <a:rPr lang="en-US" altLang="zh-CN" sz="2400">
                <a:latin typeface="楷体_GB2312"/>
                <a:ea typeface="楷体_GB2312"/>
                <a:cs typeface="楷体_GB2312"/>
              </a:rPr>
              <a:t>     YUYV</a:t>
            </a:r>
            <a:r>
              <a:rPr lang="zh-CN" altLang="en-US" sz="2400">
                <a:latin typeface="楷体_GB2312"/>
                <a:ea typeface="楷体_GB2312"/>
                <a:cs typeface="楷体_GB2312"/>
              </a:rPr>
              <a:t>和</a:t>
            </a:r>
            <a:r>
              <a:rPr lang="en-US" altLang="zh-CN" sz="2400">
                <a:latin typeface="楷体_GB2312"/>
                <a:ea typeface="楷体_GB2312"/>
                <a:cs typeface="楷体_GB2312"/>
              </a:rPr>
              <a:t>RGB</a:t>
            </a:r>
            <a:endParaRPr lang="en-US" altLang="zh-CN" sz="2400"/>
          </a:p>
        </p:txBody>
      </p:sp>
      <p:pic>
        <p:nvPicPr>
          <p:cNvPr id="51207" name="Picture 12" descr="underline_base">
            <a:extLst>
              <a:ext uri="{FF2B5EF4-FFF2-40B4-BE49-F238E27FC236}">
                <a16:creationId xmlns:a16="http://schemas.microsoft.com/office/drawing/2014/main" id="{4D738785-869C-44BE-BBA7-2E2BCCCE424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1014413"/>
            <a:ext cx="439102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8" name="矩形 7">
            <a:extLst>
              <a:ext uri="{FF2B5EF4-FFF2-40B4-BE49-F238E27FC236}">
                <a16:creationId xmlns:a16="http://schemas.microsoft.com/office/drawing/2014/main" id="{816E9F4B-2DD9-4D34-B212-C35ABD13A72A}"/>
              </a:ext>
            </a:extLst>
          </p:cNvPr>
          <p:cNvSpPr>
            <a:spLocks noChangeArrowheads="1"/>
          </p:cNvSpPr>
          <p:nvPr/>
        </p:nvSpPr>
        <p:spPr bwMode="auto">
          <a:xfrm>
            <a:off x="849313" y="1727200"/>
            <a:ext cx="584517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s-ES" altLang="zh-CN" sz="1600" b="1"/>
              <a:t>Y =  0.299R + 0.587G + 0.114B </a:t>
            </a:r>
          </a:p>
          <a:p>
            <a:pPr eaLnBrk="1" hangingPunct="1">
              <a:lnSpc>
                <a:spcPct val="100000"/>
              </a:lnSpc>
              <a:spcBef>
                <a:spcPct val="0"/>
              </a:spcBef>
              <a:buClrTx/>
              <a:buSzTx/>
              <a:buFont typeface="Arial" panose="020B0604020202020204" pitchFamily="34" charset="0"/>
              <a:buNone/>
            </a:pPr>
            <a:r>
              <a:rPr lang="es-ES" altLang="zh-CN" sz="1600" b="1"/>
              <a:t>U = -0.147R - 0.289G + 0.436B </a:t>
            </a:r>
          </a:p>
          <a:p>
            <a:pPr eaLnBrk="1" hangingPunct="1">
              <a:lnSpc>
                <a:spcPct val="100000"/>
              </a:lnSpc>
              <a:spcBef>
                <a:spcPct val="0"/>
              </a:spcBef>
              <a:buClrTx/>
              <a:buSzTx/>
              <a:buFont typeface="Arial" panose="020B0604020202020204" pitchFamily="34" charset="0"/>
              <a:buNone/>
            </a:pPr>
            <a:r>
              <a:rPr lang="es-ES" altLang="zh-CN" sz="1600" b="1"/>
              <a:t>V =  0.615R - 0.515G - 0.100B </a:t>
            </a:r>
          </a:p>
          <a:p>
            <a:pPr eaLnBrk="1" hangingPunct="1">
              <a:lnSpc>
                <a:spcPct val="100000"/>
              </a:lnSpc>
              <a:spcBef>
                <a:spcPct val="0"/>
              </a:spcBef>
              <a:buClrTx/>
              <a:buSzTx/>
              <a:buFont typeface="Arial" panose="020B0604020202020204" pitchFamily="34" charset="0"/>
              <a:buNone/>
            </a:pPr>
            <a:r>
              <a:rPr lang="es-ES" altLang="zh-CN" sz="1600" b="1"/>
              <a:t> </a:t>
            </a:r>
          </a:p>
          <a:p>
            <a:pPr eaLnBrk="1" hangingPunct="1">
              <a:lnSpc>
                <a:spcPct val="100000"/>
              </a:lnSpc>
              <a:spcBef>
                <a:spcPct val="0"/>
              </a:spcBef>
              <a:buClrTx/>
              <a:buSzTx/>
              <a:buFont typeface="Arial" panose="020B0604020202020204" pitchFamily="34" charset="0"/>
              <a:buNone/>
            </a:pPr>
            <a:r>
              <a:rPr lang="es-ES" altLang="zh-CN" sz="1600" b="1"/>
              <a:t>R = Y + 1.14V </a:t>
            </a:r>
          </a:p>
          <a:p>
            <a:pPr eaLnBrk="1" hangingPunct="1">
              <a:lnSpc>
                <a:spcPct val="100000"/>
              </a:lnSpc>
              <a:spcBef>
                <a:spcPct val="0"/>
              </a:spcBef>
              <a:buClrTx/>
              <a:buSzTx/>
              <a:buFont typeface="Arial" panose="020B0604020202020204" pitchFamily="34" charset="0"/>
              <a:buNone/>
            </a:pPr>
            <a:r>
              <a:rPr lang="es-ES" altLang="zh-CN" sz="1600" b="1"/>
              <a:t>G = Y - 0.39U - 0.58V </a:t>
            </a:r>
          </a:p>
          <a:p>
            <a:pPr eaLnBrk="1" hangingPunct="1">
              <a:lnSpc>
                <a:spcPct val="100000"/>
              </a:lnSpc>
              <a:spcBef>
                <a:spcPct val="0"/>
              </a:spcBef>
              <a:buClrTx/>
              <a:buSzTx/>
              <a:buFont typeface="Arial" panose="020B0604020202020204" pitchFamily="34" charset="0"/>
              <a:buNone/>
            </a:pPr>
            <a:r>
              <a:rPr lang="es-ES" altLang="zh-CN" sz="1600" b="1"/>
              <a:t>B = Y + 2.03U</a:t>
            </a:r>
          </a:p>
        </p:txBody>
      </p:sp>
      <p:pic>
        <p:nvPicPr>
          <p:cNvPr id="51209" name="Picture 2" descr="D:\class\Introduction to Robotics\PPT_2015\chapter2_hardware\materials\Sensors\视觉传感器\RGB与YUV.jpg">
            <a:extLst>
              <a:ext uri="{FF2B5EF4-FFF2-40B4-BE49-F238E27FC236}">
                <a16:creationId xmlns:a16="http://schemas.microsoft.com/office/drawing/2014/main" id="{22F8CBD1-A17A-4153-B193-3F7B7C836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388" y="3228975"/>
            <a:ext cx="4629150"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3" descr="D:\class\Introduction to Robotics\PPT_2015\chapter2_hardware\materials\Sensors\视觉传感器\HSV2.jpg">
            <a:extLst>
              <a:ext uri="{FF2B5EF4-FFF2-40B4-BE49-F238E27FC236}">
                <a16:creationId xmlns:a16="http://schemas.microsoft.com/office/drawing/2014/main" id="{E38B4D84-AD2F-42BF-9626-F4A8D806E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9063" y="2952750"/>
            <a:ext cx="2324100"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灯片编号占位符 6">
            <a:extLst>
              <a:ext uri="{FF2B5EF4-FFF2-40B4-BE49-F238E27FC236}">
                <a16:creationId xmlns:a16="http://schemas.microsoft.com/office/drawing/2014/main" id="{E61F39D1-D221-4861-8CB3-58C7DD9B5694}"/>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5FAE16D8-C314-4F0F-88CD-7CF6360C69F8}" type="slidenum">
              <a:rPr lang="zh-CN" altLang="en-US" sz="1200" dirty="0" smtClean="0">
                <a:latin typeface="Tahoma" panose="020B0604030504040204" pitchFamily="34" charset="0"/>
              </a:rPr>
              <a:pPr>
                <a:defRPr/>
              </a:pPr>
              <a:t>32</a:t>
            </a:fld>
            <a:endParaRPr lang="zh-CN" altLang="en-US" sz="1200">
              <a:latin typeface="Tahoma" panose="020B0604030504040204" pitchFamily="34" charset="0"/>
            </a:endParaRPr>
          </a:p>
        </p:txBody>
      </p:sp>
      <p:sp>
        <p:nvSpPr>
          <p:cNvPr id="52228" name="Rectangle 2">
            <a:extLst>
              <a:ext uri="{FF2B5EF4-FFF2-40B4-BE49-F238E27FC236}">
                <a16:creationId xmlns:a16="http://schemas.microsoft.com/office/drawing/2014/main" id="{D001B527-AFA3-49CD-BAB4-A5326593DB09}"/>
              </a:ext>
            </a:extLst>
          </p:cNvPr>
          <p:cNvSpPr>
            <a:spLocks noGrp="1" noChangeArrowheads="1"/>
          </p:cNvSpPr>
          <p:nvPr>
            <p:ph type="title"/>
          </p:nvPr>
        </p:nvSpPr>
        <p:spPr>
          <a:xfrm>
            <a:off x="538163" y="260350"/>
            <a:ext cx="5895975" cy="936625"/>
          </a:xfrm>
        </p:spPr>
        <p:txBody>
          <a:bodyPr/>
          <a:lstStyle/>
          <a:p>
            <a:r>
              <a:rPr lang="en-US" altLang="zh-CN" dirty="0">
                <a:latin typeface="Times New Roman" panose="02020603050405020304" pitchFamily="18" charset="0"/>
              </a:rPr>
              <a:t>3.1 </a:t>
            </a:r>
            <a:r>
              <a:rPr lang="zh-CN" altLang="en-US" dirty="0">
                <a:latin typeface="Times New Roman" panose="02020603050405020304" pitchFamily="18" charset="0"/>
              </a:rPr>
              <a:t>数字图像概念</a:t>
            </a:r>
          </a:p>
        </p:txBody>
      </p:sp>
      <p:sp>
        <p:nvSpPr>
          <p:cNvPr id="52229" name="Text Box 3">
            <a:extLst>
              <a:ext uri="{FF2B5EF4-FFF2-40B4-BE49-F238E27FC236}">
                <a16:creationId xmlns:a16="http://schemas.microsoft.com/office/drawing/2014/main" id="{1767A10E-6A67-4B3A-96D1-3E474A2F3325}"/>
              </a:ext>
            </a:extLst>
          </p:cNvPr>
          <p:cNvSpPr txBox="1">
            <a:spLocks noChangeArrowheads="1"/>
          </p:cNvSpPr>
          <p:nvPr/>
        </p:nvSpPr>
        <p:spPr bwMode="auto">
          <a:xfrm>
            <a:off x="684213" y="1341438"/>
            <a:ext cx="7343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en-US" sz="2400">
              <a:ea typeface="PMingLiU" panose="02020500000000000000" pitchFamily="18" charset="-120"/>
            </a:endParaRPr>
          </a:p>
        </p:txBody>
      </p:sp>
      <p:sp>
        <p:nvSpPr>
          <p:cNvPr id="2671620" name="Rectangle 4">
            <a:extLst>
              <a:ext uri="{FF2B5EF4-FFF2-40B4-BE49-F238E27FC236}">
                <a16:creationId xmlns:a16="http://schemas.microsoft.com/office/drawing/2014/main" id="{1B3FDF5A-9863-41E6-98C9-C014B44858AE}"/>
              </a:ext>
            </a:extLst>
          </p:cNvPr>
          <p:cNvSpPr>
            <a:spLocks noChangeArrowheads="1"/>
          </p:cNvSpPr>
          <p:nvPr/>
        </p:nvSpPr>
        <p:spPr bwMode="auto">
          <a:xfrm>
            <a:off x="179388" y="1012825"/>
            <a:ext cx="8569325" cy="5368925"/>
          </a:xfrm>
          <a:prstGeom prst="rect">
            <a:avLst/>
          </a:prstGeom>
          <a:noFill/>
          <a:ln w="9525">
            <a:noFill/>
            <a:miter lim="800000"/>
          </a:ln>
          <a:effectLst/>
        </p:spPr>
        <p:txBody>
          <a:bodyPr/>
          <a:lstStyle>
            <a:lvl1pPr marL="342900" indent="-3429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20000"/>
              </a:lnSpc>
              <a:spcBef>
                <a:spcPct val="20000"/>
              </a:spcBef>
              <a:buClr>
                <a:schemeClr val="hlink"/>
              </a:buClr>
              <a:buSzPct val="90000"/>
              <a:buFont typeface="Wingdings" panose="05000000000000000000" pitchFamily="2" charset="2"/>
              <a:buNone/>
              <a:defRPr/>
            </a:pPr>
            <a:r>
              <a:rPr lang="zh-CN" altLang="en-US" sz="2800" b="1" noProof="1">
                <a:effectLst>
                  <a:outerShdw blurRad="38100" dist="38100" dir="2700000" algn="tl">
                    <a:srgbClr val="C0C0C0"/>
                  </a:outerShdw>
                </a:effectLst>
                <a:latin typeface="Times New Roman" panose="02020603050405020304" pitchFamily="18" charset="0"/>
              </a:rPr>
              <a:t>       </a:t>
            </a:r>
          </a:p>
        </p:txBody>
      </p:sp>
      <p:sp>
        <p:nvSpPr>
          <p:cNvPr id="52231" name="Rectangle 5">
            <a:extLst>
              <a:ext uri="{FF2B5EF4-FFF2-40B4-BE49-F238E27FC236}">
                <a16:creationId xmlns:a16="http://schemas.microsoft.com/office/drawing/2014/main" id="{E2BA90D1-BB98-49E7-992D-6D7B0F680682}"/>
              </a:ext>
            </a:extLst>
          </p:cNvPr>
          <p:cNvSpPr>
            <a:spLocks noChangeArrowheads="1"/>
          </p:cNvSpPr>
          <p:nvPr/>
        </p:nvSpPr>
        <p:spPr bwMode="auto">
          <a:xfrm>
            <a:off x="323850" y="1125538"/>
            <a:ext cx="86407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50000"/>
              </a:lnSpc>
              <a:spcBef>
                <a:spcPct val="0"/>
              </a:spcBef>
              <a:buClrTx/>
              <a:buSzPct val="75000"/>
              <a:buFont typeface="Wingdings" panose="05000000000000000000" pitchFamily="2" charset="2"/>
              <a:buNone/>
            </a:pPr>
            <a:r>
              <a:rPr lang="zh-CN" altLang="en-US" sz="2400">
                <a:latin typeface="楷体_GB2312"/>
                <a:ea typeface="楷体_GB2312"/>
                <a:cs typeface="楷体_GB2312"/>
              </a:rPr>
              <a:t>扩展知识： </a:t>
            </a:r>
            <a:r>
              <a:rPr lang="en-US" altLang="zh-CN" sz="2400">
                <a:latin typeface="楷体_GB2312"/>
                <a:ea typeface="楷体_GB2312"/>
                <a:cs typeface="楷体_GB2312"/>
              </a:rPr>
              <a:t>     </a:t>
            </a:r>
            <a:r>
              <a:rPr lang="zh-CN" altLang="en-US" sz="2400">
                <a:latin typeface="楷体_GB2312"/>
                <a:ea typeface="楷体_GB2312"/>
                <a:cs typeface="楷体_GB2312"/>
              </a:rPr>
              <a:t>颜色显示空间 </a:t>
            </a:r>
            <a:r>
              <a:rPr lang="en-US" altLang="zh-CN" sz="2400">
                <a:latin typeface="楷体_GB2312"/>
                <a:ea typeface="楷体_GB2312"/>
                <a:cs typeface="楷体_GB2312"/>
              </a:rPr>
              <a:t>HSI HSV(HSB)</a:t>
            </a:r>
            <a:endParaRPr lang="en-US" altLang="zh-CN" sz="2400"/>
          </a:p>
        </p:txBody>
      </p:sp>
      <p:pic>
        <p:nvPicPr>
          <p:cNvPr id="52232" name="Picture 12" descr="underline_base">
            <a:extLst>
              <a:ext uri="{FF2B5EF4-FFF2-40B4-BE49-F238E27FC236}">
                <a16:creationId xmlns:a16="http://schemas.microsoft.com/office/drawing/2014/main" id="{8281B183-05D0-473E-A61A-9A6D875359A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439102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3" name="矩形 7">
            <a:extLst>
              <a:ext uri="{FF2B5EF4-FFF2-40B4-BE49-F238E27FC236}">
                <a16:creationId xmlns:a16="http://schemas.microsoft.com/office/drawing/2014/main" id="{7802BB54-34F2-4E7B-9A67-AF3AAF9EE700}"/>
              </a:ext>
            </a:extLst>
          </p:cNvPr>
          <p:cNvSpPr>
            <a:spLocks noChangeArrowheads="1"/>
          </p:cNvSpPr>
          <p:nvPr/>
        </p:nvSpPr>
        <p:spPr bwMode="auto">
          <a:xfrm>
            <a:off x="358775" y="1628775"/>
            <a:ext cx="8213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t>为色度、饱和度、亮度空间，圆坐标为彩虹颜色排列，垂直线为亮度数值，同心圆层为饱和度，饱和度与白光含量成反比，更</a:t>
            </a:r>
            <a:r>
              <a:rPr lang="zh-CN" altLang="en-US" sz="2400" b="1">
                <a:solidFill>
                  <a:srgbClr val="339900"/>
                </a:solidFill>
              </a:rPr>
              <a:t>符合人眼的颜色感觉和解释</a:t>
            </a:r>
            <a:r>
              <a:rPr lang="zh-CN" altLang="en-US" sz="2400"/>
              <a:t>，用于印刷品等，常见于</a:t>
            </a:r>
            <a:r>
              <a:rPr lang="en-US" altLang="zh-CN" sz="2400"/>
              <a:t>Photoshop</a:t>
            </a:r>
            <a:r>
              <a:rPr lang="zh-CN" altLang="en-US" sz="2400"/>
              <a:t>等软件</a:t>
            </a:r>
            <a:endParaRPr lang="es-ES" altLang="zh-CN" sz="2400"/>
          </a:p>
        </p:txBody>
      </p:sp>
      <p:pic>
        <p:nvPicPr>
          <p:cNvPr id="52234" name="Picture 2" descr="D:\class\Introduction to Robotics\PPT_2015\chapter2_hardware\materials\Sensors\视觉传感器\HSV.jpg">
            <a:extLst>
              <a:ext uri="{FF2B5EF4-FFF2-40B4-BE49-F238E27FC236}">
                <a16:creationId xmlns:a16="http://schemas.microsoft.com/office/drawing/2014/main" id="{0C64B4D9-846C-449E-912E-F1CD4637FB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713" y="3873500"/>
            <a:ext cx="230505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5" name="Picture 4" descr="D:\class\Introduction to Robotics\PPT_2015\chapter2_hardware\materials\Sensors\视觉传感器\HSB.jpg">
            <a:extLst>
              <a:ext uri="{FF2B5EF4-FFF2-40B4-BE49-F238E27FC236}">
                <a16:creationId xmlns:a16="http://schemas.microsoft.com/office/drawing/2014/main" id="{F6443D83-39C0-40AF-ACE4-F489E84DFB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6863" y="3813175"/>
            <a:ext cx="3221037" cy="216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6" name="矩形 12">
            <a:extLst>
              <a:ext uri="{FF2B5EF4-FFF2-40B4-BE49-F238E27FC236}">
                <a16:creationId xmlns:a16="http://schemas.microsoft.com/office/drawing/2014/main" id="{389F2798-5798-48FA-BF82-49E9831607C1}"/>
              </a:ext>
            </a:extLst>
          </p:cNvPr>
          <p:cNvSpPr>
            <a:spLocks noChangeArrowheads="1"/>
          </p:cNvSpPr>
          <p:nvPr/>
        </p:nvSpPr>
        <p:spPr bwMode="auto">
          <a:xfrm>
            <a:off x="1433513" y="6396038"/>
            <a:ext cx="2041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a:latin typeface="楷体_GB2312"/>
                <a:ea typeface="楷体_GB2312"/>
                <a:cs typeface="楷体_GB2312"/>
              </a:rPr>
              <a:t>HSV</a:t>
            </a:r>
            <a:r>
              <a:rPr lang="zh-CN" altLang="en-US" sz="2400">
                <a:latin typeface="楷体_GB2312"/>
                <a:ea typeface="楷体_GB2312"/>
                <a:cs typeface="楷体_GB2312"/>
              </a:rPr>
              <a:t>颜色空间</a:t>
            </a:r>
            <a:endParaRPr lang="en-US" altLang="zh-CN" sz="2400">
              <a:latin typeface="楷体_GB2312"/>
              <a:ea typeface="楷体_GB2312"/>
              <a:cs typeface="楷体_GB2312"/>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灯片编号占位符 6">
            <a:extLst>
              <a:ext uri="{FF2B5EF4-FFF2-40B4-BE49-F238E27FC236}">
                <a16:creationId xmlns:a16="http://schemas.microsoft.com/office/drawing/2014/main" id="{510D05A9-563C-4964-B8AC-57F647C6E8CE}"/>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BD167C08-512D-4D5F-83D7-71E3C129045B}" type="slidenum">
              <a:rPr lang="zh-CN" altLang="en-US" sz="1200" dirty="0" smtClean="0">
                <a:latin typeface="Tahoma" panose="020B0604030504040204" pitchFamily="34" charset="0"/>
              </a:rPr>
              <a:pPr>
                <a:defRPr/>
              </a:pPr>
              <a:t>33</a:t>
            </a:fld>
            <a:endParaRPr lang="zh-CN" altLang="en-US" sz="1200">
              <a:latin typeface="Tahoma" panose="020B0604030504040204" pitchFamily="34" charset="0"/>
            </a:endParaRPr>
          </a:p>
        </p:txBody>
      </p:sp>
      <p:sp>
        <p:nvSpPr>
          <p:cNvPr id="53251" name="Rectangle 2">
            <a:extLst>
              <a:ext uri="{FF2B5EF4-FFF2-40B4-BE49-F238E27FC236}">
                <a16:creationId xmlns:a16="http://schemas.microsoft.com/office/drawing/2014/main" id="{DEEAA494-B451-41BF-A6E3-9BCD3B3D62DE}"/>
              </a:ext>
            </a:extLst>
          </p:cNvPr>
          <p:cNvSpPr>
            <a:spLocks noGrp="1" noChangeArrowheads="1"/>
          </p:cNvSpPr>
          <p:nvPr>
            <p:ph type="title"/>
          </p:nvPr>
        </p:nvSpPr>
        <p:spPr>
          <a:xfrm>
            <a:off x="538163" y="260350"/>
            <a:ext cx="5895975" cy="936625"/>
          </a:xfrm>
        </p:spPr>
        <p:txBody>
          <a:bodyPr/>
          <a:lstStyle/>
          <a:p>
            <a:r>
              <a:rPr lang="en-US" altLang="zh-CN" dirty="0">
                <a:latin typeface="Times New Roman" panose="02020603050405020304" pitchFamily="18" charset="0"/>
              </a:rPr>
              <a:t>3.1 </a:t>
            </a:r>
            <a:r>
              <a:rPr lang="zh-CN" altLang="en-US" dirty="0">
                <a:latin typeface="Times New Roman" panose="02020603050405020304" pitchFamily="18" charset="0"/>
              </a:rPr>
              <a:t>数字图像概念</a:t>
            </a:r>
          </a:p>
        </p:txBody>
      </p:sp>
      <p:sp>
        <p:nvSpPr>
          <p:cNvPr id="53252" name="Text Box 3">
            <a:extLst>
              <a:ext uri="{FF2B5EF4-FFF2-40B4-BE49-F238E27FC236}">
                <a16:creationId xmlns:a16="http://schemas.microsoft.com/office/drawing/2014/main" id="{9F4F18B9-9B20-4429-BCC8-68D856962C43}"/>
              </a:ext>
            </a:extLst>
          </p:cNvPr>
          <p:cNvSpPr txBox="1">
            <a:spLocks noChangeArrowheads="1"/>
          </p:cNvSpPr>
          <p:nvPr/>
        </p:nvSpPr>
        <p:spPr bwMode="auto">
          <a:xfrm>
            <a:off x="684213" y="1341438"/>
            <a:ext cx="7343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en-US" sz="2400">
              <a:ea typeface="PMingLiU" panose="02020500000000000000" pitchFamily="18" charset="-120"/>
            </a:endParaRPr>
          </a:p>
        </p:txBody>
      </p:sp>
      <p:sp>
        <p:nvSpPr>
          <p:cNvPr id="2671620" name="Rectangle 4">
            <a:extLst>
              <a:ext uri="{FF2B5EF4-FFF2-40B4-BE49-F238E27FC236}">
                <a16:creationId xmlns:a16="http://schemas.microsoft.com/office/drawing/2014/main" id="{DFA9AB54-D6F2-414A-A274-52608CE345DB}"/>
              </a:ext>
            </a:extLst>
          </p:cNvPr>
          <p:cNvSpPr>
            <a:spLocks noChangeArrowheads="1"/>
          </p:cNvSpPr>
          <p:nvPr/>
        </p:nvSpPr>
        <p:spPr bwMode="auto">
          <a:xfrm>
            <a:off x="179388" y="1012825"/>
            <a:ext cx="8569325" cy="5368925"/>
          </a:xfrm>
          <a:prstGeom prst="rect">
            <a:avLst/>
          </a:prstGeom>
          <a:noFill/>
          <a:ln w="9525">
            <a:noFill/>
            <a:miter lim="800000"/>
          </a:ln>
          <a:effectLst/>
        </p:spPr>
        <p:txBody>
          <a:bodyPr/>
          <a:lstStyle>
            <a:lvl1pPr marL="342900" indent="-3429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20000"/>
              </a:lnSpc>
              <a:spcBef>
                <a:spcPct val="20000"/>
              </a:spcBef>
              <a:buClr>
                <a:schemeClr val="hlink"/>
              </a:buClr>
              <a:buSzPct val="90000"/>
              <a:buFont typeface="Wingdings" panose="05000000000000000000" pitchFamily="2" charset="2"/>
              <a:buNone/>
              <a:defRPr/>
            </a:pPr>
            <a:r>
              <a:rPr lang="zh-CN" altLang="en-US" sz="2800" b="1" noProof="1">
                <a:effectLst>
                  <a:outerShdw blurRad="38100" dist="38100" dir="2700000" algn="tl">
                    <a:srgbClr val="C0C0C0"/>
                  </a:outerShdw>
                </a:effectLst>
                <a:latin typeface="Times New Roman" panose="02020603050405020304" pitchFamily="18" charset="0"/>
              </a:rPr>
              <a:t>       </a:t>
            </a:r>
          </a:p>
        </p:txBody>
      </p:sp>
      <p:sp>
        <p:nvSpPr>
          <p:cNvPr id="53254" name="Rectangle 5">
            <a:extLst>
              <a:ext uri="{FF2B5EF4-FFF2-40B4-BE49-F238E27FC236}">
                <a16:creationId xmlns:a16="http://schemas.microsoft.com/office/drawing/2014/main" id="{67FE83AE-B43A-46E6-BE65-207F8230F22B}"/>
              </a:ext>
            </a:extLst>
          </p:cNvPr>
          <p:cNvSpPr>
            <a:spLocks noChangeArrowheads="1"/>
          </p:cNvSpPr>
          <p:nvPr/>
        </p:nvSpPr>
        <p:spPr bwMode="auto">
          <a:xfrm>
            <a:off x="323850" y="1125538"/>
            <a:ext cx="86407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50000"/>
              </a:lnSpc>
              <a:spcBef>
                <a:spcPct val="0"/>
              </a:spcBef>
              <a:buClrTx/>
              <a:buSzPct val="75000"/>
              <a:buFont typeface="Wingdings" panose="05000000000000000000" pitchFamily="2" charset="2"/>
              <a:buNone/>
            </a:pPr>
            <a:r>
              <a:rPr lang="zh-CN" altLang="en-US" sz="2400">
                <a:latin typeface="楷体_GB2312"/>
                <a:ea typeface="楷体_GB2312"/>
                <a:cs typeface="楷体_GB2312"/>
              </a:rPr>
              <a:t>扩展知识： </a:t>
            </a:r>
            <a:r>
              <a:rPr lang="en-US" altLang="zh-CN" sz="2400">
                <a:latin typeface="楷体_GB2312"/>
                <a:ea typeface="楷体_GB2312"/>
                <a:cs typeface="楷体_GB2312"/>
              </a:rPr>
              <a:t>     </a:t>
            </a:r>
            <a:r>
              <a:rPr lang="zh-CN" altLang="en-US" sz="2400">
                <a:latin typeface="楷体_GB2312"/>
                <a:ea typeface="楷体_GB2312"/>
                <a:cs typeface="楷体_GB2312"/>
              </a:rPr>
              <a:t>颜色显示空间 </a:t>
            </a:r>
            <a:r>
              <a:rPr lang="en-US" altLang="zh-CN" sz="2400">
                <a:latin typeface="楷体_GB2312"/>
                <a:ea typeface="楷体_GB2312"/>
                <a:cs typeface="楷体_GB2312"/>
              </a:rPr>
              <a:t>HSI HSV(HSB)</a:t>
            </a:r>
            <a:endParaRPr lang="en-US" altLang="zh-CN" sz="2400"/>
          </a:p>
        </p:txBody>
      </p:sp>
      <p:pic>
        <p:nvPicPr>
          <p:cNvPr id="53255" name="Picture 12" descr="underline_base">
            <a:extLst>
              <a:ext uri="{FF2B5EF4-FFF2-40B4-BE49-F238E27FC236}">
                <a16:creationId xmlns:a16="http://schemas.microsoft.com/office/drawing/2014/main" id="{E172A16A-CD0F-45C5-97ED-FBE8D87D9E1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1014413"/>
            <a:ext cx="439102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6" name="Picture 2">
            <a:extLst>
              <a:ext uri="{FF2B5EF4-FFF2-40B4-BE49-F238E27FC236}">
                <a16:creationId xmlns:a16="http://schemas.microsoft.com/office/drawing/2014/main" id="{115EE4CC-3D3E-41C5-950E-E200C297A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225" y="1844675"/>
            <a:ext cx="5983288" cy="501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a:extLst>
              <a:ext uri="{FF2B5EF4-FFF2-40B4-BE49-F238E27FC236}">
                <a16:creationId xmlns:a16="http://schemas.microsoft.com/office/drawing/2014/main" id="{27C5A3E1-80D1-41F1-B8C9-D0B111164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1477963"/>
            <a:ext cx="4498975" cy="330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Rectangle 3">
            <a:extLst>
              <a:ext uri="{FF2B5EF4-FFF2-40B4-BE49-F238E27FC236}">
                <a16:creationId xmlns:a16="http://schemas.microsoft.com/office/drawing/2014/main" id="{AD085A59-F4A2-494F-A82C-D4221E94EC04}"/>
              </a:ext>
            </a:extLst>
          </p:cNvPr>
          <p:cNvSpPr>
            <a:spLocks noGrp="1" noChangeArrowheads="1"/>
          </p:cNvSpPr>
          <p:nvPr>
            <p:ph idx="1"/>
          </p:nvPr>
        </p:nvSpPr>
        <p:spPr>
          <a:xfrm>
            <a:off x="457200" y="1066800"/>
            <a:ext cx="8229600" cy="582613"/>
          </a:xfrm>
        </p:spPr>
        <p:txBody>
          <a:bodyPr/>
          <a:lstStyle/>
          <a:p>
            <a:r>
              <a:rPr lang="zh-CN" altLang="en-US" sz="3600"/>
              <a:t>图像的颜色</a:t>
            </a:r>
            <a:endParaRPr lang="zh-CN" altLang="en-US" sz="2400"/>
          </a:p>
        </p:txBody>
      </p:sp>
      <p:sp>
        <p:nvSpPr>
          <p:cNvPr id="54276" name="Rectangle 2">
            <a:extLst>
              <a:ext uri="{FF2B5EF4-FFF2-40B4-BE49-F238E27FC236}">
                <a16:creationId xmlns:a16="http://schemas.microsoft.com/office/drawing/2014/main" id="{860B044C-5FAF-4513-A249-AB0E3CFBA207}"/>
              </a:ext>
            </a:extLst>
          </p:cNvPr>
          <p:cNvSpPr>
            <a:spLocks noGrp="1" noChangeArrowheads="1"/>
          </p:cNvSpPr>
          <p:nvPr>
            <p:ph type="title"/>
          </p:nvPr>
        </p:nvSpPr>
        <p:spPr>
          <a:xfrm>
            <a:off x="484188" y="15875"/>
            <a:ext cx="4675187" cy="1143000"/>
          </a:xfrm>
        </p:spPr>
        <p:txBody>
          <a:bodyPr/>
          <a:lstStyle/>
          <a:p>
            <a:r>
              <a:rPr lang="en-US" altLang="zh-CN" sz="4000" b="1" dirty="0"/>
              <a:t>3.1 </a:t>
            </a:r>
            <a:r>
              <a:rPr lang="zh-CN" altLang="en-US" sz="4000" b="1" dirty="0"/>
              <a:t>数字图像概念</a:t>
            </a:r>
          </a:p>
        </p:txBody>
      </p:sp>
      <p:pic>
        <p:nvPicPr>
          <p:cNvPr id="54277" name="Picture 12" descr="underline_base">
            <a:extLst>
              <a:ext uri="{FF2B5EF4-FFF2-40B4-BE49-F238E27FC236}">
                <a16:creationId xmlns:a16="http://schemas.microsoft.com/office/drawing/2014/main" id="{F438AA12-86FE-4592-A102-EBE28DA177D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801688"/>
            <a:ext cx="51260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2">
            <a:extLst>
              <a:ext uri="{FF2B5EF4-FFF2-40B4-BE49-F238E27FC236}">
                <a16:creationId xmlns:a16="http://schemas.microsoft.com/office/drawing/2014/main" id="{3930D02E-E4F9-49BD-821B-728706D18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52763"/>
            <a:ext cx="263525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3">
            <a:extLst>
              <a:ext uri="{FF2B5EF4-FFF2-40B4-BE49-F238E27FC236}">
                <a16:creationId xmlns:a16="http://schemas.microsoft.com/office/drawing/2014/main" id="{3E5525F7-C1CA-4B0B-AA25-4343170D51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0988" y="3119438"/>
            <a:ext cx="2513012" cy="311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a:extLst>
              <a:ext uri="{FF2B5EF4-FFF2-40B4-BE49-F238E27FC236}">
                <a16:creationId xmlns:a16="http://schemas.microsoft.com/office/drawing/2014/main" id="{3E85A4C9-F21B-47D5-B7B9-073AA446D0DB}"/>
              </a:ext>
            </a:extLst>
          </p:cNvPr>
          <p:cNvSpPr>
            <a:spLocks noGrp="1" noChangeArrowheads="1"/>
          </p:cNvSpPr>
          <p:nvPr>
            <p:ph idx="1"/>
          </p:nvPr>
        </p:nvSpPr>
        <p:spPr>
          <a:xfrm>
            <a:off x="457200" y="1066800"/>
            <a:ext cx="8229600" cy="2982913"/>
          </a:xfrm>
        </p:spPr>
        <p:txBody>
          <a:bodyPr/>
          <a:lstStyle/>
          <a:p>
            <a:r>
              <a:rPr lang="zh-CN" altLang="en-US" sz="3600"/>
              <a:t>图像的存储</a:t>
            </a:r>
          </a:p>
          <a:p>
            <a:pPr lvl="1"/>
            <a:r>
              <a:rPr lang="zh-CN" altLang="en-US"/>
              <a:t>格式（表示格式和文件格式）</a:t>
            </a:r>
          </a:p>
          <a:p>
            <a:pPr lvl="1">
              <a:buFont typeface="Wingdings" panose="05000000000000000000" pitchFamily="2" charset="2"/>
              <a:buNone/>
            </a:pPr>
            <a:r>
              <a:rPr lang="en-US" altLang="zh-CN"/>
              <a:t>(1) </a:t>
            </a:r>
            <a:r>
              <a:rPr lang="zh-CN" altLang="en-US"/>
              <a:t>矢量格式</a:t>
            </a:r>
          </a:p>
          <a:p>
            <a:pPr>
              <a:buFont typeface="Wingdings" panose="05000000000000000000" pitchFamily="2" charset="2"/>
              <a:buNone/>
            </a:pPr>
            <a:r>
              <a:rPr lang="zh-CN" altLang="en-US" sz="2400"/>
              <a:t>        用线段或线段的组合体来表示图像</a:t>
            </a:r>
            <a:r>
              <a:rPr lang="en-US" altLang="zh-CN" sz="2400"/>
              <a:t>(WMF)</a:t>
            </a:r>
          </a:p>
          <a:p>
            <a:pPr lvl="1">
              <a:buFont typeface="Wingdings" panose="05000000000000000000" pitchFamily="2" charset="2"/>
              <a:buNone/>
            </a:pPr>
            <a:r>
              <a:rPr lang="en-US" altLang="zh-CN"/>
              <a:t>(2) </a:t>
            </a:r>
            <a:r>
              <a:rPr lang="zh-CN" altLang="en-US"/>
              <a:t>光栅格式</a:t>
            </a:r>
          </a:p>
          <a:p>
            <a:pPr>
              <a:buFont typeface="Wingdings" panose="05000000000000000000" pitchFamily="2" charset="2"/>
              <a:buNone/>
            </a:pPr>
            <a:r>
              <a:rPr lang="zh-CN" altLang="en-US" sz="2400"/>
              <a:t>       用许多像素点的集合来表示图像</a:t>
            </a:r>
          </a:p>
          <a:p>
            <a:pPr>
              <a:buFont typeface="Wingdings" panose="05000000000000000000" pitchFamily="2" charset="2"/>
              <a:buNone/>
            </a:pPr>
            <a:r>
              <a:rPr lang="zh-CN" altLang="en-US" sz="2400"/>
              <a:t>       </a:t>
            </a:r>
            <a:r>
              <a:rPr lang="en-US" altLang="zh-CN" sz="2400"/>
              <a:t>BMP</a:t>
            </a:r>
            <a:r>
              <a:rPr lang="zh-CN" altLang="en-US" sz="2400"/>
              <a:t>格式，</a:t>
            </a:r>
            <a:r>
              <a:rPr lang="en-US" altLang="zh-CN" sz="2400"/>
              <a:t>GIF</a:t>
            </a:r>
            <a:r>
              <a:rPr lang="zh-CN" altLang="en-US" sz="2400"/>
              <a:t>格式，</a:t>
            </a:r>
            <a:r>
              <a:rPr lang="en-US" altLang="zh-CN" sz="2400"/>
              <a:t>TIFF</a:t>
            </a:r>
            <a:r>
              <a:rPr lang="zh-CN" altLang="en-US" sz="2400"/>
              <a:t>格式，</a:t>
            </a:r>
            <a:r>
              <a:rPr lang="en-US" altLang="zh-CN" sz="2400"/>
              <a:t>JPEG </a:t>
            </a:r>
            <a:r>
              <a:rPr lang="zh-CN" altLang="en-US" sz="2400"/>
              <a:t>格式 </a:t>
            </a:r>
          </a:p>
        </p:txBody>
      </p:sp>
      <p:sp>
        <p:nvSpPr>
          <p:cNvPr id="55299" name="Rectangle 2">
            <a:extLst>
              <a:ext uri="{FF2B5EF4-FFF2-40B4-BE49-F238E27FC236}">
                <a16:creationId xmlns:a16="http://schemas.microsoft.com/office/drawing/2014/main" id="{E63B6AB7-EB56-4F81-9274-2D43DDE3D4E7}"/>
              </a:ext>
            </a:extLst>
          </p:cNvPr>
          <p:cNvSpPr>
            <a:spLocks noGrp="1" noChangeArrowheads="1"/>
          </p:cNvSpPr>
          <p:nvPr>
            <p:ph type="title"/>
          </p:nvPr>
        </p:nvSpPr>
        <p:spPr>
          <a:xfrm>
            <a:off x="484188" y="15875"/>
            <a:ext cx="4675187" cy="1143000"/>
          </a:xfrm>
        </p:spPr>
        <p:txBody>
          <a:bodyPr/>
          <a:lstStyle/>
          <a:p>
            <a:r>
              <a:rPr lang="en-US" altLang="zh-CN" sz="4000" b="1" dirty="0"/>
              <a:t>3.1 </a:t>
            </a:r>
            <a:r>
              <a:rPr lang="zh-CN" altLang="en-US" sz="4000" b="1" dirty="0"/>
              <a:t>数字图像概念</a:t>
            </a:r>
          </a:p>
        </p:txBody>
      </p:sp>
      <p:pic>
        <p:nvPicPr>
          <p:cNvPr id="55300" name="Picture 12" descr="underline_base">
            <a:extLst>
              <a:ext uri="{FF2B5EF4-FFF2-40B4-BE49-F238E27FC236}">
                <a16:creationId xmlns:a16="http://schemas.microsoft.com/office/drawing/2014/main" id="{70D3FEA2-B4ED-4360-AFA4-12CFFA7AEBD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801688"/>
            <a:ext cx="51260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矩形 4">
            <a:extLst>
              <a:ext uri="{FF2B5EF4-FFF2-40B4-BE49-F238E27FC236}">
                <a16:creationId xmlns:a16="http://schemas.microsoft.com/office/drawing/2014/main" id="{B0DCF1A2-0089-4F5C-B9C3-227F57D8C2BC}"/>
              </a:ext>
            </a:extLst>
          </p:cNvPr>
          <p:cNvSpPr>
            <a:spLocks noChangeArrowheads="1"/>
          </p:cNvSpPr>
          <p:nvPr/>
        </p:nvSpPr>
        <p:spPr bwMode="auto">
          <a:xfrm>
            <a:off x="865188" y="4089400"/>
            <a:ext cx="7380287"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7338" indent="-287338">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buClrTx/>
              <a:buSzTx/>
              <a:buFont typeface="Arial" panose="020B0604020202020204" pitchFamily="34" charset="0"/>
              <a:buBlip>
                <a:blip r:embed="rId3"/>
              </a:buBlip>
            </a:pPr>
            <a:r>
              <a:rPr lang="zh-CN" altLang="en-US" sz="2400"/>
              <a:t>每一种图像文件均有一个文件头， 在文件头之后才是图像数据。</a:t>
            </a:r>
          </a:p>
          <a:p>
            <a:pPr eaLnBrk="1" hangingPunct="1">
              <a:lnSpc>
                <a:spcPct val="90000"/>
              </a:lnSpc>
              <a:buClrTx/>
              <a:buSzTx/>
              <a:buFont typeface="Arial" panose="020B0604020202020204" pitchFamily="34" charset="0"/>
              <a:buBlip>
                <a:blip r:embed="rId3"/>
              </a:buBlip>
            </a:pPr>
            <a:endParaRPr lang="zh-CN" altLang="en-US" sz="2400"/>
          </a:p>
          <a:p>
            <a:pPr eaLnBrk="1" hangingPunct="1">
              <a:lnSpc>
                <a:spcPct val="90000"/>
              </a:lnSpc>
              <a:buClrTx/>
              <a:buSzTx/>
              <a:buFont typeface="Arial" panose="020B0604020202020204" pitchFamily="34" charset="0"/>
              <a:buBlip>
                <a:blip r:embed="rId3"/>
              </a:buBlip>
            </a:pPr>
            <a:r>
              <a:rPr lang="zh-CN" altLang="en-US" sz="2400"/>
              <a:t>文件头的内容一般包括文件类型、文件制作者、制作时间、版本号、文件大小等内容。</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a:extLst>
              <a:ext uri="{FF2B5EF4-FFF2-40B4-BE49-F238E27FC236}">
                <a16:creationId xmlns:a16="http://schemas.microsoft.com/office/drawing/2014/main" id="{AC027044-0205-447A-95D9-35FC7C35642B}"/>
              </a:ext>
            </a:extLst>
          </p:cNvPr>
          <p:cNvSpPr>
            <a:spLocks noGrp="1" noChangeArrowheads="1"/>
          </p:cNvSpPr>
          <p:nvPr>
            <p:ph idx="1"/>
          </p:nvPr>
        </p:nvSpPr>
        <p:spPr>
          <a:xfrm>
            <a:off x="457200" y="1066800"/>
            <a:ext cx="8229600" cy="1089025"/>
          </a:xfrm>
        </p:spPr>
        <p:txBody>
          <a:bodyPr/>
          <a:lstStyle/>
          <a:p>
            <a:r>
              <a:rPr lang="zh-CN" altLang="en-US" sz="3600"/>
              <a:t>图像的存储</a:t>
            </a:r>
          </a:p>
          <a:p>
            <a:pPr lvl="1"/>
            <a:r>
              <a:rPr lang="en-US" altLang="zh-CN"/>
              <a:t>Bmp</a:t>
            </a:r>
            <a:r>
              <a:rPr lang="zh-CN" altLang="en-US"/>
              <a:t>文件格式</a:t>
            </a:r>
          </a:p>
        </p:txBody>
      </p:sp>
      <p:sp>
        <p:nvSpPr>
          <p:cNvPr id="56323" name="Rectangle 2">
            <a:extLst>
              <a:ext uri="{FF2B5EF4-FFF2-40B4-BE49-F238E27FC236}">
                <a16:creationId xmlns:a16="http://schemas.microsoft.com/office/drawing/2014/main" id="{6D4EC38B-F1E6-4B2F-BF5B-DBC85C69A969}"/>
              </a:ext>
            </a:extLst>
          </p:cNvPr>
          <p:cNvSpPr>
            <a:spLocks noGrp="1" noChangeArrowheads="1"/>
          </p:cNvSpPr>
          <p:nvPr>
            <p:ph type="title"/>
          </p:nvPr>
        </p:nvSpPr>
        <p:spPr>
          <a:xfrm>
            <a:off x="484188" y="15875"/>
            <a:ext cx="4675187" cy="1143000"/>
          </a:xfrm>
        </p:spPr>
        <p:txBody>
          <a:bodyPr/>
          <a:lstStyle/>
          <a:p>
            <a:r>
              <a:rPr lang="en-US" altLang="zh-CN" sz="4000" b="1" dirty="0"/>
              <a:t>3.1 </a:t>
            </a:r>
            <a:r>
              <a:rPr lang="zh-CN" altLang="en-US" sz="4000" b="1" dirty="0"/>
              <a:t>数字图像概念</a:t>
            </a:r>
          </a:p>
        </p:txBody>
      </p:sp>
      <p:pic>
        <p:nvPicPr>
          <p:cNvPr id="56324" name="Picture 12" descr="underline_base">
            <a:extLst>
              <a:ext uri="{FF2B5EF4-FFF2-40B4-BE49-F238E27FC236}">
                <a16:creationId xmlns:a16="http://schemas.microsoft.com/office/drawing/2014/main" id="{7DB55437-6CB2-407A-8522-D62C414182F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801688"/>
            <a:ext cx="51260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4" descr="c:\users\administrator\appdata\roaming\360se6\User Data\temp\201205090900072161.png">
            <a:extLst>
              <a:ext uri="{FF2B5EF4-FFF2-40B4-BE49-F238E27FC236}">
                <a16:creationId xmlns:a16="http://schemas.microsoft.com/office/drawing/2014/main" id="{AACB5872-3109-4BF4-B3D6-FFD8AAB77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025" y="2008188"/>
            <a:ext cx="6615113"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a:extLst>
              <a:ext uri="{FF2B5EF4-FFF2-40B4-BE49-F238E27FC236}">
                <a16:creationId xmlns:a16="http://schemas.microsoft.com/office/drawing/2014/main" id="{56F39B9F-E08A-41B9-9760-F4EF96EE3632}"/>
              </a:ext>
            </a:extLst>
          </p:cNvPr>
          <p:cNvSpPr>
            <a:spLocks noGrp="1" noChangeArrowheads="1"/>
          </p:cNvSpPr>
          <p:nvPr>
            <p:ph idx="1"/>
          </p:nvPr>
        </p:nvSpPr>
        <p:spPr>
          <a:xfrm>
            <a:off x="457200" y="1066800"/>
            <a:ext cx="8229600" cy="1089025"/>
          </a:xfrm>
        </p:spPr>
        <p:txBody>
          <a:bodyPr/>
          <a:lstStyle/>
          <a:p>
            <a:r>
              <a:rPr lang="zh-CN" altLang="en-US" sz="3600"/>
              <a:t>图像的存储</a:t>
            </a:r>
          </a:p>
          <a:p>
            <a:pPr lvl="1"/>
            <a:r>
              <a:rPr lang="en-US" altLang="zh-CN"/>
              <a:t>Bmp</a:t>
            </a:r>
            <a:r>
              <a:rPr lang="zh-CN" altLang="en-US"/>
              <a:t>文件格式</a:t>
            </a:r>
          </a:p>
        </p:txBody>
      </p:sp>
      <p:sp>
        <p:nvSpPr>
          <p:cNvPr id="57347" name="Rectangle 2">
            <a:extLst>
              <a:ext uri="{FF2B5EF4-FFF2-40B4-BE49-F238E27FC236}">
                <a16:creationId xmlns:a16="http://schemas.microsoft.com/office/drawing/2014/main" id="{89CA6139-89EA-4A7E-AEEA-9C5A2F9504A9}"/>
              </a:ext>
            </a:extLst>
          </p:cNvPr>
          <p:cNvSpPr>
            <a:spLocks noGrp="1" noChangeArrowheads="1"/>
          </p:cNvSpPr>
          <p:nvPr>
            <p:ph type="title"/>
          </p:nvPr>
        </p:nvSpPr>
        <p:spPr>
          <a:xfrm>
            <a:off x="484188" y="15875"/>
            <a:ext cx="4675187" cy="1143000"/>
          </a:xfrm>
        </p:spPr>
        <p:txBody>
          <a:bodyPr/>
          <a:lstStyle/>
          <a:p>
            <a:r>
              <a:rPr lang="en-US" altLang="zh-CN" sz="4000" b="1" dirty="0"/>
              <a:t>3.1 </a:t>
            </a:r>
            <a:r>
              <a:rPr lang="zh-CN" altLang="en-US" sz="4000" b="1" dirty="0"/>
              <a:t>数字图像概念</a:t>
            </a:r>
          </a:p>
        </p:txBody>
      </p:sp>
      <p:pic>
        <p:nvPicPr>
          <p:cNvPr id="57348" name="Picture 12" descr="underline_base">
            <a:extLst>
              <a:ext uri="{FF2B5EF4-FFF2-40B4-BE49-F238E27FC236}">
                <a16:creationId xmlns:a16="http://schemas.microsoft.com/office/drawing/2014/main" id="{15D0D3AD-1B32-49AD-B5FD-CA5DE173BA0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801688"/>
            <a:ext cx="51260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矩形 7">
            <a:extLst>
              <a:ext uri="{FF2B5EF4-FFF2-40B4-BE49-F238E27FC236}">
                <a16:creationId xmlns:a16="http://schemas.microsoft.com/office/drawing/2014/main" id="{1C29D802-EB6B-41BA-A48F-5C502D50717F}"/>
              </a:ext>
            </a:extLst>
          </p:cNvPr>
          <p:cNvSpPr>
            <a:spLocks noChangeArrowheads="1"/>
          </p:cNvSpPr>
          <p:nvPr/>
        </p:nvSpPr>
        <p:spPr bwMode="auto">
          <a:xfrm>
            <a:off x="1309688" y="6396038"/>
            <a:ext cx="6175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lvl="1" eaLnBrk="1" hangingPunct="1">
              <a:lnSpc>
                <a:spcPct val="100000"/>
              </a:lnSpc>
              <a:spcBef>
                <a:spcPct val="0"/>
              </a:spcBef>
              <a:buClrTx/>
              <a:buFont typeface="Arial" panose="020B0604020202020204" pitchFamily="34" charset="0"/>
              <a:buNone/>
            </a:pPr>
            <a:r>
              <a:rPr lang="zh-CN" altLang="en-US"/>
              <a:t>用</a:t>
            </a:r>
            <a:r>
              <a:rPr lang="en-US" altLang="zh-CN"/>
              <a:t>Ultraedit</a:t>
            </a:r>
            <a:r>
              <a:rPr lang="zh-CN" altLang="en-US"/>
              <a:t>打开一副</a:t>
            </a:r>
            <a:r>
              <a:rPr lang="en-US" altLang="zh-CN"/>
              <a:t>Bmp</a:t>
            </a:r>
            <a:r>
              <a:rPr lang="zh-CN" altLang="en-US"/>
              <a:t>文件，查看数值</a:t>
            </a:r>
          </a:p>
        </p:txBody>
      </p:sp>
      <p:pic>
        <p:nvPicPr>
          <p:cNvPr id="57350" name="Picture 2">
            <a:extLst>
              <a:ext uri="{FF2B5EF4-FFF2-40B4-BE49-F238E27FC236}">
                <a16:creationId xmlns:a16="http://schemas.microsoft.com/office/drawing/2014/main" id="{63F1705F-4F04-4192-8171-496843D8A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3" y="1925638"/>
            <a:ext cx="741838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a:extLst>
              <a:ext uri="{FF2B5EF4-FFF2-40B4-BE49-F238E27FC236}">
                <a16:creationId xmlns:a16="http://schemas.microsoft.com/office/drawing/2014/main" id="{D156946A-4486-4CD3-B6C7-CF16CA656209}"/>
              </a:ext>
            </a:extLst>
          </p:cNvPr>
          <p:cNvSpPr>
            <a:spLocks noGrp="1" noChangeArrowheads="1"/>
          </p:cNvSpPr>
          <p:nvPr>
            <p:ph idx="1"/>
          </p:nvPr>
        </p:nvSpPr>
        <p:spPr>
          <a:xfrm>
            <a:off x="735013" y="1066800"/>
            <a:ext cx="8229600" cy="4394200"/>
          </a:xfrm>
        </p:spPr>
        <p:txBody>
          <a:bodyPr/>
          <a:lstStyle/>
          <a:p>
            <a:r>
              <a:rPr lang="zh-CN" altLang="en-US" sz="3600" dirty="0"/>
              <a:t>图像的信息</a:t>
            </a:r>
            <a:endParaRPr lang="en-US" altLang="zh-CN" sz="3600" dirty="0"/>
          </a:p>
          <a:p>
            <a:endParaRPr lang="en-US" altLang="zh-CN" sz="3600" dirty="0"/>
          </a:p>
          <a:p>
            <a:endParaRPr lang="en-US" altLang="zh-CN" sz="3600" dirty="0"/>
          </a:p>
          <a:p>
            <a:endParaRPr lang="en-US" altLang="zh-CN" sz="3600" dirty="0"/>
          </a:p>
          <a:p>
            <a:endParaRPr lang="en-US" altLang="zh-CN" sz="3600" dirty="0"/>
          </a:p>
          <a:p>
            <a:endParaRPr lang="en-US" altLang="zh-CN" sz="3600" dirty="0"/>
          </a:p>
        </p:txBody>
      </p:sp>
      <p:sp>
        <p:nvSpPr>
          <p:cNvPr id="58371" name="Rectangle 2">
            <a:extLst>
              <a:ext uri="{FF2B5EF4-FFF2-40B4-BE49-F238E27FC236}">
                <a16:creationId xmlns:a16="http://schemas.microsoft.com/office/drawing/2014/main" id="{A94C0D87-514E-48DC-A023-4D81724DFA9C}"/>
              </a:ext>
            </a:extLst>
          </p:cNvPr>
          <p:cNvSpPr>
            <a:spLocks noGrp="1" noChangeArrowheads="1"/>
          </p:cNvSpPr>
          <p:nvPr>
            <p:ph type="title"/>
          </p:nvPr>
        </p:nvSpPr>
        <p:spPr>
          <a:xfrm>
            <a:off x="484188" y="15875"/>
            <a:ext cx="4675187" cy="1143000"/>
          </a:xfrm>
        </p:spPr>
        <p:txBody>
          <a:bodyPr/>
          <a:lstStyle/>
          <a:p>
            <a:r>
              <a:rPr lang="en-US" altLang="zh-CN" sz="4000" b="1" dirty="0"/>
              <a:t>3.1 </a:t>
            </a:r>
            <a:r>
              <a:rPr lang="zh-CN" altLang="en-US" sz="4000" b="1" dirty="0"/>
              <a:t>数字图像概念</a:t>
            </a:r>
          </a:p>
        </p:txBody>
      </p:sp>
      <p:pic>
        <p:nvPicPr>
          <p:cNvPr id="58372" name="Picture 12" descr="underline_base">
            <a:extLst>
              <a:ext uri="{FF2B5EF4-FFF2-40B4-BE49-F238E27FC236}">
                <a16:creationId xmlns:a16="http://schemas.microsoft.com/office/drawing/2014/main" id="{E639E9B7-637F-4225-AD2C-C2FC7DDA3D3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801688"/>
            <a:ext cx="51260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8373" name="Group 11">
            <a:extLst>
              <a:ext uri="{FF2B5EF4-FFF2-40B4-BE49-F238E27FC236}">
                <a16:creationId xmlns:a16="http://schemas.microsoft.com/office/drawing/2014/main" id="{682C04BB-1640-4664-B22E-4A79E65FFF66}"/>
              </a:ext>
            </a:extLst>
          </p:cNvPr>
          <p:cNvGrpSpPr>
            <a:grpSpLocks/>
          </p:cNvGrpSpPr>
          <p:nvPr/>
        </p:nvGrpSpPr>
        <p:grpSpPr bwMode="auto">
          <a:xfrm>
            <a:off x="4816475" y="1927225"/>
            <a:ext cx="3413125" cy="2411413"/>
            <a:chOff x="4635" y="9857"/>
            <a:chExt cx="1932" cy="1178"/>
          </a:xfrm>
        </p:grpSpPr>
        <p:grpSp>
          <p:nvGrpSpPr>
            <p:cNvPr id="58375" name="Group 12">
              <a:extLst>
                <a:ext uri="{FF2B5EF4-FFF2-40B4-BE49-F238E27FC236}">
                  <a16:creationId xmlns:a16="http://schemas.microsoft.com/office/drawing/2014/main" id="{A7605CCE-E032-47BF-9B06-B6FA0BCAA851}"/>
                </a:ext>
              </a:extLst>
            </p:cNvPr>
            <p:cNvGrpSpPr>
              <a:grpSpLocks/>
            </p:cNvGrpSpPr>
            <p:nvPr/>
          </p:nvGrpSpPr>
          <p:grpSpPr bwMode="auto">
            <a:xfrm>
              <a:off x="4635" y="9857"/>
              <a:ext cx="1932" cy="1178"/>
              <a:chOff x="4635" y="7361"/>
              <a:chExt cx="1932" cy="1178"/>
            </a:xfrm>
          </p:grpSpPr>
          <p:sp>
            <p:nvSpPr>
              <p:cNvPr id="58380" name="AutoShape 13">
                <a:extLst>
                  <a:ext uri="{FF2B5EF4-FFF2-40B4-BE49-F238E27FC236}">
                    <a16:creationId xmlns:a16="http://schemas.microsoft.com/office/drawing/2014/main" id="{3A018C8F-6576-43CE-9A82-8E63969C80A2}"/>
                  </a:ext>
                </a:extLst>
              </p:cNvPr>
              <p:cNvSpPr>
                <a:spLocks noChangeArrowheads="1"/>
              </p:cNvSpPr>
              <p:nvPr/>
            </p:nvSpPr>
            <p:spPr bwMode="auto">
              <a:xfrm>
                <a:off x="4635" y="7888"/>
                <a:ext cx="693" cy="651"/>
              </a:xfrm>
              <a:prstGeom prst="cube">
                <a:avLst>
                  <a:gd name="adj" fmla="val 69727"/>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58381" name="AutoShape 14">
                <a:extLst>
                  <a:ext uri="{FF2B5EF4-FFF2-40B4-BE49-F238E27FC236}">
                    <a16:creationId xmlns:a16="http://schemas.microsoft.com/office/drawing/2014/main" id="{257306C5-A62A-4B5F-ABC2-FA7EB1E3E513}"/>
                  </a:ext>
                </a:extLst>
              </p:cNvPr>
              <p:cNvSpPr>
                <a:spLocks noChangeArrowheads="1"/>
              </p:cNvSpPr>
              <p:nvPr/>
            </p:nvSpPr>
            <p:spPr bwMode="auto">
              <a:xfrm>
                <a:off x="4866" y="7888"/>
                <a:ext cx="1701" cy="651"/>
              </a:xfrm>
              <a:prstGeom prst="cube">
                <a:avLst>
                  <a:gd name="adj" fmla="val 69727"/>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58382" name="AutoShape 15">
                <a:extLst>
                  <a:ext uri="{FF2B5EF4-FFF2-40B4-BE49-F238E27FC236}">
                    <a16:creationId xmlns:a16="http://schemas.microsoft.com/office/drawing/2014/main" id="{924EF3EE-0330-4F39-B602-724F87258049}"/>
                  </a:ext>
                </a:extLst>
              </p:cNvPr>
              <p:cNvSpPr>
                <a:spLocks noChangeArrowheads="1"/>
              </p:cNvSpPr>
              <p:nvPr/>
            </p:nvSpPr>
            <p:spPr bwMode="auto">
              <a:xfrm>
                <a:off x="5244" y="8043"/>
                <a:ext cx="672" cy="93"/>
              </a:xfrm>
              <a:prstGeom prst="triangle">
                <a:avLst>
                  <a:gd name="adj" fmla="val 70356"/>
                </a:avLst>
              </a:prstGeom>
              <a:solidFill>
                <a:srgbClr val="000000"/>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58383" name="AutoShape 16">
                <a:extLst>
                  <a:ext uri="{FF2B5EF4-FFF2-40B4-BE49-F238E27FC236}">
                    <a16:creationId xmlns:a16="http://schemas.microsoft.com/office/drawing/2014/main" id="{44E769A6-EA52-4B3E-9F24-0697F45C220D}"/>
                  </a:ext>
                </a:extLst>
              </p:cNvPr>
              <p:cNvSpPr>
                <a:spLocks noChangeArrowheads="1"/>
              </p:cNvSpPr>
              <p:nvPr/>
            </p:nvSpPr>
            <p:spPr bwMode="auto">
              <a:xfrm>
                <a:off x="5664" y="7361"/>
                <a:ext cx="378" cy="775"/>
              </a:xfrm>
              <a:prstGeom prst="can">
                <a:avLst>
                  <a:gd name="adj" fmla="val 51257"/>
                </a:avLst>
              </a:prstGeom>
              <a:solidFill>
                <a:srgbClr val="FFFFFF"/>
              </a:solidFill>
              <a:ln w="9525">
                <a:solidFill>
                  <a:srgbClr val="000000"/>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pSp>
        <p:sp>
          <p:nvSpPr>
            <p:cNvPr id="58376" name="Text Box 17">
              <a:extLst>
                <a:ext uri="{FF2B5EF4-FFF2-40B4-BE49-F238E27FC236}">
                  <a16:creationId xmlns:a16="http://schemas.microsoft.com/office/drawing/2014/main" id="{EBBF5DBC-3D43-465B-A30A-A931DC1BF39C}"/>
                </a:ext>
              </a:extLst>
            </p:cNvPr>
            <p:cNvSpPr txBox="1">
              <a:spLocks noChangeArrowheads="1"/>
            </p:cNvSpPr>
            <p:nvPr/>
          </p:nvSpPr>
          <p:spPr bwMode="auto">
            <a:xfrm>
              <a:off x="5895" y="10539"/>
              <a:ext cx="189"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 typeface="Arial" panose="020B0604020202020204" pitchFamily="34" charset="0"/>
                <a:buNone/>
              </a:pPr>
              <a:r>
                <a:rPr lang="en-US" altLang="zh-CN" sz="2400"/>
                <a:t>A</a:t>
              </a:r>
            </a:p>
          </p:txBody>
        </p:sp>
        <p:sp>
          <p:nvSpPr>
            <p:cNvPr id="58377" name="Text Box 18">
              <a:extLst>
                <a:ext uri="{FF2B5EF4-FFF2-40B4-BE49-F238E27FC236}">
                  <a16:creationId xmlns:a16="http://schemas.microsoft.com/office/drawing/2014/main" id="{788EAEA4-A25D-436A-B3C5-8C12AC9708F1}"/>
                </a:ext>
              </a:extLst>
            </p:cNvPr>
            <p:cNvSpPr txBox="1">
              <a:spLocks noChangeArrowheads="1"/>
            </p:cNvSpPr>
            <p:nvPr/>
          </p:nvSpPr>
          <p:spPr bwMode="auto">
            <a:xfrm>
              <a:off x="5034" y="10570"/>
              <a:ext cx="189"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 typeface="Arial" panose="020B0604020202020204" pitchFamily="34" charset="0"/>
                <a:buNone/>
              </a:pPr>
              <a:r>
                <a:rPr lang="en-US" altLang="zh-CN" sz="2400"/>
                <a:t>B</a:t>
              </a:r>
            </a:p>
          </p:txBody>
        </p:sp>
        <p:sp>
          <p:nvSpPr>
            <p:cNvPr id="58378" name="Text Box 19">
              <a:extLst>
                <a:ext uri="{FF2B5EF4-FFF2-40B4-BE49-F238E27FC236}">
                  <a16:creationId xmlns:a16="http://schemas.microsoft.com/office/drawing/2014/main" id="{D5F8B942-1CAB-4E68-A35F-1BB4D0A9C0C5}"/>
                </a:ext>
              </a:extLst>
            </p:cNvPr>
            <p:cNvSpPr txBox="1">
              <a:spLocks noChangeArrowheads="1"/>
            </p:cNvSpPr>
            <p:nvPr/>
          </p:nvSpPr>
          <p:spPr bwMode="auto">
            <a:xfrm>
              <a:off x="6168" y="10136"/>
              <a:ext cx="189"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 typeface="Arial" panose="020B0604020202020204" pitchFamily="34" charset="0"/>
                <a:buNone/>
              </a:pPr>
              <a:r>
                <a:rPr lang="en-US" altLang="zh-CN" sz="2400"/>
                <a:t>C</a:t>
              </a:r>
            </a:p>
          </p:txBody>
        </p:sp>
        <p:sp>
          <p:nvSpPr>
            <p:cNvPr id="58379" name="Text Box 20">
              <a:extLst>
                <a:ext uri="{FF2B5EF4-FFF2-40B4-BE49-F238E27FC236}">
                  <a16:creationId xmlns:a16="http://schemas.microsoft.com/office/drawing/2014/main" id="{92972678-7EB7-4A55-BE41-5D6A2725EC3B}"/>
                </a:ext>
              </a:extLst>
            </p:cNvPr>
            <p:cNvSpPr txBox="1">
              <a:spLocks noChangeArrowheads="1"/>
            </p:cNvSpPr>
            <p:nvPr/>
          </p:nvSpPr>
          <p:spPr bwMode="auto">
            <a:xfrm>
              <a:off x="5433" y="10570"/>
              <a:ext cx="189"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 typeface="Arial" panose="020B0604020202020204" pitchFamily="34" charset="0"/>
                <a:buNone/>
              </a:pPr>
              <a:r>
                <a:rPr lang="en-US" altLang="zh-CN" sz="2400"/>
                <a:t>D</a:t>
              </a:r>
            </a:p>
          </p:txBody>
        </p:sp>
      </p:grpSp>
      <p:sp>
        <p:nvSpPr>
          <p:cNvPr id="58374" name="Rectangle 21">
            <a:extLst>
              <a:ext uri="{FF2B5EF4-FFF2-40B4-BE49-F238E27FC236}">
                <a16:creationId xmlns:a16="http://schemas.microsoft.com/office/drawing/2014/main" id="{EF3F6A7E-1A59-4BFB-820C-D479AD31127C}"/>
              </a:ext>
            </a:extLst>
          </p:cNvPr>
          <p:cNvSpPr>
            <a:spLocks noChangeArrowheads="1"/>
          </p:cNvSpPr>
          <p:nvPr/>
        </p:nvSpPr>
        <p:spPr bwMode="auto">
          <a:xfrm>
            <a:off x="762000" y="1651000"/>
            <a:ext cx="45720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dirty="0"/>
              <a:t>A</a:t>
            </a:r>
            <a:r>
              <a:rPr lang="zh-CN" altLang="en-US" dirty="0"/>
              <a:t>：区域轮廓</a:t>
            </a:r>
            <a:endParaRPr lang="en-US" altLang="zh-CN" dirty="0"/>
          </a:p>
          <a:p>
            <a:pPr algn="just" eaLnBrk="1" hangingPunct="1">
              <a:lnSpc>
                <a:spcPct val="100000"/>
              </a:lnSpc>
              <a:spcBef>
                <a:spcPct val="0"/>
              </a:spcBef>
              <a:buClrTx/>
              <a:buSzTx/>
              <a:buFont typeface="Arial" panose="020B0604020202020204" pitchFamily="34" charset="0"/>
              <a:buNone/>
            </a:pPr>
            <a:r>
              <a:rPr lang="en-US" altLang="zh-CN" dirty="0"/>
              <a:t>B</a:t>
            </a:r>
            <a:r>
              <a:rPr lang="zh-CN" altLang="en-US" dirty="0"/>
              <a:t>：立体视觉</a:t>
            </a:r>
            <a:endParaRPr lang="zh-CN" altLang="en-US" sz="3200" dirty="0"/>
          </a:p>
          <a:p>
            <a:pPr algn="just">
              <a:lnSpc>
                <a:spcPct val="100000"/>
              </a:lnSpc>
              <a:spcBef>
                <a:spcPct val="0"/>
              </a:spcBef>
              <a:buClrTx/>
              <a:buSzTx/>
              <a:buFont typeface="Arial" panose="020B0604020202020204" pitchFamily="34" charset="0"/>
              <a:buNone/>
            </a:pPr>
            <a:r>
              <a:rPr lang="en-US" altLang="zh-CN" dirty="0"/>
              <a:t>C</a:t>
            </a:r>
            <a:r>
              <a:rPr lang="zh-CN" altLang="en-US" dirty="0"/>
              <a:t>：图像语义</a:t>
            </a:r>
            <a:r>
              <a:rPr lang="en-US" altLang="zh-CN" dirty="0"/>
              <a:t>(</a:t>
            </a:r>
            <a:r>
              <a:rPr lang="zh-CN" altLang="en-US" dirty="0"/>
              <a:t>物体属性</a:t>
            </a:r>
            <a:r>
              <a:rPr lang="en-US" altLang="zh-CN" dirty="0"/>
              <a:t>)</a:t>
            </a:r>
            <a:endParaRPr lang="zh-CN" altLang="en-US" sz="3200" dirty="0"/>
          </a:p>
          <a:p>
            <a:pPr>
              <a:lnSpc>
                <a:spcPct val="100000"/>
              </a:lnSpc>
              <a:spcBef>
                <a:spcPct val="0"/>
              </a:spcBef>
              <a:buClrTx/>
              <a:buSzTx/>
              <a:buFont typeface="Arial" panose="020B0604020202020204" pitchFamily="34" charset="0"/>
              <a:buNone/>
            </a:pPr>
            <a:r>
              <a:rPr lang="en-US" altLang="zh-CN" dirty="0"/>
              <a:t>D</a:t>
            </a:r>
            <a:r>
              <a:rPr lang="zh-CN" altLang="en-US" dirty="0">
                <a:latin typeface="宋体" panose="02010600030101010101" pitchFamily="2" charset="-122"/>
              </a:rPr>
              <a:t>：知识关联（联想）</a:t>
            </a:r>
            <a:endParaRPr lang="en-US" altLang="zh-CN" dirty="0">
              <a:latin typeface="宋体" panose="02010600030101010101" pitchFamily="2" charset="-122"/>
            </a:endParaRPr>
          </a:p>
          <a:p>
            <a:pPr>
              <a:lnSpc>
                <a:spcPct val="100000"/>
              </a:lnSpc>
              <a:spcBef>
                <a:spcPct val="0"/>
              </a:spcBef>
              <a:buClrTx/>
              <a:buSzTx/>
              <a:buNone/>
            </a:pPr>
            <a:r>
              <a:rPr lang="en-US" altLang="zh-CN" dirty="0"/>
              <a:t>E</a:t>
            </a:r>
            <a:r>
              <a:rPr lang="zh-CN" altLang="en-US" dirty="0"/>
              <a:t>：行为主义的对象学习</a:t>
            </a:r>
            <a:endParaRPr lang="en-US" altLang="zh-CN" dirty="0"/>
          </a:p>
          <a:p>
            <a:pPr>
              <a:lnSpc>
                <a:spcPct val="100000"/>
              </a:lnSpc>
              <a:spcBef>
                <a:spcPct val="0"/>
              </a:spcBef>
              <a:buClrTx/>
              <a:buSzTx/>
              <a:buNone/>
            </a:pPr>
            <a:r>
              <a:rPr lang="en-US" altLang="zh-CN" dirty="0"/>
              <a:t>F:</a:t>
            </a:r>
            <a:r>
              <a:rPr lang="zh-CN" altLang="en-US" dirty="0"/>
              <a:t> </a:t>
            </a:r>
            <a:r>
              <a:rPr lang="en-US" altLang="zh-CN" dirty="0"/>
              <a:t>……</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a:extLst>
              <a:ext uri="{FF2B5EF4-FFF2-40B4-BE49-F238E27FC236}">
                <a16:creationId xmlns:a16="http://schemas.microsoft.com/office/drawing/2014/main" id="{D156946A-4486-4CD3-B6C7-CF16CA656209}"/>
              </a:ext>
            </a:extLst>
          </p:cNvPr>
          <p:cNvSpPr>
            <a:spLocks noGrp="1" noChangeArrowheads="1"/>
          </p:cNvSpPr>
          <p:nvPr>
            <p:ph idx="1"/>
          </p:nvPr>
        </p:nvSpPr>
        <p:spPr>
          <a:xfrm>
            <a:off x="735013" y="1066800"/>
            <a:ext cx="8229600" cy="4394200"/>
          </a:xfrm>
        </p:spPr>
        <p:txBody>
          <a:bodyPr/>
          <a:lstStyle/>
          <a:p>
            <a:r>
              <a:rPr lang="zh-CN" altLang="en-US" sz="3600"/>
              <a:t>图像的边缘</a:t>
            </a:r>
            <a:endParaRPr lang="en-US" altLang="zh-CN" sz="3600"/>
          </a:p>
          <a:p>
            <a:endParaRPr lang="en-US" altLang="zh-CN" sz="3600"/>
          </a:p>
          <a:p>
            <a:endParaRPr lang="en-US" altLang="zh-CN" sz="3600"/>
          </a:p>
          <a:p>
            <a:endParaRPr lang="en-US" altLang="zh-CN" sz="3600"/>
          </a:p>
          <a:p>
            <a:endParaRPr lang="en-US" altLang="zh-CN" sz="3600"/>
          </a:p>
          <a:p>
            <a:endParaRPr lang="en-US" altLang="zh-CN" sz="3600"/>
          </a:p>
          <a:p>
            <a:pPr>
              <a:buFont typeface="Wingdings" panose="05000000000000000000" pitchFamily="2" charset="2"/>
              <a:buNone/>
            </a:pPr>
            <a:r>
              <a:rPr lang="zh-CN" altLang="en-US" sz="2400"/>
              <a:t>边缘点：亮度显著变化的点 </a:t>
            </a:r>
          </a:p>
          <a:p>
            <a:pPr>
              <a:buFont typeface="Wingdings" panose="05000000000000000000" pitchFamily="2" charset="2"/>
              <a:buNone/>
            </a:pPr>
            <a:r>
              <a:rPr lang="zh-CN" altLang="en-US" sz="2400"/>
              <a:t>边缘段：边缘点坐标和方向的总和 </a:t>
            </a:r>
          </a:p>
          <a:p>
            <a:pPr>
              <a:buFont typeface="Wingdings" panose="05000000000000000000" pitchFamily="2" charset="2"/>
              <a:buNone/>
            </a:pPr>
            <a:r>
              <a:rPr lang="zh-CN" altLang="en-US" sz="2400"/>
              <a:t>边缘检测器：抽取边缘集合的算法</a:t>
            </a:r>
          </a:p>
          <a:p>
            <a:pPr>
              <a:buFont typeface="Wingdings" panose="05000000000000000000" pitchFamily="2" charset="2"/>
              <a:buNone/>
            </a:pPr>
            <a:r>
              <a:rPr lang="zh-CN" altLang="en-US" sz="2400"/>
              <a:t>边缘跟踪：确定轮廓的搜索过程 </a:t>
            </a:r>
          </a:p>
          <a:p>
            <a:pPr>
              <a:buFont typeface="Wingdings" panose="05000000000000000000" pitchFamily="2" charset="2"/>
              <a:buNone/>
            </a:pPr>
            <a:endParaRPr lang="zh-CN" altLang="en-US" sz="2400"/>
          </a:p>
        </p:txBody>
      </p:sp>
      <p:sp>
        <p:nvSpPr>
          <p:cNvPr id="58371" name="Rectangle 2">
            <a:extLst>
              <a:ext uri="{FF2B5EF4-FFF2-40B4-BE49-F238E27FC236}">
                <a16:creationId xmlns:a16="http://schemas.microsoft.com/office/drawing/2014/main" id="{A94C0D87-514E-48DC-A023-4D81724DFA9C}"/>
              </a:ext>
            </a:extLst>
          </p:cNvPr>
          <p:cNvSpPr>
            <a:spLocks noGrp="1" noChangeArrowheads="1"/>
          </p:cNvSpPr>
          <p:nvPr>
            <p:ph type="title"/>
          </p:nvPr>
        </p:nvSpPr>
        <p:spPr>
          <a:xfrm>
            <a:off x="484188" y="15875"/>
            <a:ext cx="4675187" cy="1143000"/>
          </a:xfrm>
        </p:spPr>
        <p:txBody>
          <a:bodyPr/>
          <a:lstStyle/>
          <a:p>
            <a:r>
              <a:rPr lang="en-US" altLang="zh-CN" sz="4000" b="1" dirty="0"/>
              <a:t>3.1 </a:t>
            </a:r>
            <a:r>
              <a:rPr lang="zh-CN" altLang="en-US" sz="4000" b="1" dirty="0"/>
              <a:t>数字图像概念</a:t>
            </a:r>
          </a:p>
        </p:txBody>
      </p:sp>
      <p:pic>
        <p:nvPicPr>
          <p:cNvPr id="58372" name="Picture 12" descr="underline_base">
            <a:extLst>
              <a:ext uri="{FF2B5EF4-FFF2-40B4-BE49-F238E27FC236}">
                <a16:creationId xmlns:a16="http://schemas.microsoft.com/office/drawing/2014/main" id="{E639E9B7-637F-4225-AD2C-C2FC7DDA3D3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801688"/>
            <a:ext cx="51260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8373" name="Group 11">
            <a:extLst>
              <a:ext uri="{FF2B5EF4-FFF2-40B4-BE49-F238E27FC236}">
                <a16:creationId xmlns:a16="http://schemas.microsoft.com/office/drawing/2014/main" id="{682C04BB-1640-4664-B22E-4A79E65FFF66}"/>
              </a:ext>
            </a:extLst>
          </p:cNvPr>
          <p:cNvGrpSpPr>
            <a:grpSpLocks/>
          </p:cNvGrpSpPr>
          <p:nvPr/>
        </p:nvGrpSpPr>
        <p:grpSpPr bwMode="auto">
          <a:xfrm>
            <a:off x="4816475" y="1927225"/>
            <a:ext cx="3413125" cy="2411413"/>
            <a:chOff x="4635" y="9857"/>
            <a:chExt cx="1932" cy="1178"/>
          </a:xfrm>
        </p:grpSpPr>
        <p:grpSp>
          <p:nvGrpSpPr>
            <p:cNvPr id="58375" name="Group 12">
              <a:extLst>
                <a:ext uri="{FF2B5EF4-FFF2-40B4-BE49-F238E27FC236}">
                  <a16:creationId xmlns:a16="http://schemas.microsoft.com/office/drawing/2014/main" id="{A7605CCE-E032-47BF-9B06-B6FA0BCAA851}"/>
                </a:ext>
              </a:extLst>
            </p:cNvPr>
            <p:cNvGrpSpPr>
              <a:grpSpLocks/>
            </p:cNvGrpSpPr>
            <p:nvPr/>
          </p:nvGrpSpPr>
          <p:grpSpPr bwMode="auto">
            <a:xfrm>
              <a:off x="4635" y="9857"/>
              <a:ext cx="1932" cy="1178"/>
              <a:chOff x="4635" y="7361"/>
              <a:chExt cx="1932" cy="1178"/>
            </a:xfrm>
          </p:grpSpPr>
          <p:sp>
            <p:nvSpPr>
              <p:cNvPr id="58380" name="AutoShape 13">
                <a:extLst>
                  <a:ext uri="{FF2B5EF4-FFF2-40B4-BE49-F238E27FC236}">
                    <a16:creationId xmlns:a16="http://schemas.microsoft.com/office/drawing/2014/main" id="{3A018C8F-6576-43CE-9A82-8E63969C80A2}"/>
                  </a:ext>
                </a:extLst>
              </p:cNvPr>
              <p:cNvSpPr>
                <a:spLocks noChangeArrowheads="1"/>
              </p:cNvSpPr>
              <p:nvPr/>
            </p:nvSpPr>
            <p:spPr bwMode="auto">
              <a:xfrm>
                <a:off x="4635" y="7888"/>
                <a:ext cx="693" cy="651"/>
              </a:xfrm>
              <a:prstGeom prst="cube">
                <a:avLst>
                  <a:gd name="adj" fmla="val 69727"/>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58381" name="AutoShape 14">
                <a:extLst>
                  <a:ext uri="{FF2B5EF4-FFF2-40B4-BE49-F238E27FC236}">
                    <a16:creationId xmlns:a16="http://schemas.microsoft.com/office/drawing/2014/main" id="{257306C5-A62A-4B5F-ABC2-FA7EB1E3E513}"/>
                  </a:ext>
                </a:extLst>
              </p:cNvPr>
              <p:cNvSpPr>
                <a:spLocks noChangeArrowheads="1"/>
              </p:cNvSpPr>
              <p:nvPr/>
            </p:nvSpPr>
            <p:spPr bwMode="auto">
              <a:xfrm>
                <a:off x="4866" y="7888"/>
                <a:ext cx="1701" cy="651"/>
              </a:xfrm>
              <a:prstGeom prst="cube">
                <a:avLst>
                  <a:gd name="adj" fmla="val 69727"/>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58382" name="AutoShape 15">
                <a:extLst>
                  <a:ext uri="{FF2B5EF4-FFF2-40B4-BE49-F238E27FC236}">
                    <a16:creationId xmlns:a16="http://schemas.microsoft.com/office/drawing/2014/main" id="{924EF3EE-0330-4F39-B602-724F87258049}"/>
                  </a:ext>
                </a:extLst>
              </p:cNvPr>
              <p:cNvSpPr>
                <a:spLocks noChangeArrowheads="1"/>
              </p:cNvSpPr>
              <p:nvPr/>
            </p:nvSpPr>
            <p:spPr bwMode="auto">
              <a:xfrm>
                <a:off x="5244" y="8043"/>
                <a:ext cx="672" cy="93"/>
              </a:xfrm>
              <a:prstGeom prst="triangle">
                <a:avLst>
                  <a:gd name="adj" fmla="val 70356"/>
                </a:avLst>
              </a:prstGeom>
              <a:solidFill>
                <a:srgbClr val="000000"/>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58383" name="AutoShape 16">
                <a:extLst>
                  <a:ext uri="{FF2B5EF4-FFF2-40B4-BE49-F238E27FC236}">
                    <a16:creationId xmlns:a16="http://schemas.microsoft.com/office/drawing/2014/main" id="{44E769A6-EA52-4B3E-9F24-0697F45C220D}"/>
                  </a:ext>
                </a:extLst>
              </p:cNvPr>
              <p:cNvSpPr>
                <a:spLocks noChangeArrowheads="1"/>
              </p:cNvSpPr>
              <p:nvPr/>
            </p:nvSpPr>
            <p:spPr bwMode="auto">
              <a:xfrm>
                <a:off x="5664" y="7361"/>
                <a:ext cx="378" cy="775"/>
              </a:xfrm>
              <a:prstGeom prst="can">
                <a:avLst>
                  <a:gd name="adj" fmla="val 51257"/>
                </a:avLst>
              </a:prstGeom>
              <a:solidFill>
                <a:srgbClr val="FFFFFF"/>
              </a:solidFill>
              <a:ln w="9525">
                <a:solidFill>
                  <a:srgbClr val="000000"/>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pSp>
        <p:sp>
          <p:nvSpPr>
            <p:cNvPr id="58376" name="Text Box 17">
              <a:extLst>
                <a:ext uri="{FF2B5EF4-FFF2-40B4-BE49-F238E27FC236}">
                  <a16:creationId xmlns:a16="http://schemas.microsoft.com/office/drawing/2014/main" id="{EBBF5DBC-3D43-465B-A30A-A931DC1BF39C}"/>
                </a:ext>
              </a:extLst>
            </p:cNvPr>
            <p:cNvSpPr txBox="1">
              <a:spLocks noChangeArrowheads="1"/>
            </p:cNvSpPr>
            <p:nvPr/>
          </p:nvSpPr>
          <p:spPr bwMode="auto">
            <a:xfrm>
              <a:off x="5895" y="10539"/>
              <a:ext cx="189"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 typeface="Arial" panose="020B0604020202020204" pitchFamily="34" charset="0"/>
                <a:buNone/>
              </a:pPr>
              <a:r>
                <a:rPr lang="en-US" altLang="zh-CN" sz="2400"/>
                <a:t>A</a:t>
              </a:r>
            </a:p>
          </p:txBody>
        </p:sp>
        <p:sp>
          <p:nvSpPr>
            <p:cNvPr id="58377" name="Text Box 18">
              <a:extLst>
                <a:ext uri="{FF2B5EF4-FFF2-40B4-BE49-F238E27FC236}">
                  <a16:creationId xmlns:a16="http://schemas.microsoft.com/office/drawing/2014/main" id="{788EAEA4-A25D-436A-B3C5-8C12AC9708F1}"/>
                </a:ext>
              </a:extLst>
            </p:cNvPr>
            <p:cNvSpPr txBox="1">
              <a:spLocks noChangeArrowheads="1"/>
            </p:cNvSpPr>
            <p:nvPr/>
          </p:nvSpPr>
          <p:spPr bwMode="auto">
            <a:xfrm>
              <a:off x="5034" y="10570"/>
              <a:ext cx="189"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 typeface="Arial" panose="020B0604020202020204" pitchFamily="34" charset="0"/>
                <a:buNone/>
              </a:pPr>
              <a:r>
                <a:rPr lang="en-US" altLang="zh-CN" sz="2400"/>
                <a:t>B</a:t>
              </a:r>
            </a:p>
          </p:txBody>
        </p:sp>
        <p:sp>
          <p:nvSpPr>
            <p:cNvPr id="58378" name="Text Box 19">
              <a:extLst>
                <a:ext uri="{FF2B5EF4-FFF2-40B4-BE49-F238E27FC236}">
                  <a16:creationId xmlns:a16="http://schemas.microsoft.com/office/drawing/2014/main" id="{D5F8B942-1CAB-4E68-A35F-1BB4D0A9C0C5}"/>
                </a:ext>
              </a:extLst>
            </p:cNvPr>
            <p:cNvSpPr txBox="1">
              <a:spLocks noChangeArrowheads="1"/>
            </p:cNvSpPr>
            <p:nvPr/>
          </p:nvSpPr>
          <p:spPr bwMode="auto">
            <a:xfrm>
              <a:off x="6168" y="10136"/>
              <a:ext cx="189"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 typeface="Arial" panose="020B0604020202020204" pitchFamily="34" charset="0"/>
                <a:buNone/>
              </a:pPr>
              <a:r>
                <a:rPr lang="en-US" altLang="zh-CN" sz="2400"/>
                <a:t>C</a:t>
              </a:r>
            </a:p>
          </p:txBody>
        </p:sp>
        <p:sp>
          <p:nvSpPr>
            <p:cNvPr id="58379" name="Text Box 20">
              <a:extLst>
                <a:ext uri="{FF2B5EF4-FFF2-40B4-BE49-F238E27FC236}">
                  <a16:creationId xmlns:a16="http://schemas.microsoft.com/office/drawing/2014/main" id="{92972678-7EB7-4A55-BE41-5D6A2725EC3B}"/>
                </a:ext>
              </a:extLst>
            </p:cNvPr>
            <p:cNvSpPr txBox="1">
              <a:spLocks noChangeArrowheads="1"/>
            </p:cNvSpPr>
            <p:nvPr/>
          </p:nvSpPr>
          <p:spPr bwMode="auto">
            <a:xfrm>
              <a:off x="5433" y="10570"/>
              <a:ext cx="189"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 typeface="Arial" panose="020B0604020202020204" pitchFamily="34" charset="0"/>
                <a:buNone/>
              </a:pPr>
              <a:r>
                <a:rPr lang="en-US" altLang="zh-CN" sz="2400"/>
                <a:t>D</a:t>
              </a:r>
            </a:p>
          </p:txBody>
        </p:sp>
      </p:grpSp>
      <p:sp>
        <p:nvSpPr>
          <p:cNvPr id="58374" name="Rectangle 21">
            <a:extLst>
              <a:ext uri="{FF2B5EF4-FFF2-40B4-BE49-F238E27FC236}">
                <a16:creationId xmlns:a16="http://schemas.microsoft.com/office/drawing/2014/main" id="{EF3F6A7E-1A59-4BFB-820C-D479AD31127C}"/>
              </a:ext>
            </a:extLst>
          </p:cNvPr>
          <p:cNvSpPr>
            <a:spLocks noChangeArrowheads="1"/>
          </p:cNvSpPr>
          <p:nvPr/>
        </p:nvSpPr>
        <p:spPr bwMode="auto">
          <a:xfrm>
            <a:off x="762000" y="1651000"/>
            <a:ext cx="457200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a:t>A</a:t>
            </a:r>
            <a:r>
              <a:rPr lang="zh-CN" altLang="en-US"/>
              <a:t>：空间曲面的不连续点</a:t>
            </a:r>
            <a:endParaRPr lang="zh-CN" altLang="en-US" sz="3200"/>
          </a:p>
          <a:p>
            <a:pPr algn="just">
              <a:lnSpc>
                <a:spcPct val="100000"/>
              </a:lnSpc>
              <a:spcBef>
                <a:spcPct val="0"/>
              </a:spcBef>
              <a:buClrTx/>
              <a:buSzTx/>
              <a:buFont typeface="Arial" panose="020B0604020202020204" pitchFamily="34" charset="0"/>
              <a:buNone/>
            </a:pPr>
            <a:r>
              <a:rPr lang="en-US" altLang="zh-CN"/>
              <a:t>B</a:t>
            </a:r>
            <a:r>
              <a:rPr lang="zh-CN" altLang="en-US"/>
              <a:t>：不同材料或不同颜色</a:t>
            </a:r>
            <a:endParaRPr lang="zh-CN" altLang="en-US" sz="3200"/>
          </a:p>
          <a:p>
            <a:pPr algn="just">
              <a:lnSpc>
                <a:spcPct val="100000"/>
              </a:lnSpc>
              <a:spcBef>
                <a:spcPct val="0"/>
              </a:spcBef>
              <a:buClrTx/>
              <a:buSzTx/>
              <a:buFont typeface="Arial" panose="020B0604020202020204" pitchFamily="34" charset="0"/>
              <a:buNone/>
            </a:pPr>
            <a:r>
              <a:rPr lang="en-US" altLang="zh-CN"/>
              <a:t>C</a:t>
            </a:r>
            <a:r>
              <a:rPr lang="zh-CN" altLang="en-US"/>
              <a:t>：物体与背景的分界线</a:t>
            </a:r>
            <a:endParaRPr lang="zh-CN" altLang="en-US" sz="3200"/>
          </a:p>
          <a:p>
            <a:pPr>
              <a:lnSpc>
                <a:spcPct val="100000"/>
              </a:lnSpc>
              <a:spcBef>
                <a:spcPct val="0"/>
              </a:spcBef>
              <a:buClrTx/>
              <a:buSzTx/>
              <a:buFont typeface="Arial" panose="020B0604020202020204" pitchFamily="34" charset="0"/>
              <a:buNone/>
            </a:pPr>
            <a:r>
              <a:rPr lang="en-US" altLang="zh-CN"/>
              <a:t>D</a:t>
            </a:r>
            <a:r>
              <a:rPr lang="zh-CN" altLang="en-US">
                <a:latin typeface="宋体" panose="02010600030101010101" pitchFamily="2" charset="-122"/>
              </a:rPr>
              <a:t>：阴影引起的边缘</a:t>
            </a:r>
            <a:r>
              <a:rPr lang="zh-CN" altLang="en-US" sz="3300"/>
              <a:t> </a:t>
            </a:r>
            <a:endParaRPr lang="zh-CN" altLang="en-US" sz="6000"/>
          </a:p>
        </p:txBody>
      </p:sp>
    </p:spTree>
    <p:extLst>
      <p:ext uri="{BB962C8B-B14F-4D97-AF65-F5344CB8AC3E}">
        <p14:creationId xmlns:p14="http://schemas.microsoft.com/office/powerpoint/2010/main" val="1548273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5165990C-CB75-45CC-820D-BCF72E1A24E6}"/>
              </a:ext>
            </a:extLst>
          </p:cNvPr>
          <p:cNvSpPr>
            <a:spLocks noGrp="1" noChangeArrowheads="1"/>
          </p:cNvSpPr>
          <p:nvPr>
            <p:ph type="title"/>
          </p:nvPr>
        </p:nvSpPr>
        <p:spPr>
          <a:xfrm>
            <a:off x="533400" y="228600"/>
            <a:ext cx="4332288" cy="1143000"/>
          </a:xfrm>
        </p:spPr>
        <p:txBody>
          <a:bodyPr/>
          <a:lstStyle/>
          <a:p>
            <a:pPr eaLnBrk="1" hangingPunct="1"/>
            <a:r>
              <a:rPr lang="en-US" altLang="zh-CN"/>
              <a:t>Questions</a:t>
            </a:r>
            <a:endParaRPr lang="zh-CN" altLang="en-US"/>
          </a:p>
        </p:txBody>
      </p:sp>
      <p:pic>
        <p:nvPicPr>
          <p:cNvPr id="34819" name="Picture 12" descr="underline_base">
            <a:extLst>
              <a:ext uri="{FF2B5EF4-FFF2-40B4-BE49-F238E27FC236}">
                <a16:creationId xmlns:a16="http://schemas.microsoft.com/office/drawing/2014/main" id="{39F925E3-DF5A-4531-80B7-CA583A72F0A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3" y="1030288"/>
            <a:ext cx="4368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矩形 6">
            <a:extLst>
              <a:ext uri="{FF2B5EF4-FFF2-40B4-BE49-F238E27FC236}">
                <a16:creationId xmlns:a16="http://schemas.microsoft.com/office/drawing/2014/main" id="{B76A32D8-D92E-4133-998C-FD7401AC40AD}"/>
              </a:ext>
            </a:extLst>
          </p:cNvPr>
          <p:cNvSpPr>
            <a:spLocks noChangeArrowheads="1"/>
          </p:cNvSpPr>
          <p:nvPr/>
        </p:nvSpPr>
        <p:spPr bwMode="auto">
          <a:xfrm>
            <a:off x="409575" y="1244600"/>
            <a:ext cx="7380288"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09600" indent="-609600">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AutoNum type="arabicPeriod"/>
            </a:pPr>
            <a:r>
              <a:rPr lang="zh-CN" altLang="en-US" sz="3600" dirty="0"/>
              <a:t>成像的过程如何量化？</a:t>
            </a:r>
            <a:endParaRPr lang="en-US" altLang="zh-CN" sz="3600" dirty="0"/>
          </a:p>
          <a:p>
            <a:pPr eaLnBrk="1" hangingPunct="1">
              <a:lnSpc>
                <a:spcPct val="100000"/>
              </a:lnSpc>
              <a:spcBef>
                <a:spcPct val="0"/>
              </a:spcBef>
              <a:buClrTx/>
              <a:buSzTx/>
              <a:buFont typeface="Arial" panose="020B0604020202020204" pitchFamily="34" charset="0"/>
              <a:buAutoNum type="arabicPeriod"/>
            </a:pPr>
            <a:r>
              <a:rPr lang="zh-CN" altLang="en-US" sz="3600" dirty="0"/>
              <a:t>如何描述和定义一帧图像？</a:t>
            </a:r>
            <a:endParaRPr lang="en-US" altLang="zh-CN" sz="3600" dirty="0"/>
          </a:p>
          <a:p>
            <a:pPr eaLnBrk="1" hangingPunct="1">
              <a:lnSpc>
                <a:spcPct val="100000"/>
              </a:lnSpc>
              <a:spcBef>
                <a:spcPct val="0"/>
              </a:spcBef>
              <a:buClrTx/>
              <a:buSzTx/>
              <a:buFont typeface="Arial" panose="020B0604020202020204" pitchFamily="34" charset="0"/>
              <a:buAutoNum type="arabicPeriod"/>
            </a:pPr>
            <a:r>
              <a:rPr lang="zh-CN" altLang="en-US" sz="3600" dirty="0"/>
              <a:t>如何搜索和分割感兴趣区域？</a:t>
            </a:r>
            <a:endParaRPr lang="en-US" altLang="zh-CN" sz="3600" dirty="0"/>
          </a:p>
          <a:p>
            <a:pPr eaLnBrk="1" hangingPunct="1">
              <a:lnSpc>
                <a:spcPct val="100000"/>
              </a:lnSpc>
              <a:spcBef>
                <a:spcPct val="0"/>
              </a:spcBef>
              <a:buClrTx/>
              <a:buSzTx/>
              <a:buFont typeface="Arial" panose="020B0604020202020204" pitchFamily="34" charset="0"/>
              <a:buAutoNum type="arabicPeriod"/>
            </a:pPr>
            <a:r>
              <a:rPr lang="zh-CN" altLang="en-US" sz="3600" dirty="0"/>
              <a:t>如何准确、高速地识别出目标？</a:t>
            </a:r>
          </a:p>
          <a:p>
            <a:pPr eaLnBrk="1" hangingPunct="1">
              <a:lnSpc>
                <a:spcPct val="100000"/>
              </a:lnSpc>
              <a:spcBef>
                <a:spcPct val="0"/>
              </a:spcBef>
              <a:buClrTx/>
              <a:buSzTx/>
              <a:buFont typeface="Arial" panose="020B0604020202020204" pitchFamily="34" charset="0"/>
              <a:buNone/>
            </a:pPr>
            <a:r>
              <a:rPr lang="en-US" altLang="zh-CN" sz="3600" dirty="0"/>
              <a:t>5.  </a:t>
            </a:r>
            <a:r>
              <a:rPr lang="zh-CN" altLang="en-US" sz="3600" dirty="0"/>
              <a:t>运动目标的跟踪方法有哪些？</a:t>
            </a:r>
            <a:endParaRPr lang="en-US" altLang="zh-CN" sz="36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11984B00-BE94-4007-9980-F53A06CC611D}"/>
              </a:ext>
            </a:extLst>
          </p:cNvPr>
          <p:cNvSpPr>
            <a:spLocks noGrp="1" noChangeArrowheads="1"/>
          </p:cNvSpPr>
          <p:nvPr>
            <p:ph type="title"/>
          </p:nvPr>
        </p:nvSpPr>
        <p:spPr>
          <a:xfrm>
            <a:off x="484188" y="15875"/>
            <a:ext cx="4675187" cy="1143000"/>
          </a:xfrm>
        </p:spPr>
        <p:txBody>
          <a:bodyPr/>
          <a:lstStyle/>
          <a:p>
            <a:r>
              <a:rPr lang="en-US" altLang="zh-CN" sz="4000" b="1" dirty="0"/>
              <a:t>3.1 </a:t>
            </a:r>
            <a:r>
              <a:rPr lang="zh-CN" altLang="en-US" sz="4000" b="1" dirty="0"/>
              <a:t>数字图像概念</a:t>
            </a:r>
          </a:p>
        </p:txBody>
      </p:sp>
      <p:pic>
        <p:nvPicPr>
          <p:cNvPr id="59395" name="Picture 12" descr="underline_base">
            <a:extLst>
              <a:ext uri="{FF2B5EF4-FFF2-40B4-BE49-F238E27FC236}">
                <a16:creationId xmlns:a16="http://schemas.microsoft.com/office/drawing/2014/main" id="{0AA5A153-342C-4E2B-8CBA-50DE385F3A5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801688"/>
            <a:ext cx="51260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Text Box 5">
            <a:extLst>
              <a:ext uri="{FF2B5EF4-FFF2-40B4-BE49-F238E27FC236}">
                <a16:creationId xmlns:a16="http://schemas.microsoft.com/office/drawing/2014/main" id="{481DF87D-B804-4A74-B79E-B0721F2D4360}"/>
              </a:ext>
            </a:extLst>
          </p:cNvPr>
          <p:cNvSpPr txBox="1">
            <a:spLocks noChangeArrowheads="1"/>
          </p:cNvSpPr>
          <p:nvPr/>
        </p:nvSpPr>
        <p:spPr bwMode="auto">
          <a:xfrm>
            <a:off x="701675" y="1905000"/>
            <a:ext cx="7848600"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381000">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Char char="•"/>
            </a:pPr>
            <a:r>
              <a:rPr lang="zh-CN" altLang="en-US"/>
              <a:t>阶跃边缘 </a:t>
            </a:r>
          </a:p>
          <a:p>
            <a:pPr eaLnBrk="1" hangingPunct="1">
              <a:lnSpc>
                <a:spcPct val="100000"/>
              </a:lnSpc>
              <a:spcBef>
                <a:spcPct val="50000"/>
              </a:spcBef>
              <a:buClrTx/>
              <a:buSzTx/>
              <a:buFont typeface="Arial" panose="020B0604020202020204" pitchFamily="34" charset="0"/>
              <a:buChar char="•"/>
            </a:pPr>
            <a:endParaRPr lang="zh-CN" altLang="en-US"/>
          </a:p>
          <a:p>
            <a:pPr eaLnBrk="1" hangingPunct="1">
              <a:lnSpc>
                <a:spcPct val="100000"/>
              </a:lnSpc>
              <a:spcBef>
                <a:spcPct val="50000"/>
              </a:spcBef>
              <a:buClrTx/>
              <a:buSzTx/>
              <a:buFont typeface="Arial" panose="020B0604020202020204" pitchFamily="34" charset="0"/>
              <a:buChar char="•"/>
            </a:pPr>
            <a:endParaRPr lang="zh-CN" altLang="en-US"/>
          </a:p>
          <a:p>
            <a:pPr eaLnBrk="1" hangingPunct="1">
              <a:lnSpc>
                <a:spcPct val="100000"/>
              </a:lnSpc>
              <a:spcBef>
                <a:spcPct val="50000"/>
              </a:spcBef>
              <a:buClrTx/>
              <a:buSzTx/>
              <a:buFont typeface="Arial" panose="020B0604020202020204" pitchFamily="34" charset="0"/>
              <a:buNone/>
            </a:pPr>
            <a:endParaRPr lang="zh-CN" altLang="en-US"/>
          </a:p>
          <a:p>
            <a:pPr eaLnBrk="1" hangingPunct="1">
              <a:lnSpc>
                <a:spcPct val="100000"/>
              </a:lnSpc>
              <a:spcBef>
                <a:spcPct val="50000"/>
              </a:spcBef>
              <a:buClrTx/>
              <a:buSzTx/>
              <a:buFont typeface="Arial" panose="020B0604020202020204" pitchFamily="34" charset="0"/>
              <a:buChar char="•"/>
            </a:pPr>
            <a:r>
              <a:rPr lang="zh-CN" altLang="en-US"/>
              <a:t>线条边缘 </a:t>
            </a:r>
          </a:p>
        </p:txBody>
      </p:sp>
      <p:pic>
        <p:nvPicPr>
          <p:cNvPr id="59397" name="Picture 6" descr="F:\讲义\计算机视觉\陈智勇PPT\2-0723139926-0003907.jpg">
            <a:extLst>
              <a:ext uri="{FF2B5EF4-FFF2-40B4-BE49-F238E27FC236}">
                <a16:creationId xmlns:a16="http://schemas.microsoft.com/office/drawing/2014/main" id="{40BD0528-750D-4801-B65A-8DC63D6C3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75" y="1981200"/>
            <a:ext cx="40386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Rectangle 7">
            <a:extLst>
              <a:ext uri="{FF2B5EF4-FFF2-40B4-BE49-F238E27FC236}">
                <a16:creationId xmlns:a16="http://schemas.microsoft.com/office/drawing/2014/main" id="{D26F8ED7-5F45-4156-A0D0-E88D7ED5E892}"/>
              </a:ext>
            </a:extLst>
          </p:cNvPr>
          <p:cNvSpPr>
            <a:spLocks noChangeArrowheads="1"/>
          </p:cNvSpPr>
          <p:nvPr/>
        </p:nvSpPr>
        <p:spPr bwMode="auto">
          <a:xfrm>
            <a:off x="7102475" y="4038600"/>
            <a:ext cx="304800" cy="10668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59399" name="Rectangle 8">
            <a:extLst>
              <a:ext uri="{FF2B5EF4-FFF2-40B4-BE49-F238E27FC236}">
                <a16:creationId xmlns:a16="http://schemas.microsoft.com/office/drawing/2014/main" id="{53234EFF-6CAE-452C-A14A-A9FE4D7BBF56}"/>
              </a:ext>
            </a:extLst>
          </p:cNvPr>
          <p:cNvSpPr>
            <a:spLocks noChangeArrowheads="1"/>
          </p:cNvSpPr>
          <p:nvPr/>
        </p:nvSpPr>
        <p:spPr bwMode="auto">
          <a:xfrm>
            <a:off x="3825875" y="3810000"/>
            <a:ext cx="685800" cy="3810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59400" name="Line 9">
            <a:extLst>
              <a:ext uri="{FF2B5EF4-FFF2-40B4-BE49-F238E27FC236}">
                <a16:creationId xmlns:a16="http://schemas.microsoft.com/office/drawing/2014/main" id="{6923BE2F-6DE1-42D4-B700-8C7DCD590C0F}"/>
              </a:ext>
            </a:extLst>
          </p:cNvPr>
          <p:cNvSpPr>
            <a:spLocks noChangeShapeType="1"/>
          </p:cNvSpPr>
          <p:nvPr/>
        </p:nvSpPr>
        <p:spPr bwMode="auto">
          <a:xfrm flipH="1" flipV="1">
            <a:off x="2606675" y="2438400"/>
            <a:ext cx="1219200" cy="1371600"/>
          </a:xfrm>
          <a:prstGeom prst="line">
            <a:avLst/>
          </a:prstGeom>
          <a:noFill/>
          <a:ln w="25400">
            <a:solidFill>
              <a:srgbClr val="FF0000"/>
            </a:solidFill>
            <a:miter lim="800000"/>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59401" name="Line 10">
            <a:extLst>
              <a:ext uri="{FF2B5EF4-FFF2-40B4-BE49-F238E27FC236}">
                <a16:creationId xmlns:a16="http://schemas.microsoft.com/office/drawing/2014/main" id="{5582D1C8-7089-41BF-9860-3E883B58EAB5}"/>
              </a:ext>
            </a:extLst>
          </p:cNvPr>
          <p:cNvSpPr>
            <a:spLocks noChangeShapeType="1"/>
          </p:cNvSpPr>
          <p:nvPr/>
        </p:nvSpPr>
        <p:spPr bwMode="auto">
          <a:xfrm flipH="1" flipV="1">
            <a:off x="2835275" y="4800600"/>
            <a:ext cx="4267200" cy="228600"/>
          </a:xfrm>
          <a:prstGeom prst="line">
            <a:avLst/>
          </a:prstGeom>
          <a:noFill/>
          <a:ln w="25400">
            <a:solidFill>
              <a:srgbClr val="FF0000"/>
            </a:solidFill>
            <a:miter lim="800000"/>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23" name="矩形 22">
            <a:extLst>
              <a:ext uri="{FF2B5EF4-FFF2-40B4-BE49-F238E27FC236}">
                <a16:creationId xmlns:a16="http://schemas.microsoft.com/office/drawing/2014/main" id="{A9744190-3971-4F6E-B440-DBDC5D1060E7}"/>
              </a:ext>
            </a:extLst>
          </p:cNvPr>
          <p:cNvSpPr/>
          <p:nvPr/>
        </p:nvSpPr>
        <p:spPr>
          <a:xfrm>
            <a:off x="917575" y="1074738"/>
            <a:ext cx="2840038" cy="563562"/>
          </a:xfrm>
          <a:prstGeom prst="rect">
            <a:avLst/>
          </a:prstGeom>
        </p:spPr>
        <p:txBody>
          <a:bodyPr wrap="none">
            <a:spAutoFit/>
          </a:bodyPr>
          <a:lstStyle/>
          <a:p>
            <a:pPr marL="342900" indent="-342900">
              <a:lnSpc>
                <a:spcPct val="85000"/>
              </a:lnSpc>
              <a:spcBef>
                <a:spcPct val="20000"/>
              </a:spcBef>
              <a:buClr>
                <a:srgbClr val="000099"/>
              </a:buClr>
              <a:buSzPct val="65000"/>
              <a:buFont typeface="Wingdings" panose="05000000000000000000" pitchFamily="2" charset="2"/>
              <a:buChar char="v"/>
              <a:defRPr/>
            </a:pPr>
            <a:r>
              <a:rPr lang="zh-CN" altLang="en-US" sz="3600" kern="0" dirty="0">
                <a:solidFill>
                  <a:srgbClr val="000000"/>
                </a:solidFill>
                <a:latin typeface="Comic Sans MS" panose="030F0702030302020204"/>
              </a:rPr>
              <a:t>图像的边缘</a:t>
            </a:r>
            <a:endParaRPr lang="en-US" altLang="zh-CN" sz="3600" kern="0" dirty="0">
              <a:solidFill>
                <a:srgbClr val="000000"/>
              </a:solidFill>
              <a:latin typeface="Comic Sans MS" panose="030F07020303020202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ED70117F-736C-4D45-9183-89B0465ECE16}"/>
              </a:ext>
            </a:extLst>
          </p:cNvPr>
          <p:cNvSpPr>
            <a:spLocks noGrp="1" noChangeArrowheads="1"/>
          </p:cNvSpPr>
          <p:nvPr>
            <p:ph type="title"/>
          </p:nvPr>
        </p:nvSpPr>
        <p:spPr>
          <a:xfrm>
            <a:off x="484188" y="15875"/>
            <a:ext cx="4675187" cy="1143000"/>
          </a:xfrm>
        </p:spPr>
        <p:txBody>
          <a:bodyPr/>
          <a:lstStyle/>
          <a:p>
            <a:r>
              <a:rPr lang="en-US" altLang="zh-CN" sz="4000" b="1" dirty="0"/>
              <a:t>3.1 </a:t>
            </a:r>
            <a:r>
              <a:rPr lang="zh-CN" altLang="en-US" sz="4000" b="1" dirty="0"/>
              <a:t>数字图像概念</a:t>
            </a:r>
          </a:p>
        </p:txBody>
      </p:sp>
      <p:pic>
        <p:nvPicPr>
          <p:cNvPr id="60419" name="Picture 12" descr="underline_base">
            <a:extLst>
              <a:ext uri="{FF2B5EF4-FFF2-40B4-BE49-F238E27FC236}">
                <a16:creationId xmlns:a16="http://schemas.microsoft.com/office/drawing/2014/main" id="{BF1DD62F-210F-44BF-A893-2053648EE64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801688"/>
            <a:ext cx="51260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a:extLst>
              <a:ext uri="{FF2B5EF4-FFF2-40B4-BE49-F238E27FC236}">
                <a16:creationId xmlns:a16="http://schemas.microsoft.com/office/drawing/2014/main" id="{A86AC765-BE94-4329-9B72-8B3B623F194E}"/>
              </a:ext>
            </a:extLst>
          </p:cNvPr>
          <p:cNvSpPr/>
          <p:nvPr/>
        </p:nvSpPr>
        <p:spPr>
          <a:xfrm>
            <a:off x="917575" y="1074738"/>
            <a:ext cx="2840038" cy="563562"/>
          </a:xfrm>
          <a:prstGeom prst="rect">
            <a:avLst/>
          </a:prstGeom>
        </p:spPr>
        <p:txBody>
          <a:bodyPr wrap="none">
            <a:spAutoFit/>
          </a:bodyPr>
          <a:lstStyle/>
          <a:p>
            <a:pPr marL="342900" indent="-342900">
              <a:lnSpc>
                <a:spcPct val="85000"/>
              </a:lnSpc>
              <a:spcBef>
                <a:spcPct val="20000"/>
              </a:spcBef>
              <a:buClr>
                <a:srgbClr val="000099"/>
              </a:buClr>
              <a:buSzPct val="65000"/>
              <a:buFont typeface="Wingdings" panose="05000000000000000000" pitchFamily="2" charset="2"/>
              <a:buChar char="v"/>
              <a:defRPr/>
            </a:pPr>
            <a:r>
              <a:rPr lang="zh-CN" altLang="en-US" sz="3600" kern="0" dirty="0">
                <a:solidFill>
                  <a:srgbClr val="000000"/>
                </a:solidFill>
                <a:latin typeface="Comic Sans MS" panose="030F0702030302020204"/>
              </a:rPr>
              <a:t>图像的边缘</a:t>
            </a:r>
            <a:endParaRPr lang="en-US" altLang="zh-CN" sz="3600" kern="0" dirty="0">
              <a:solidFill>
                <a:srgbClr val="000000"/>
              </a:solidFill>
              <a:latin typeface="Comic Sans MS" panose="030F0702030302020204"/>
            </a:endParaRPr>
          </a:p>
        </p:txBody>
      </p:sp>
      <p:pic>
        <p:nvPicPr>
          <p:cNvPr id="60421" name="Picture 4" descr="F:\讲义\计算机视觉\陈智勇PPT\image0_00225.bmp">
            <a:extLst>
              <a:ext uri="{FF2B5EF4-FFF2-40B4-BE49-F238E27FC236}">
                <a16:creationId xmlns:a16="http://schemas.microsoft.com/office/drawing/2014/main" id="{5220BA51-1D6D-4D4B-BF21-4BE1BAB47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0313" y="2187575"/>
            <a:ext cx="26416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Rectangle 5">
            <a:extLst>
              <a:ext uri="{FF2B5EF4-FFF2-40B4-BE49-F238E27FC236}">
                <a16:creationId xmlns:a16="http://schemas.microsoft.com/office/drawing/2014/main" id="{A3231C85-837F-4072-AB1E-D4D1951602FD}"/>
              </a:ext>
            </a:extLst>
          </p:cNvPr>
          <p:cNvSpPr>
            <a:spLocks noChangeArrowheads="1"/>
          </p:cNvSpPr>
          <p:nvPr/>
        </p:nvSpPr>
        <p:spPr bwMode="auto">
          <a:xfrm>
            <a:off x="2144713" y="4321175"/>
            <a:ext cx="152400" cy="1524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pic>
        <p:nvPicPr>
          <p:cNvPr id="60423" name="Picture 6" descr="F:\讲义\计算机视觉\陈智勇PPT\边缘.bmp">
            <a:extLst>
              <a:ext uri="{FF2B5EF4-FFF2-40B4-BE49-F238E27FC236}">
                <a16:creationId xmlns:a16="http://schemas.microsoft.com/office/drawing/2014/main" id="{F6E47132-4281-476D-8EDC-3BBB2DB921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4513" y="1273175"/>
            <a:ext cx="440372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4" name="Line 7">
            <a:extLst>
              <a:ext uri="{FF2B5EF4-FFF2-40B4-BE49-F238E27FC236}">
                <a16:creationId xmlns:a16="http://schemas.microsoft.com/office/drawing/2014/main" id="{509E9AAC-D2B9-400A-B691-312BC5E9AAE2}"/>
              </a:ext>
            </a:extLst>
          </p:cNvPr>
          <p:cNvSpPr>
            <a:spLocks noChangeShapeType="1"/>
          </p:cNvSpPr>
          <p:nvPr/>
        </p:nvSpPr>
        <p:spPr bwMode="auto">
          <a:xfrm flipV="1">
            <a:off x="1306513" y="5311775"/>
            <a:ext cx="3200400" cy="838200"/>
          </a:xfrm>
          <a:prstGeom prst="line">
            <a:avLst/>
          </a:prstGeom>
          <a:noFill/>
          <a:ln w="25400">
            <a:solidFill>
              <a:srgbClr val="FF6600"/>
            </a:solidFill>
            <a:miter lim="800000"/>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0425" name="Line 8">
            <a:extLst>
              <a:ext uri="{FF2B5EF4-FFF2-40B4-BE49-F238E27FC236}">
                <a16:creationId xmlns:a16="http://schemas.microsoft.com/office/drawing/2014/main" id="{CF67004B-0325-4155-B4AC-870F94EDED25}"/>
              </a:ext>
            </a:extLst>
          </p:cNvPr>
          <p:cNvSpPr>
            <a:spLocks noChangeShapeType="1"/>
          </p:cNvSpPr>
          <p:nvPr/>
        </p:nvSpPr>
        <p:spPr bwMode="auto">
          <a:xfrm flipV="1">
            <a:off x="2068513" y="5311775"/>
            <a:ext cx="2743200" cy="838200"/>
          </a:xfrm>
          <a:prstGeom prst="line">
            <a:avLst/>
          </a:prstGeom>
          <a:noFill/>
          <a:ln w="25400">
            <a:solidFill>
              <a:srgbClr val="FF6600"/>
            </a:solidFill>
            <a:miter lim="800000"/>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0426" name="Line 9">
            <a:extLst>
              <a:ext uri="{FF2B5EF4-FFF2-40B4-BE49-F238E27FC236}">
                <a16:creationId xmlns:a16="http://schemas.microsoft.com/office/drawing/2014/main" id="{56A5D86A-E8D8-42A3-AF6A-1C326351ABA2}"/>
              </a:ext>
            </a:extLst>
          </p:cNvPr>
          <p:cNvSpPr>
            <a:spLocks noChangeShapeType="1"/>
          </p:cNvSpPr>
          <p:nvPr/>
        </p:nvSpPr>
        <p:spPr bwMode="auto">
          <a:xfrm flipV="1">
            <a:off x="2601913" y="5311775"/>
            <a:ext cx="2514600" cy="838200"/>
          </a:xfrm>
          <a:prstGeom prst="line">
            <a:avLst/>
          </a:prstGeom>
          <a:noFill/>
          <a:ln w="25400">
            <a:solidFill>
              <a:srgbClr val="FF6600"/>
            </a:solidFill>
            <a:miter lim="800000"/>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0427" name="Rectangle 10">
            <a:extLst>
              <a:ext uri="{FF2B5EF4-FFF2-40B4-BE49-F238E27FC236}">
                <a16:creationId xmlns:a16="http://schemas.microsoft.com/office/drawing/2014/main" id="{0D8E75E6-46D3-4D30-89F7-CD988293609A}"/>
              </a:ext>
            </a:extLst>
          </p:cNvPr>
          <p:cNvSpPr>
            <a:spLocks noChangeArrowheads="1"/>
          </p:cNvSpPr>
          <p:nvPr/>
        </p:nvSpPr>
        <p:spPr bwMode="auto">
          <a:xfrm>
            <a:off x="4202113" y="5083175"/>
            <a:ext cx="4648200" cy="3810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60428" name="Line 23">
            <a:extLst>
              <a:ext uri="{FF2B5EF4-FFF2-40B4-BE49-F238E27FC236}">
                <a16:creationId xmlns:a16="http://schemas.microsoft.com/office/drawing/2014/main" id="{4EAAA8FD-E2ED-4D27-B822-23D8966F8BD2}"/>
              </a:ext>
            </a:extLst>
          </p:cNvPr>
          <p:cNvSpPr>
            <a:spLocks noChangeShapeType="1"/>
          </p:cNvSpPr>
          <p:nvPr/>
        </p:nvSpPr>
        <p:spPr bwMode="auto">
          <a:xfrm flipV="1">
            <a:off x="3135313" y="5311775"/>
            <a:ext cx="2209800" cy="838200"/>
          </a:xfrm>
          <a:prstGeom prst="line">
            <a:avLst/>
          </a:prstGeom>
          <a:noFill/>
          <a:ln w="25400">
            <a:solidFill>
              <a:srgbClr val="FF6600"/>
            </a:solidFill>
            <a:miter lim="800000"/>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0429" name="Line 24">
            <a:extLst>
              <a:ext uri="{FF2B5EF4-FFF2-40B4-BE49-F238E27FC236}">
                <a16:creationId xmlns:a16="http://schemas.microsoft.com/office/drawing/2014/main" id="{743C07E9-FE17-4714-8A2F-1419BC2A90DA}"/>
              </a:ext>
            </a:extLst>
          </p:cNvPr>
          <p:cNvSpPr>
            <a:spLocks noChangeShapeType="1"/>
          </p:cNvSpPr>
          <p:nvPr/>
        </p:nvSpPr>
        <p:spPr bwMode="auto">
          <a:xfrm flipV="1">
            <a:off x="5573713" y="5311775"/>
            <a:ext cx="838200" cy="838200"/>
          </a:xfrm>
          <a:prstGeom prst="line">
            <a:avLst/>
          </a:prstGeom>
          <a:noFill/>
          <a:ln w="25400">
            <a:solidFill>
              <a:srgbClr val="FF6600"/>
            </a:solidFill>
            <a:miter lim="800000"/>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0430" name="Rectangle 25">
            <a:extLst>
              <a:ext uri="{FF2B5EF4-FFF2-40B4-BE49-F238E27FC236}">
                <a16:creationId xmlns:a16="http://schemas.microsoft.com/office/drawing/2014/main" id="{08581A9F-2E0D-45CE-89A8-2CEACFE5E718}"/>
              </a:ext>
            </a:extLst>
          </p:cNvPr>
          <p:cNvSpPr>
            <a:spLocks noChangeArrowheads="1"/>
          </p:cNvSpPr>
          <p:nvPr/>
        </p:nvSpPr>
        <p:spPr bwMode="auto">
          <a:xfrm>
            <a:off x="1001713" y="6149975"/>
            <a:ext cx="609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a:t>32</a:t>
            </a:r>
          </a:p>
        </p:txBody>
      </p:sp>
      <p:sp>
        <p:nvSpPr>
          <p:cNvPr id="60431" name="Rectangle 26">
            <a:extLst>
              <a:ext uri="{FF2B5EF4-FFF2-40B4-BE49-F238E27FC236}">
                <a16:creationId xmlns:a16="http://schemas.microsoft.com/office/drawing/2014/main" id="{90BB9AA9-A181-4DC1-B96F-D04A24C8F2CC}"/>
              </a:ext>
            </a:extLst>
          </p:cNvPr>
          <p:cNvSpPr>
            <a:spLocks noChangeArrowheads="1"/>
          </p:cNvSpPr>
          <p:nvPr/>
        </p:nvSpPr>
        <p:spPr bwMode="auto">
          <a:xfrm>
            <a:off x="1611313" y="6149975"/>
            <a:ext cx="609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a:t>113</a:t>
            </a:r>
          </a:p>
        </p:txBody>
      </p:sp>
      <p:sp>
        <p:nvSpPr>
          <p:cNvPr id="60432" name="Rectangle 27">
            <a:extLst>
              <a:ext uri="{FF2B5EF4-FFF2-40B4-BE49-F238E27FC236}">
                <a16:creationId xmlns:a16="http://schemas.microsoft.com/office/drawing/2014/main" id="{A12B2A56-9FAB-425D-BDA1-297EE388617D}"/>
              </a:ext>
            </a:extLst>
          </p:cNvPr>
          <p:cNvSpPr>
            <a:spLocks noChangeArrowheads="1"/>
          </p:cNvSpPr>
          <p:nvPr/>
        </p:nvSpPr>
        <p:spPr bwMode="auto">
          <a:xfrm>
            <a:off x="2220913" y="6149975"/>
            <a:ext cx="609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a:t>251</a:t>
            </a:r>
          </a:p>
        </p:txBody>
      </p:sp>
      <p:sp>
        <p:nvSpPr>
          <p:cNvPr id="60433" name="Rectangle 28">
            <a:extLst>
              <a:ext uri="{FF2B5EF4-FFF2-40B4-BE49-F238E27FC236}">
                <a16:creationId xmlns:a16="http://schemas.microsoft.com/office/drawing/2014/main" id="{2FD55E21-BD7A-4C42-AA9B-4CE8AE1B4458}"/>
              </a:ext>
            </a:extLst>
          </p:cNvPr>
          <p:cNvSpPr>
            <a:spLocks noChangeArrowheads="1"/>
          </p:cNvSpPr>
          <p:nvPr/>
        </p:nvSpPr>
        <p:spPr bwMode="auto">
          <a:xfrm>
            <a:off x="2830513" y="6149975"/>
            <a:ext cx="609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a:t>252</a:t>
            </a:r>
          </a:p>
        </p:txBody>
      </p:sp>
      <p:sp>
        <p:nvSpPr>
          <p:cNvPr id="60434" name="Rectangle 29">
            <a:extLst>
              <a:ext uri="{FF2B5EF4-FFF2-40B4-BE49-F238E27FC236}">
                <a16:creationId xmlns:a16="http://schemas.microsoft.com/office/drawing/2014/main" id="{CA159502-F78A-4D1D-9A3B-7171FB812C82}"/>
              </a:ext>
            </a:extLst>
          </p:cNvPr>
          <p:cNvSpPr>
            <a:spLocks noChangeArrowheads="1"/>
          </p:cNvSpPr>
          <p:nvPr/>
        </p:nvSpPr>
        <p:spPr bwMode="auto">
          <a:xfrm>
            <a:off x="3440113" y="6149975"/>
            <a:ext cx="609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a:t>252</a:t>
            </a:r>
          </a:p>
        </p:txBody>
      </p:sp>
      <p:sp>
        <p:nvSpPr>
          <p:cNvPr id="60435" name="Rectangle 30">
            <a:extLst>
              <a:ext uri="{FF2B5EF4-FFF2-40B4-BE49-F238E27FC236}">
                <a16:creationId xmlns:a16="http://schemas.microsoft.com/office/drawing/2014/main" id="{AF252A77-75E8-4D78-91F7-873C4DAEEF16}"/>
              </a:ext>
            </a:extLst>
          </p:cNvPr>
          <p:cNvSpPr>
            <a:spLocks noChangeArrowheads="1"/>
          </p:cNvSpPr>
          <p:nvPr/>
        </p:nvSpPr>
        <p:spPr bwMode="auto">
          <a:xfrm>
            <a:off x="4049713" y="6149975"/>
            <a:ext cx="609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a:t>252</a:t>
            </a:r>
          </a:p>
        </p:txBody>
      </p:sp>
      <p:sp>
        <p:nvSpPr>
          <p:cNvPr id="60436" name="Rectangle 31">
            <a:extLst>
              <a:ext uri="{FF2B5EF4-FFF2-40B4-BE49-F238E27FC236}">
                <a16:creationId xmlns:a16="http://schemas.microsoft.com/office/drawing/2014/main" id="{EF3DF4B4-42D4-43BC-BCE2-D8B495FCAB94}"/>
              </a:ext>
            </a:extLst>
          </p:cNvPr>
          <p:cNvSpPr>
            <a:spLocks noChangeArrowheads="1"/>
          </p:cNvSpPr>
          <p:nvPr/>
        </p:nvSpPr>
        <p:spPr bwMode="auto">
          <a:xfrm>
            <a:off x="4659313" y="6149975"/>
            <a:ext cx="609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a:t>252</a:t>
            </a:r>
          </a:p>
        </p:txBody>
      </p:sp>
      <p:sp>
        <p:nvSpPr>
          <p:cNvPr id="60437" name="Rectangle 32">
            <a:extLst>
              <a:ext uri="{FF2B5EF4-FFF2-40B4-BE49-F238E27FC236}">
                <a16:creationId xmlns:a16="http://schemas.microsoft.com/office/drawing/2014/main" id="{8BF15789-E5E6-4CE8-967F-1137BC9306CE}"/>
              </a:ext>
            </a:extLst>
          </p:cNvPr>
          <p:cNvSpPr>
            <a:spLocks noChangeArrowheads="1"/>
          </p:cNvSpPr>
          <p:nvPr/>
        </p:nvSpPr>
        <p:spPr bwMode="auto">
          <a:xfrm>
            <a:off x="5268913" y="6149975"/>
            <a:ext cx="609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a:t>31</a:t>
            </a:r>
          </a:p>
        </p:txBody>
      </p:sp>
      <p:sp>
        <p:nvSpPr>
          <p:cNvPr id="60438" name="Rectangle 33">
            <a:extLst>
              <a:ext uri="{FF2B5EF4-FFF2-40B4-BE49-F238E27FC236}">
                <a16:creationId xmlns:a16="http://schemas.microsoft.com/office/drawing/2014/main" id="{D71F07E2-CC67-48F9-B50E-B2F65B14312F}"/>
              </a:ext>
            </a:extLst>
          </p:cNvPr>
          <p:cNvSpPr>
            <a:spLocks noChangeArrowheads="1"/>
          </p:cNvSpPr>
          <p:nvPr/>
        </p:nvSpPr>
        <p:spPr bwMode="auto">
          <a:xfrm>
            <a:off x="5878513" y="6149975"/>
            <a:ext cx="609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a:t>30</a:t>
            </a:r>
          </a:p>
        </p:txBody>
      </p:sp>
      <p:sp>
        <p:nvSpPr>
          <p:cNvPr id="60439" name="Rectangle 34">
            <a:extLst>
              <a:ext uri="{FF2B5EF4-FFF2-40B4-BE49-F238E27FC236}">
                <a16:creationId xmlns:a16="http://schemas.microsoft.com/office/drawing/2014/main" id="{DCD1BCB2-5BC3-4BA9-9495-21479F80E8DE}"/>
              </a:ext>
            </a:extLst>
          </p:cNvPr>
          <p:cNvSpPr>
            <a:spLocks noChangeArrowheads="1"/>
          </p:cNvSpPr>
          <p:nvPr/>
        </p:nvSpPr>
        <p:spPr bwMode="auto">
          <a:xfrm>
            <a:off x="6488113" y="6149975"/>
            <a:ext cx="609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a:t>30</a:t>
            </a:r>
          </a:p>
        </p:txBody>
      </p:sp>
      <p:sp>
        <p:nvSpPr>
          <p:cNvPr id="60440" name="Rectangle 35">
            <a:extLst>
              <a:ext uri="{FF2B5EF4-FFF2-40B4-BE49-F238E27FC236}">
                <a16:creationId xmlns:a16="http://schemas.microsoft.com/office/drawing/2014/main" id="{F5595A3F-BD6E-457B-9569-0C7EA3F8455C}"/>
              </a:ext>
            </a:extLst>
          </p:cNvPr>
          <p:cNvSpPr>
            <a:spLocks noChangeArrowheads="1"/>
          </p:cNvSpPr>
          <p:nvPr/>
        </p:nvSpPr>
        <p:spPr bwMode="auto">
          <a:xfrm>
            <a:off x="7097713" y="6149975"/>
            <a:ext cx="609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a:t>29</a:t>
            </a:r>
          </a:p>
        </p:txBody>
      </p:sp>
      <p:sp>
        <p:nvSpPr>
          <p:cNvPr id="60441" name="Rectangle 36">
            <a:extLst>
              <a:ext uri="{FF2B5EF4-FFF2-40B4-BE49-F238E27FC236}">
                <a16:creationId xmlns:a16="http://schemas.microsoft.com/office/drawing/2014/main" id="{58D0B25A-759E-4FE5-8D87-B3CA3B568995}"/>
              </a:ext>
            </a:extLst>
          </p:cNvPr>
          <p:cNvSpPr>
            <a:spLocks noChangeArrowheads="1"/>
          </p:cNvSpPr>
          <p:nvPr/>
        </p:nvSpPr>
        <p:spPr bwMode="auto">
          <a:xfrm>
            <a:off x="7707313" y="6149975"/>
            <a:ext cx="609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a:t>29</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4536F954-6C23-4F17-B1A2-4877AFE30871}"/>
              </a:ext>
            </a:extLst>
          </p:cNvPr>
          <p:cNvSpPr>
            <a:spLocks noGrp="1" noChangeArrowheads="1"/>
          </p:cNvSpPr>
          <p:nvPr>
            <p:ph type="title"/>
          </p:nvPr>
        </p:nvSpPr>
        <p:spPr>
          <a:xfrm>
            <a:off x="484188" y="15875"/>
            <a:ext cx="4675187" cy="1143000"/>
          </a:xfrm>
        </p:spPr>
        <p:txBody>
          <a:bodyPr/>
          <a:lstStyle/>
          <a:p>
            <a:r>
              <a:rPr lang="en-US" altLang="zh-CN" sz="4000" b="1" dirty="0"/>
              <a:t>3.1 </a:t>
            </a:r>
            <a:r>
              <a:rPr lang="zh-CN" altLang="en-US" sz="4000" b="1" dirty="0"/>
              <a:t>数字图像概念</a:t>
            </a:r>
          </a:p>
        </p:txBody>
      </p:sp>
      <p:pic>
        <p:nvPicPr>
          <p:cNvPr id="61443" name="Picture 12" descr="underline_base">
            <a:extLst>
              <a:ext uri="{FF2B5EF4-FFF2-40B4-BE49-F238E27FC236}">
                <a16:creationId xmlns:a16="http://schemas.microsoft.com/office/drawing/2014/main" id="{9ED4C67B-C3D7-4593-8F9E-F507A58EC0F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801688"/>
            <a:ext cx="51260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a:extLst>
              <a:ext uri="{FF2B5EF4-FFF2-40B4-BE49-F238E27FC236}">
                <a16:creationId xmlns:a16="http://schemas.microsoft.com/office/drawing/2014/main" id="{34953510-3F34-4F35-8C14-F58E8AEA47F7}"/>
              </a:ext>
            </a:extLst>
          </p:cNvPr>
          <p:cNvSpPr/>
          <p:nvPr/>
        </p:nvSpPr>
        <p:spPr>
          <a:xfrm>
            <a:off x="917575" y="1074738"/>
            <a:ext cx="2840038" cy="563562"/>
          </a:xfrm>
          <a:prstGeom prst="rect">
            <a:avLst/>
          </a:prstGeom>
        </p:spPr>
        <p:txBody>
          <a:bodyPr wrap="none">
            <a:spAutoFit/>
          </a:bodyPr>
          <a:lstStyle/>
          <a:p>
            <a:pPr marL="342900" indent="-342900">
              <a:lnSpc>
                <a:spcPct val="85000"/>
              </a:lnSpc>
              <a:spcBef>
                <a:spcPct val="20000"/>
              </a:spcBef>
              <a:buClr>
                <a:srgbClr val="000099"/>
              </a:buClr>
              <a:buSzPct val="65000"/>
              <a:buFont typeface="Wingdings" panose="05000000000000000000" pitchFamily="2" charset="2"/>
              <a:buChar char="v"/>
              <a:defRPr/>
            </a:pPr>
            <a:r>
              <a:rPr lang="zh-CN" altLang="en-US" sz="3600" kern="0" dirty="0">
                <a:solidFill>
                  <a:srgbClr val="000000"/>
                </a:solidFill>
                <a:latin typeface="Comic Sans MS" panose="030F0702030302020204"/>
              </a:rPr>
              <a:t>图像的边缘</a:t>
            </a:r>
            <a:endParaRPr lang="en-US" altLang="zh-CN" sz="3600" kern="0" dirty="0">
              <a:solidFill>
                <a:srgbClr val="000000"/>
              </a:solidFill>
              <a:latin typeface="Comic Sans MS" panose="030F0702030302020204"/>
            </a:endParaRPr>
          </a:p>
        </p:txBody>
      </p:sp>
      <p:grpSp>
        <p:nvGrpSpPr>
          <p:cNvPr id="61445" name="Group 27">
            <a:extLst>
              <a:ext uri="{FF2B5EF4-FFF2-40B4-BE49-F238E27FC236}">
                <a16:creationId xmlns:a16="http://schemas.microsoft.com/office/drawing/2014/main" id="{ED67ABCD-58C4-4E0D-93CC-6BD424A522DB}"/>
              </a:ext>
            </a:extLst>
          </p:cNvPr>
          <p:cNvGrpSpPr>
            <a:grpSpLocks/>
          </p:cNvGrpSpPr>
          <p:nvPr/>
        </p:nvGrpSpPr>
        <p:grpSpPr bwMode="auto">
          <a:xfrm>
            <a:off x="4130675" y="1900238"/>
            <a:ext cx="4191000" cy="3733800"/>
            <a:chOff x="1296" y="1440"/>
            <a:chExt cx="2640" cy="2352"/>
          </a:xfrm>
        </p:grpSpPr>
        <p:grpSp>
          <p:nvGrpSpPr>
            <p:cNvPr id="61447" name="Group 18">
              <a:extLst>
                <a:ext uri="{FF2B5EF4-FFF2-40B4-BE49-F238E27FC236}">
                  <a16:creationId xmlns:a16="http://schemas.microsoft.com/office/drawing/2014/main" id="{EB7F61B8-5C3A-4EE8-89B6-F50F31FE9F6D}"/>
                </a:ext>
              </a:extLst>
            </p:cNvPr>
            <p:cNvGrpSpPr>
              <a:grpSpLocks/>
            </p:cNvGrpSpPr>
            <p:nvPr/>
          </p:nvGrpSpPr>
          <p:grpSpPr bwMode="auto">
            <a:xfrm>
              <a:off x="1296" y="1544"/>
              <a:ext cx="2301" cy="2047"/>
              <a:chOff x="7323" y="7020"/>
              <a:chExt cx="3843" cy="3673"/>
            </a:xfrm>
          </p:grpSpPr>
          <p:sp>
            <p:nvSpPr>
              <p:cNvPr id="61453" name="Freeform 19">
                <a:extLst>
                  <a:ext uri="{FF2B5EF4-FFF2-40B4-BE49-F238E27FC236}">
                    <a16:creationId xmlns:a16="http://schemas.microsoft.com/office/drawing/2014/main" id="{2FE2FC31-A37C-4B65-808D-F0C88D440530}"/>
                  </a:ext>
                </a:extLst>
              </p:cNvPr>
              <p:cNvSpPr>
                <a:spLocks noChangeArrowheads="1"/>
              </p:cNvSpPr>
              <p:nvPr/>
            </p:nvSpPr>
            <p:spPr bwMode="auto">
              <a:xfrm>
                <a:off x="7323" y="7020"/>
                <a:ext cx="3843" cy="3369"/>
              </a:xfrm>
              <a:custGeom>
                <a:avLst/>
                <a:gdLst>
                  <a:gd name="T0" fmla="*/ 0 w 4074"/>
                  <a:gd name="T1" fmla="*/ 2929 h 3855"/>
                  <a:gd name="T2" fmla="*/ 1364 w 4074"/>
                  <a:gd name="T3" fmla="*/ 2526 h 3855"/>
                  <a:gd name="T4" fmla="*/ 2541 w 4074"/>
                  <a:gd name="T5" fmla="*/ 419 h 3855"/>
                  <a:gd name="T6" fmla="*/ 3625 w 4074"/>
                  <a:gd name="T7" fmla="*/ 16 h 38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74" h="3855">
                    <a:moveTo>
                      <a:pt x="0" y="3834"/>
                    </a:moveTo>
                    <a:cubicBezTo>
                      <a:pt x="528" y="3844"/>
                      <a:pt x="1057" y="3855"/>
                      <a:pt x="1533" y="3307"/>
                    </a:cubicBezTo>
                    <a:cubicBezTo>
                      <a:pt x="2009" y="2759"/>
                      <a:pt x="2432" y="1096"/>
                      <a:pt x="2856" y="548"/>
                    </a:cubicBezTo>
                    <a:cubicBezTo>
                      <a:pt x="3280" y="0"/>
                      <a:pt x="3677" y="10"/>
                      <a:pt x="4074" y="21"/>
                    </a:cubicBezTo>
                  </a:path>
                </a:pathLst>
              </a:custGeom>
              <a:noFill/>
              <a:ln w="2540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54" name="Freeform 20">
                <a:extLst>
                  <a:ext uri="{FF2B5EF4-FFF2-40B4-BE49-F238E27FC236}">
                    <a16:creationId xmlns:a16="http://schemas.microsoft.com/office/drawing/2014/main" id="{4A8F55DF-D338-4921-B472-06FB88925045}"/>
                  </a:ext>
                </a:extLst>
              </p:cNvPr>
              <p:cNvSpPr>
                <a:spLocks noChangeArrowheads="1"/>
              </p:cNvSpPr>
              <p:nvPr/>
            </p:nvSpPr>
            <p:spPr bwMode="auto">
              <a:xfrm>
                <a:off x="7953" y="9934"/>
                <a:ext cx="2982" cy="759"/>
              </a:xfrm>
              <a:custGeom>
                <a:avLst/>
                <a:gdLst>
                  <a:gd name="T0" fmla="*/ 0 w 1785"/>
                  <a:gd name="T1" fmla="*/ 266 h 1224"/>
                  <a:gd name="T2" fmla="*/ 1231 w 1785"/>
                  <a:gd name="T3" fmla="*/ 195 h 1224"/>
                  <a:gd name="T4" fmla="*/ 2110 w 1785"/>
                  <a:gd name="T5" fmla="*/ 40 h 1224"/>
                  <a:gd name="T6" fmla="*/ 3283 w 1785"/>
                  <a:gd name="T7" fmla="*/ 433 h 1224"/>
                  <a:gd name="T8" fmla="*/ 3986 w 1785"/>
                  <a:gd name="T9" fmla="*/ 266 h 1224"/>
                  <a:gd name="T10" fmla="*/ 4982 w 1785"/>
                  <a:gd name="T11" fmla="*/ 218 h 12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85" h="1224">
                    <a:moveTo>
                      <a:pt x="0" y="692"/>
                    </a:moveTo>
                    <a:cubicBezTo>
                      <a:pt x="157" y="648"/>
                      <a:pt x="315" y="604"/>
                      <a:pt x="441" y="506"/>
                    </a:cubicBezTo>
                    <a:cubicBezTo>
                      <a:pt x="567" y="408"/>
                      <a:pt x="634" y="0"/>
                      <a:pt x="756" y="103"/>
                    </a:cubicBezTo>
                    <a:cubicBezTo>
                      <a:pt x="878" y="206"/>
                      <a:pt x="1064" y="1028"/>
                      <a:pt x="1176" y="1126"/>
                    </a:cubicBezTo>
                    <a:cubicBezTo>
                      <a:pt x="1288" y="1224"/>
                      <a:pt x="1327" y="785"/>
                      <a:pt x="1428" y="692"/>
                    </a:cubicBezTo>
                    <a:cubicBezTo>
                      <a:pt x="1529" y="599"/>
                      <a:pt x="1708" y="578"/>
                      <a:pt x="1785" y="568"/>
                    </a:cubicBezTo>
                  </a:path>
                </a:pathLst>
              </a:custGeom>
              <a:noFill/>
              <a:ln w="2540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55" name="Freeform 21">
                <a:extLst>
                  <a:ext uri="{FF2B5EF4-FFF2-40B4-BE49-F238E27FC236}">
                    <a16:creationId xmlns:a16="http://schemas.microsoft.com/office/drawing/2014/main" id="{BDD7D232-511E-49E5-95E2-90BE89A82FEE}"/>
                  </a:ext>
                </a:extLst>
              </p:cNvPr>
              <p:cNvSpPr>
                <a:spLocks noChangeArrowheads="1"/>
              </p:cNvSpPr>
              <p:nvPr/>
            </p:nvSpPr>
            <p:spPr bwMode="auto">
              <a:xfrm>
                <a:off x="7869" y="9593"/>
                <a:ext cx="3213" cy="744"/>
              </a:xfrm>
              <a:custGeom>
                <a:avLst/>
                <a:gdLst>
                  <a:gd name="T0" fmla="*/ 0 w 1869"/>
                  <a:gd name="T1" fmla="*/ 510 h 1085"/>
                  <a:gd name="T2" fmla="*/ 1365 w 1869"/>
                  <a:gd name="T3" fmla="*/ 422 h 1085"/>
                  <a:gd name="T4" fmla="*/ 2730 w 1869"/>
                  <a:gd name="T5" fmla="*/ 0 h 1085"/>
                  <a:gd name="T6" fmla="*/ 4159 w 1869"/>
                  <a:gd name="T7" fmla="*/ 422 h 1085"/>
                  <a:gd name="T8" fmla="*/ 5523 w 1869"/>
                  <a:gd name="T9" fmla="*/ 466 h 10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9" h="1085">
                    <a:moveTo>
                      <a:pt x="0" y="1085"/>
                    </a:moveTo>
                    <a:cubicBezTo>
                      <a:pt x="154" y="1082"/>
                      <a:pt x="308" y="1080"/>
                      <a:pt x="462" y="899"/>
                    </a:cubicBezTo>
                    <a:cubicBezTo>
                      <a:pt x="616" y="718"/>
                      <a:pt x="767" y="0"/>
                      <a:pt x="924" y="0"/>
                    </a:cubicBezTo>
                    <a:cubicBezTo>
                      <a:pt x="1081" y="0"/>
                      <a:pt x="1250" y="734"/>
                      <a:pt x="1407" y="899"/>
                    </a:cubicBezTo>
                    <a:cubicBezTo>
                      <a:pt x="1564" y="1064"/>
                      <a:pt x="1785" y="971"/>
                      <a:pt x="1869" y="992"/>
                    </a:cubicBezTo>
                  </a:path>
                </a:pathLst>
              </a:custGeom>
              <a:noFill/>
              <a:ln w="2540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1448" name="Line 22">
              <a:extLst>
                <a:ext uri="{FF2B5EF4-FFF2-40B4-BE49-F238E27FC236}">
                  <a16:creationId xmlns:a16="http://schemas.microsoft.com/office/drawing/2014/main" id="{7963325D-E045-464B-B233-2398F60BB596}"/>
                </a:ext>
              </a:extLst>
            </p:cNvPr>
            <p:cNvSpPr>
              <a:spLocks noChangeShapeType="1"/>
            </p:cNvSpPr>
            <p:nvPr/>
          </p:nvSpPr>
          <p:spPr bwMode="auto">
            <a:xfrm flipV="1">
              <a:off x="2591" y="1440"/>
              <a:ext cx="0" cy="2143"/>
            </a:xfrm>
            <a:prstGeom prst="line">
              <a:avLst/>
            </a:prstGeom>
            <a:noFill/>
            <a:ln w="2540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49" name="Text Box 23">
              <a:extLst>
                <a:ext uri="{FF2B5EF4-FFF2-40B4-BE49-F238E27FC236}">
                  <a16:creationId xmlns:a16="http://schemas.microsoft.com/office/drawing/2014/main" id="{9E730809-5388-4764-977A-0ADE6C72BF8E}"/>
                </a:ext>
              </a:extLst>
            </p:cNvPr>
            <p:cNvSpPr txBox="1">
              <a:spLocks noChangeArrowheads="1"/>
            </p:cNvSpPr>
            <p:nvPr/>
          </p:nvSpPr>
          <p:spPr bwMode="auto">
            <a:xfrm>
              <a:off x="3672" y="1492"/>
              <a:ext cx="264"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 typeface="Arial" panose="020B0604020202020204" pitchFamily="34" charset="0"/>
                <a:buNone/>
              </a:pPr>
              <a:r>
                <a:rPr lang="zh-CN" altLang="en-US" sz="1600"/>
                <a:t>灰度</a:t>
              </a:r>
            </a:p>
          </p:txBody>
        </p:sp>
        <p:sp>
          <p:nvSpPr>
            <p:cNvPr id="61450" name="Text Box 24">
              <a:extLst>
                <a:ext uri="{FF2B5EF4-FFF2-40B4-BE49-F238E27FC236}">
                  <a16:creationId xmlns:a16="http://schemas.microsoft.com/office/drawing/2014/main" id="{7D87ED87-6449-4FF3-95E3-536FF7748263}"/>
                </a:ext>
              </a:extLst>
            </p:cNvPr>
            <p:cNvSpPr txBox="1">
              <a:spLocks noChangeArrowheads="1"/>
            </p:cNvSpPr>
            <p:nvPr/>
          </p:nvSpPr>
          <p:spPr bwMode="auto">
            <a:xfrm>
              <a:off x="2842" y="2978"/>
              <a:ext cx="5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 typeface="Arial" panose="020B0604020202020204" pitchFamily="34" charset="0"/>
                <a:buNone/>
              </a:pPr>
              <a:r>
                <a:rPr lang="zh-CN" altLang="en-US" sz="1800"/>
                <a:t>一阶差分</a:t>
              </a:r>
            </a:p>
          </p:txBody>
        </p:sp>
        <p:sp>
          <p:nvSpPr>
            <p:cNvPr id="61451" name="Text Box 25">
              <a:extLst>
                <a:ext uri="{FF2B5EF4-FFF2-40B4-BE49-F238E27FC236}">
                  <a16:creationId xmlns:a16="http://schemas.microsoft.com/office/drawing/2014/main" id="{AD12B323-D204-4CBD-A0EB-8165BB31F181}"/>
                </a:ext>
              </a:extLst>
            </p:cNvPr>
            <p:cNvSpPr txBox="1">
              <a:spLocks noChangeArrowheads="1"/>
            </p:cNvSpPr>
            <p:nvPr/>
          </p:nvSpPr>
          <p:spPr bwMode="auto">
            <a:xfrm>
              <a:off x="2943" y="3497"/>
              <a:ext cx="59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 typeface="Arial" panose="020B0604020202020204" pitchFamily="34" charset="0"/>
                <a:buNone/>
              </a:pPr>
              <a:r>
                <a:rPr lang="zh-CN" altLang="en-US" sz="1800"/>
                <a:t>二阶差分</a:t>
              </a:r>
            </a:p>
          </p:txBody>
        </p:sp>
        <p:sp>
          <p:nvSpPr>
            <p:cNvPr id="61452" name="Text Box 26">
              <a:extLst>
                <a:ext uri="{FF2B5EF4-FFF2-40B4-BE49-F238E27FC236}">
                  <a16:creationId xmlns:a16="http://schemas.microsoft.com/office/drawing/2014/main" id="{03D286CC-893A-47EC-BCF0-0DA004154323}"/>
                </a:ext>
              </a:extLst>
            </p:cNvPr>
            <p:cNvSpPr txBox="1">
              <a:spLocks noChangeArrowheads="1"/>
            </p:cNvSpPr>
            <p:nvPr/>
          </p:nvSpPr>
          <p:spPr bwMode="auto">
            <a:xfrm>
              <a:off x="2490" y="3635"/>
              <a:ext cx="264"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 typeface="Arial" panose="020B0604020202020204" pitchFamily="34" charset="0"/>
                <a:buNone/>
              </a:pPr>
              <a:r>
                <a:rPr lang="zh-CN" altLang="en-US" sz="1600"/>
                <a:t>边缘</a:t>
              </a:r>
            </a:p>
          </p:txBody>
        </p:sp>
      </p:grpSp>
      <p:sp>
        <p:nvSpPr>
          <p:cNvPr id="61446" name="Text Box 28">
            <a:extLst>
              <a:ext uri="{FF2B5EF4-FFF2-40B4-BE49-F238E27FC236}">
                <a16:creationId xmlns:a16="http://schemas.microsoft.com/office/drawing/2014/main" id="{09BEA24B-7AC8-4223-9E07-88FF4CA53CD1}"/>
              </a:ext>
            </a:extLst>
          </p:cNvPr>
          <p:cNvSpPr txBox="1">
            <a:spLocks noChangeArrowheads="1"/>
          </p:cNvSpPr>
          <p:nvPr/>
        </p:nvSpPr>
        <p:spPr bwMode="auto">
          <a:xfrm>
            <a:off x="854075" y="1976438"/>
            <a:ext cx="3124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zh-CN" altLang="en-US" sz="2400"/>
              <a:t>一阶差分极大值</a:t>
            </a:r>
          </a:p>
          <a:p>
            <a:pPr eaLnBrk="1" hangingPunct="1">
              <a:lnSpc>
                <a:spcPct val="100000"/>
              </a:lnSpc>
              <a:spcBef>
                <a:spcPct val="50000"/>
              </a:spcBef>
              <a:buClrTx/>
              <a:buSzTx/>
              <a:buFont typeface="Arial" panose="020B0604020202020204" pitchFamily="34" charset="0"/>
              <a:buNone/>
            </a:pPr>
            <a:r>
              <a:rPr lang="zh-CN" altLang="en-US" sz="2400"/>
              <a:t>二阶差分过零点</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242FDECF-BB08-4B29-8FF9-2211D7437DCF}"/>
              </a:ext>
            </a:extLst>
          </p:cNvPr>
          <p:cNvSpPr>
            <a:spLocks noGrp="1" noChangeArrowheads="1"/>
          </p:cNvSpPr>
          <p:nvPr>
            <p:ph type="title"/>
          </p:nvPr>
        </p:nvSpPr>
        <p:spPr>
          <a:xfrm>
            <a:off x="533400" y="228600"/>
            <a:ext cx="4675188" cy="1143000"/>
          </a:xfrm>
        </p:spPr>
        <p:txBody>
          <a:bodyPr/>
          <a:lstStyle/>
          <a:p>
            <a:r>
              <a:rPr lang="en-US" altLang="zh-CN" sz="4000" b="1" dirty="0"/>
              <a:t>3.1 </a:t>
            </a:r>
            <a:r>
              <a:rPr lang="zh-CN" altLang="en-US" sz="4000" b="1" dirty="0"/>
              <a:t>数字图像概念</a:t>
            </a:r>
          </a:p>
        </p:txBody>
      </p:sp>
      <p:sp>
        <p:nvSpPr>
          <p:cNvPr id="62467" name="Rectangle 3">
            <a:extLst>
              <a:ext uri="{FF2B5EF4-FFF2-40B4-BE49-F238E27FC236}">
                <a16:creationId xmlns:a16="http://schemas.microsoft.com/office/drawing/2014/main" id="{E01ED772-5F0B-4BBB-8229-576A6FDE655F}"/>
              </a:ext>
            </a:extLst>
          </p:cNvPr>
          <p:cNvSpPr>
            <a:spLocks noGrp="1" noChangeArrowheads="1"/>
          </p:cNvSpPr>
          <p:nvPr>
            <p:ph idx="1"/>
          </p:nvPr>
        </p:nvSpPr>
        <p:spPr>
          <a:xfrm>
            <a:off x="549275" y="1349375"/>
            <a:ext cx="7772400" cy="1131888"/>
          </a:xfrm>
        </p:spPr>
        <p:txBody>
          <a:bodyPr/>
          <a:lstStyle/>
          <a:p>
            <a:r>
              <a:rPr lang="zh-CN" altLang="en-US" sz="3200"/>
              <a:t>视觉坐标系统：</a:t>
            </a:r>
            <a:endParaRPr lang="en-US" altLang="zh-CN" sz="3200"/>
          </a:p>
          <a:p>
            <a:pPr>
              <a:buFont typeface="Wingdings" panose="05000000000000000000" pitchFamily="2" charset="2"/>
              <a:buNone/>
            </a:pPr>
            <a:r>
              <a:rPr lang="en-US" altLang="zh-CN" sz="3200"/>
              <a:t> </a:t>
            </a:r>
            <a:r>
              <a:rPr lang="zh-CN" altLang="en-US"/>
              <a:t>像素坐标</a:t>
            </a:r>
            <a:r>
              <a:rPr lang="en-US" altLang="zh-CN"/>
              <a:t>, </a:t>
            </a:r>
            <a:r>
              <a:rPr lang="zh-CN" altLang="en-US"/>
              <a:t>图像平面坐标：</a:t>
            </a:r>
          </a:p>
        </p:txBody>
      </p:sp>
      <p:pic>
        <p:nvPicPr>
          <p:cNvPr id="62468" name="Picture 12" descr="underline_base">
            <a:extLst>
              <a:ext uri="{FF2B5EF4-FFF2-40B4-BE49-F238E27FC236}">
                <a16:creationId xmlns:a16="http://schemas.microsoft.com/office/drawing/2014/main" id="{69588A7B-9EA5-464D-8D04-9684709288F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8" y="1014413"/>
            <a:ext cx="51260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6" descr="F:\讲义\计算机视觉\陈智勇PPT\image0_00225.bmp">
            <a:extLst>
              <a:ext uri="{FF2B5EF4-FFF2-40B4-BE49-F238E27FC236}">
                <a16:creationId xmlns:a16="http://schemas.microsoft.com/office/drawing/2014/main" id="{82CDF07E-D617-4D45-81CA-A28A9BC30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763" y="2781300"/>
            <a:ext cx="301783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7" descr="F:\讲义\计算机视觉\陈智勇PPT\image0_00225.bmp">
            <a:extLst>
              <a:ext uri="{FF2B5EF4-FFF2-40B4-BE49-F238E27FC236}">
                <a16:creationId xmlns:a16="http://schemas.microsoft.com/office/drawing/2014/main" id="{58F7C349-5D73-49DA-A868-BE2A27BBE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7763" y="2781300"/>
            <a:ext cx="301783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Line 8">
            <a:extLst>
              <a:ext uri="{FF2B5EF4-FFF2-40B4-BE49-F238E27FC236}">
                <a16:creationId xmlns:a16="http://schemas.microsoft.com/office/drawing/2014/main" id="{137D809C-F752-4FCE-81B3-AD3B7C481C4A}"/>
              </a:ext>
            </a:extLst>
          </p:cNvPr>
          <p:cNvSpPr>
            <a:spLocks noChangeShapeType="1"/>
          </p:cNvSpPr>
          <p:nvPr/>
        </p:nvSpPr>
        <p:spPr bwMode="auto">
          <a:xfrm>
            <a:off x="1147763" y="2781300"/>
            <a:ext cx="3352800" cy="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2472" name="Line 9">
            <a:extLst>
              <a:ext uri="{FF2B5EF4-FFF2-40B4-BE49-F238E27FC236}">
                <a16:creationId xmlns:a16="http://schemas.microsoft.com/office/drawing/2014/main" id="{B0C7886E-DF6B-4008-9279-3C147815EBB2}"/>
              </a:ext>
            </a:extLst>
          </p:cNvPr>
          <p:cNvSpPr>
            <a:spLocks noChangeShapeType="1"/>
          </p:cNvSpPr>
          <p:nvPr/>
        </p:nvSpPr>
        <p:spPr bwMode="auto">
          <a:xfrm>
            <a:off x="1147763" y="2781300"/>
            <a:ext cx="0" cy="34290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2473" name="Line 10">
            <a:extLst>
              <a:ext uri="{FF2B5EF4-FFF2-40B4-BE49-F238E27FC236}">
                <a16:creationId xmlns:a16="http://schemas.microsoft.com/office/drawing/2014/main" id="{64E959CD-4E4B-4BE6-8C9E-A4576CC21EB1}"/>
              </a:ext>
            </a:extLst>
          </p:cNvPr>
          <p:cNvSpPr>
            <a:spLocks noChangeShapeType="1"/>
          </p:cNvSpPr>
          <p:nvPr/>
        </p:nvSpPr>
        <p:spPr bwMode="auto">
          <a:xfrm>
            <a:off x="6481763" y="4305300"/>
            <a:ext cx="1828800" cy="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2474" name="Line 11">
            <a:extLst>
              <a:ext uri="{FF2B5EF4-FFF2-40B4-BE49-F238E27FC236}">
                <a16:creationId xmlns:a16="http://schemas.microsoft.com/office/drawing/2014/main" id="{A421DC49-2DBE-4435-844A-1D135735C44F}"/>
              </a:ext>
            </a:extLst>
          </p:cNvPr>
          <p:cNvSpPr>
            <a:spLocks noChangeShapeType="1"/>
          </p:cNvSpPr>
          <p:nvPr/>
        </p:nvSpPr>
        <p:spPr bwMode="auto">
          <a:xfrm flipV="1">
            <a:off x="6481763" y="2400300"/>
            <a:ext cx="0" cy="19050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2475" name="Text Box 12">
            <a:extLst>
              <a:ext uri="{FF2B5EF4-FFF2-40B4-BE49-F238E27FC236}">
                <a16:creationId xmlns:a16="http://schemas.microsoft.com/office/drawing/2014/main" id="{E827F2BF-700A-48D8-AAE4-5BC540E5D737}"/>
              </a:ext>
            </a:extLst>
          </p:cNvPr>
          <p:cNvSpPr txBox="1">
            <a:spLocks noChangeArrowheads="1"/>
          </p:cNvSpPr>
          <p:nvPr/>
        </p:nvSpPr>
        <p:spPr bwMode="auto">
          <a:xfrm>
            <a:off x="1681163" y="58293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Tx/>
              <a:buSzTx/>
              <a:buFont typeface="Arial" panose="020B0604020202020204" pitchFamily="34" charset="0"/>
              <a:buNone/>
            </a:pPr>
            <a:r>
              <a:rPr lang="zh-CN" altLang="en-US" sz="2400"/>
              <a:t>像素坐标</a:t>
            </a:r>
          </a:p>
        </p:txBody>
      </p:sp>
      <p:sp>
        <p:nvSpPr>
          <p:cNvPr id="62476" name="Text Box 13">
            <a:extLst>
              <a:ext uri="{FF2B5EF4-FFF2-40B4-BE49-F238E27FC236}">
                <a16:creationId xmlns:a16="http://schemas.microsoft.com/office/drawing/2014/main" id="{33318679-05B6-4DC5-A579-1320380464A5}"/>
              </a:ext>
            </a:extLst>
          </p:cNvPr>
          <p:cNvSpPr txBox="1">
            <a:spLocks noChangeArrowheads="1"/>
          </p:cNvSpPr>
          <p:nvPr/>
        </p:nvSpPr>
        <p:spPr bwMode="auto">
          <a:xfrm>
            <a:off x="5643563" y="58293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Tx/>
              <a:buSzTx/>
              <a:buFont typeface="Arial" panose="020B0604020202020204" pitchFamily="34" charset="0"/>
              <a:buNone/>
            </a:pPr>
            <a:r>
              <a:rPr lang="zh-CN" altLang="en-US" sz="2400"/>
              <a:t>像平面坐标</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CE281C3F-7865-4863-8076-575A49272375}"/>
              </a:ext>
            </a:extLst>
          </p:cNvPr>
          <p:cNvSpPr>
            <a:spLocks noGrp="1" noChangeArrowheads="1"/>
          </p:cNvSpPr>
          <p:nvPr>
            <p:ph type="title"/>
          </p:nvPr>
        </p:nvSpPr>
        <p:spPr>
          <a:xfrm>
            <a:off x="533400" y="228600"/>
            <a:ext cx="4675188" cy="1143000"/>
          </a:xfrm>
        </p:spPr>
        <p:txBody>
          <a:bodyPr/>
          <a:lstStyle/>
          <a:p>
            <a:r>
              <a:rPr lang="en-US" altLang="zh-CN" sz="4000" b="1" dirty="0"/>
              <a:t>3.1 </a:t>
            </a:r>
            <a:r>
              <a:rPr lang="zh-CN" altLang="en-US" sz="4000" b="1" dirty="0"/>
              <a:t>数字图像概念</a:t>
            </a:r>
          </a:p>
        </p:txBody>
      </p:sp>
      <p:pic>
        <p:nvPicPr>
          <p:cNvPr id="63491" name="Picture 12" descr="underline_base">
            <a:extLst>
              <a:ext uri="{FF2B5EF4-FFF2-40B4-BE49-F238E27FC236}">
                <a16:creationId xmlns:a16="http://schemas.microsoft.com/office/drawing/2014/main" id="{9D479FEF-E8E9-40FE-8132-80CAC6A7202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8" y="1014413"/>
            <a:ext cx="51260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85878249-4D51-4D2C-AEAA-B837C1FABEA3}"/>
              </a:ext>
            </a:extLst>
          </p:cNvPr>
          <p:cNvSpPr txBox="1">
            <a:spLocks noChangeArrowheads="1"/>
          </p:cNvSpPr>
          <p:nvPr/>
        </p:nvSpPr>
        <p:spPr bwMode="auto">
          <a:xfrm>
            <a:off x="549275" y="1349375"/>
            <a:ext cx="7772400" cy="1131888"/>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Char char="v"/>
              <a:defRPr/>
            </a:pPr>
            <a:r>
              <a:rPr lang="zh-CN" altLang="en-US" sz="3200" kern="0">
                <a:latin typeface="+mn-lt"/>
                <a:ea typeface="+mn-ea"/>
              </a:rPr>
              <a:t>视觉坐标系统：</a:t>
            </a:r>
            <a:endParaRPr lang="en-US" altLang="zh-CN" sz="3200" kern="0">
              <a:latin typeface="+mn-lt"/>
              <a:ea typeface="+mn-ea"/>
            </a:endParaRPr>
          </a:p>
          <a:p>
            <a:pPr marL="342900" indent="-342900">
              <a:lnSpc>
                <a:spcPct val="85000"/>
              </a:lnSpc>
              <a:spcBef>
                <a:spcPct val="20000"/>
              </a:spcBef>
              <a:buClr>
                <a:srgbClr val="000099"/>
              </a:buClr>
              <a:buSzPct val="65000"/>
              <a:buFont typeface="Wingdings" panose="05000000000000000000" pitchFamily="2" charset="2"/>
              <a:buNone/>
              <a:defRPr/>
            </a:pPr>
            <a:r>
              <a:rPr lang="en-US" altLang="zh-CN" sz="3200" kern="0">
                <a:latin typeface="+mn-lt"/>
                <a:ea typeface="+mn-ea"/>
              </a:rPr>
              <a:t> </a:t>
            </a:r>
            <a:r>
              <a:rPr lang="zh-CN" altLang="en-US" sz="2800" kern="0">
                <a:latin typeface="+mn-lt"/>
                <a:ea typeface="+mn-ea"/>
              </a:rPr>
              <a:t>摄像机坐标</a:t>
            </a:r>
            <a:r>
              <a:rPr lang="en-US" altLang="zh-CN" sz="2800" kern="0">
                <a:latin typeface="+mn-lt"/>
                <a:ea typeface="+mn-ea"/>
              </a:rPr>
              <a:t>, </a:t>
            </a:r>
            <a:r>
              <a:rPr lang="zh-CN" altLang="en-US" sz="2800" kern="0">
                <a:latin typeface="+mn-lt"/>
                <a:ea typeface="+mn-ea"/>
              </a:rPr>
              <a:t>场景坐标：</a:t>
            </a:r>
            <a:endParaRPr lang="zh-CN" altLang="en-US" sz="2800" kern="0" dirty="0">
              <a:latin typeface="+mn-lt"/>
              <a:ea typeface="+mn-ea"/>
            </a:endParaRPr>
          </a:p>
        </p:txBody>
      </p:sp>
      <p:pic>
        <p:nvPicPr>
          <p:cNvPr id="63493" name="Picture 5" descr="F:\讲义\计算机视觉\陈智勇PPT\image0_00225.bmp">
            <a:extLst>
              <a:ext uri="{FF2B5EF4-FFF2-40B4-BE49-F238E27FC236}">
                <a16:creationId xmlns:a16="http://schemas.microsoft.com/office/drawing/2014/main" id="{510F9F21-65AA-4975-B148-9B02841D5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888" y="2747963"/>
            <a:ext cx="301783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6" descr="F:\讲义\计算机视觉\陈智勇PPT\image0_00225.bmp">
            <a:extLst>
              <a:ext uri="{FF2B5EF4-FFF2-40B4-BE49-F238E27FC236}">
                <a16:creationId xmlns:a16="http://schemas.microsoft.com/office/drawing/2014/main" id="{E132F1A8-2D75-4DC9-A7AA-EE9F2EEF7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888" y="2747963"/>
            <a:ext cx="301783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5" name="Line 9">
            <a:extLst>
              <a:ext uri="{FF2B5EF4-FFF2-40B4-BE49-F238E27FC236}">
                <a16:creationId xmlns:a16="http://schemas.microsoft.com/office/drawing/2014/main" id="{A292AAF1-2ADC-435D-8C40-5D9DCD2D9FC1}"/>
              </a:ext>
            </a:extLst>
          </p:cNvPr>
          <p:cNvSpPr>
            <a:spLocks noChangeShapeType="1"/>
          </p:cNvSpPr>
          <p:nvPr/>
        </p:nvSpPr>
        <p:spPr bwMode="auto">
          <a:xfrm>
            <a:off x="6465888" y="4271963"/>
            <a:ext cx="1828800" cy="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496" name="Line 10">
            <a:extLst>
              <a:ext uri="{FF2B5EF4-FFF2-40B4-BE49-F238E27FC236}">
                <a16:creationId xmlns:a16="http://schemas.microsoft.com/office/drawing/2014/main" id="{8D615651-4361-4CA7-BB37-BBEF759A181E}"/>
              </a:ext>
            </a:extLst>
          </p:cNvPr>
          <p:cNvSpPr>
            <a:spLocks noChangeShapeType="1"/>
          </p:cNvSpPr>
          <p:nvPr/>
        </p:nvSpPr>
        <p:spPr bwMode="auto">
          <a:xfrm flipV="1">
            <a:off x="6465888" y="2366963"/>
            <a:ext cx="0" cy="19050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497" name="Line 13">
            <a:extLst>
              <a:ext uri="{FF2B5EF4-FFF2-40B4-BE49-F238E27FC236}">
                <a16:creationId xmlns:a16="http://schemas.microsoft.com/office/drawing/2014/main" id="{5F4B79B6-16D5-46AA-9646-352138643AF0}"/>
              </a:ext>
            </a:extLst>
          </p:cNvPr>
          <p:cNvSpPr>
            <a:spLocks noChangeShapeType="1"/>
          </p:cNvSpPr>
          <p:nvPr/>
        </p:nvSpPr>
        <p:spPr bwMode="auto">
          <a:xfrm flipH="1">
            <a:off x="750888" y="4271963"/>
            <a:ext cx="1905000" cy="2438400"/>
          </a:xfrm>
          <a:prstGeom prst="line">
            <a:avLst/>
          </a:prstGeom>
          <a:noFill/>
          <a:ln w="38100">
            <a:solidFill>
              <a:srgbClr val="FF0000"/>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8" name="Line 14">
            <a:extLst>
              <a:ext uri="{FF2B5EF4-FFF2-40B4-BE49-F238E27FC236}">
                <a16:creationId xmlns:a16="http://schemas.microsoft.com/office/drawing/2014/main" id="{ECEABD9D-946A-4AE3-84B0-A696093E15BD}"/>
              </a:ext>
            </a:extLst>
          </p:cNvPr>
          <p:cNvSpPr>
            <a:spLocks noChangeShapeType="1"/>
          </p:cNvSpPr>
          <p:nvPr/>
        </p:nvSpPr>
        <p:spPr bwMode="auto">
          <a:xfrm>
            <a:off x="979488" y="6405563"/>
            <a:ext cx="609600" cy="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499" name="Line 15">
            <a:extLst>
              <a:ext uri="{FF2B5EF4-FFF2-40B4-BE49-F238E27FC236}">
                <a16:creationId xmlns:a16="http://schemas.microsoft.com/office/drawing/2014/main" id="{33B93780-ABF5-490B-8C60-960B7A8303C6}"/>
              </a:ext>
            </a:extLst>
          </p:cNvPr>
          <p:cNvSpPr>
            <a:spLocks noChangeShapeType="1"/>
          </p:cNvSpPr>
          <p:nvPr/>
        </p:nvSpPr>
        <p:spPr bwMode="auto">
          <a:xfrm flipV="1">
            <a:off x="979488" y="5719763"/>
            <a:ext cx="0" cy="6858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500" name="Line 16">
            <a:extLst>
              <a:ext uri="{FF2B5EF4-FFF2-40B4-BE49-F238E27FC236}">
                <a16:creationId xmlns:a16="http://schemas.microsoft.com/office/drawing/2014/main" id="{8628142A-DE63-48D8-8EE3-EBB451A43CF8}"/>
              </a:ext>
            </a:extLst>
          </p:cNvPr>
          <p:cNvSpPr>
            <a:spLocks noChangeShapeType="1"/>
          </p:cNvSpPr>
          <p:nvPr/>
        </p:nvSpPr>
        <p:spPr bwMode="auto">
          <a:xfrm flipH="1">
            <a:off x="674688" y="6405563"/>
            <a:ext cx="304800" cy="4572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501" name="Line 17">
            <a:extLst>
              <a:ext uri="{FF2B5EF4-FFF2-40B4-BE49-F238E27FC236}">
                <a16:creationId xmlns:a16="http://schemas.microsoft.com/office/drawing/2014/main" id="{DFB24255-D35D-43CC-BDD1-E48C253D49CA}"/>
              </a:ext>
            </a:extLst>
          </p:cNvPr>
          <p:cNvSpPr>
            <a:spLocks noChangeShapeType="1"/>
          </p:cNvSpPr>
          <p:nvPr/>
        </p:nvSpPr>
        <p:spPr bwMode="auto">
          <a:xfrm flipV="1">
            <a:off x="4713288" y="6100763"/>
            <a:ext cx="838200" cy="2286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502" name="Line 18">
            <a:extLst>
              <a:ext uri="{FF2B5EF4-FFF2-40B4-BE49-F238E27FC236}">
                <a16:creationId xmlns:a16="http://schemas.microsoft.com/office/drawing/2014/main" id="{BE52CB48-EED9-4B3F-BB7C-8D10923A74BC}"/>
              </a:ext>
            </a:extLst>
          </p:cNvPr>
          <p:cNvSpPr>
            <a:spLocks noChangeShapeType="1"/>
          </p:cNvSpPr>
          <p:nvPr/>
        </p:nvSpPr>
        <p:spPr bwMode="auto">
          <a:xfrm flipV="1">
            <a:off x="4713288" y="5719763"/>
            <a:ext cx="0" cy="6096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503" name="Line 19">
            <a:extLst>
              <a:ext uri="{FF2B5EF4-FFF2-40B4-BE49-F238E27FC236}">
                <a16:creationId xmlns:a16="http://schemas.microsoft.com/office/drawing/2014/main" id="{D0349332-6455-43D8-9D19-5F1D7FE6F4A1}"/>
              </a:ext>
            </a:extLst>
          </p:cNvPr>
          <p:cNvSpPr>
            <a:spLocks noChangeShapeType="1"/>
          </p:cNvSpPr>
          <p:nvPr/>
        </p:nvSpPr>
        <p:spPr bwMode="auto">
          <a:xfrm>
            <a:off x="4713288" y="6329363"/>
            <a:ext cx="304800" cy="381000"/>
          </a:xfrm>
          <a:prstGeom prst="line">
            <a:avLst/>
          </a:prstGeom>
          <a:noFill/>
          <a:ln w="38100">
            <a:solidFill>
              <a:srgbClr val="FF0000"/>
            </a:solidFill>
            <a:miter lim="800000"/>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3504" name="Text Box 20">
            <a:extLst>
              <a:ext uri="{FF2B5EF4-FFF2-40B4-BE49-F238E27FC236}">
                <a16:creationId xmlns:a16="http://schemas.microsoft.com/office/drawing/2014/main" id="{58A76AE6-82C8-45B1-AD43-11F950C22178}"/>
              </a:ext>
            </a:extLst>
          </p:cNvPr>
          <p:cNvSpPr txBox="1">
            <a:spLocks noChangeArrowheads="1"/>
          </p:cNvSpPr>
          <p:nvPr/>
        </p:nvSpPr>
        <p:spPr bwMode="auto">
          <a:xfrm>
            <a:off x="1665288" y="5795963"/>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Tx/>
              <a:buSzTx/>
              <a:buFont typeface="Arial" panose="020B0604020202020204" pitchFamily="34" charset="0"/>
              <a:buNone/>
            </a:pPr>
            <a:r>
              <a:rPr lang="zh-CN" altLang="en-US" sz="2400"/>
              <a:t>摄像机坐标</a:t>
            </a:r>
          </a:p>
        </p:txBody>
      </p:sp>
      <p:sp>
        <p:nvSpPr>
          <p:cNvPr id="63505" name="Text Box 21">
            <a:extLst>
              <a:ext uri="{FF2B5EF4-FFF2-40B4-BE49-F238E27FC236}">
                <a16:creationId xmlns:a16="http://schemas.microsoft.com/office/drawing/2014/main" id="{1D9AB035-C289-4B89-8032-4A7ED555B0B8}"/>
              </a:ext>
            </a:extLst>
          </p:cNvPr>
          <p:cNvSpPr txBox="1">
            <a:spLocks noChangeArrowheads="1"/>
          </p:cNvSpPr>
          <p:nvPr/>
        </p:nvSpPr>
        <p:spPr bwMode="auto">
          <a:xfrm>
            <a:off x="5627688" y="5795963"/>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Tx/>
              <a:buSzTx/>
              <a:buFont typeface="Arial" panose="020B0604020202020204" pitchFamily="34" charset="0"/>
              <a:buNone/>
            </a:pPr>
            <a:r>
              <a:rPr lang="zh-CN" altLang="en-US" sz="2400"/>
              <a:t>场景坐标</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B331AC8-30F6-4B25-9E98-5389973199E2}"/>
              </a:ext>
            </a:extLst>
          </p:cNvPr>
          <p:cNvSpPr>
            <a:spLocks noGrp="1" noChangeArrowheads="1"/>
          </p:cNvSpPr>
          <p:nvPr>
            <p:ph type="title" idx="4294967295"/>
          </p:nvPr>
        </p:nvSpPr>
        <p:spPr>
          <a:xfrm>
            <a:off x="457200" y="241300"/>
            <a:ext cx="7772400" cy="1143000"/>
          </a:xfrm>
          <a:solidFill>
            <a:srgbClr val="FFFFFF"/>
          </a:solidFill>
        </p:spPr>
        <p:txBody>
          <a:bodyPr/>
          <a:lstStyle/>
          <a:p>
            <a:pPr eaLnBrk="1" hangingPunct="1"/>
            <a:r>
              <a:rPr lang="zh-CN" altLang="en-US" dirty="0"/>
              <a:t>第三章  机器人的视觉分析</a:t>
            </a:r>
            <a:endParaRPr lang="en-US" altLang="zh-CN" dirty="0"/>
          </a:p>
        </p:txBody>
      </p:sp>
      <p:sp>
        <p:nvSpPr>
          <p:cNvPr id="64515" name="Rectangle 3">
            <a:extLst>
              <a:ext uri="{FF2B5EF4-FFF2-40B4-BE49-F238E27FC236}">
                <a16:creationId xmlns:a16="http://schemas.microsoft.com/office/drawing/2014/main" id="{5C2EAF20-38D7-4F33-B4E7-5AEBD65CF717}"/>
              </a:ext>
            </a:extLst>
          </p:cNvPr>
          <p:cNvSpPr>
            <a:spLocks noGrp="1" noChangeArrowheads="1"/>
          </p:cNvSpPr>
          <p:nvPr>
            <p:ph type="body" sz="half" idx="4294967295"/>
          </p:nvPr>
        </p:nvSpPr>
        <p:spPr>
          <a:xfrm>
            <a:off x="288925" y="1290638"/>
            <a:ext cx="3762375" cy="4648200"/>
          </a:xfrm>
          <a:solidFill>
            <a:srgbClr val="FFFFFF"/>
          </a:solidFill>
        </p:spPr>
        <p:txBody>
          <a:bodyPr/>
          <a:lstStyle/>
          <a:p>
            <a:pPr eaLnBrk="1" hangingPunct="1">
              <a:lnSpc>
                <a:spcPct val="90000"/>
              </a:lnSpc>
              <a:buFont typeface="Wingdings" panose="05000000000000000000" pitchFamily="2" charset="2"/>
              <a:buNone/>
            </a:pPr>
            <a:r>
              <a:rPr lang="zh-CN" altLang="en-US" i="1">
                <a:solidFill>
                  <a:srgbClr val="CC0000"/>
                </a:solidFill>
              </a:rPr>
              <a:t>目标:</a:t>
            </a:r>
            <a:r>
              <a:rPr lang="zh-CN" altLang="en-US"/>
              <a:t> </a:t>
            </a:r>
          </a:p>
          <a:p>
            <a:pPr eaLnBrk="1" hangingPunct="1">
              <a:lnSpc>
                <a:spcPct val="90000"/>
              </a:lnSpc>
            </a:pPr>
            <a:r>
              <a:rPr lang="zh-CN" altLang="en-US">
                <a:latin typeface="宋体" panose="02010600030101010101" pitchFamily="2" charset="-122"/>
                <a:ea typeface="宋体" panose="02010600030101010101" pitchFamily="2" charset="-122"/>
              </a:rPr>
              <a:t>掌握图像处理的一般流程和属性</a:t>
            </a:r>
            <a:endParaRPr lang="en-US" altLang="zh-CN">
              <a:latin typeface="宋体" panose="02010600030101010101" pitchFamily="2" charset="-122"/>
              <a:ea typeface="宋体" panose="02010600030101010101" pitchFamily="2" charset="-122"/>
            </a:endParaRPr>
          </a:p>
          <a:p>
            <a:pPr eaLnBrk="1" hangingPunct="1">
              <a:lnSpc>
                <a:spcPct val="90000"/>
              </a:lnSpc>
            </a:pPr>
            <a:r>
              <a:rPr lang="zh-CN" altLang="en-US">
                <a:latin typeface="宋体" panose="02010600030101010101" pitchFamily="2" charset="-122"/>
                <a:ea typeface="宋体" panose="02010600030101010101" pitchFamily="2" charset="-122"/>
              </a:rPr>
              <a:t>掌握图像滤波的原理和方法</a:t>
            </a:r>
            <a:endParaRPr lang="en-US" altLang="zh-CN">
              <a:latin typeface="宋体" panose="02010600030101010101" pitchFamily="2" charset="-122"/>
              <a:ea typeface="宋体" panose="02010600030101010101" pitchFamily="2" charset="-122"/>
            </a:endParaRPr>
          </a:p>
          <a:p>
            <a:pPr eaLnBrk="1" hangingPunct="1">
              <a:lnSpc>
                <a:spcPct val="90000"/>
              </a:lnSpc>
            </a:pPr>
            <a:r>
              <a:rPr lang="zh-CN" altLang="en-US">
                <a:latin typeface="宋体" panose="02010600030101010101" pitchFamily="2" charset="-122"/>
                <a:ea typeface="宋体" panose="02010600030101010101" pitchFamily="2" charset="-122"/>
              </a:rPr>
              <a:t>了解特征分析的工具和方法</a:t>
            </a:r>
          </a:p>
        </p:txBody>
      </p:sp>
      <p:sp>
        <p:nvSpPr>
          <p:cNvPr id="18435" name="Rectangle 4">
            <a:extLst>
              <a:ext uri="{FF2B5EF4-FFF2-40B4-BE49-F238E27FC236}">
                <a16:creationId xmlns:a16="http://schemas.microsoft.com/office/drawing/2014/main" id="{E92A77B4-EBF9-44E1-82B7-263DF6395612}"/>
              </a:ext>
            </a:extLst>
          </p:cNvPr>
          <p:cNvSpPr>
            <a:spLocks noGrp="1" noChangeArrowheads="1"/>
          </p:cNvSpPr>
          <p:nvPr>
            <p:ph type="body" sz="half" idx="4294967295"/>
          </p:nvPr>
        </p:nvSpPr>
        <p:spPr>
          <a:xfrm>
            <a:off x="4248150" y="1241425"/>
            <a:ext cx="4700588" cy="5245100"/>
          </a:xfrm>
          <a:solidFill>
            <a:srgbClr val="FFFFFF"/>
          </a:solidFill>
        </p:spPr>
        <p:txBody>
          <a:bodyPr/>
          <a:lstStyle/>
          <a:p>
            <a:pPr eaLnBrk="1" hangingPunct="1">
              <a:buFont typeface="Wingdings" panose="05000000000000000000" pitchFamily="2" charset="2"/>
              <a:buNone/>
              <a:defRPr/>
            </a:pPr>
            <a:r>
              <a:rPr lang="zh-CN" altLang="en-US" dirty="0">
                <a:solidFill>
                  <a:srgbClr val="CC0000"/>
                </a:solidFill>
              </a:rPr>
              <a:t>目录:</a:t>
            </a:r>
          </a:p>
          <a:p>
            <a:pPr eaLnBrk="1" hangingPunct="1">
              <a:buSzPct val="75000"/>
              <a:defRPr/>
            </a:pPr>
            <a:r>
              <a:rPr lang="zh-CN" altLang="en-US" sz="2400" dirty="0">
                <a:solidFill>
                  <a:schemeClr val="bg1">
                    <a:lumMod val="65000"/>
                  </a:schemeClr>
                </a:solidFill>
                <a:latin typeface="宋体" panose="02010600030101010101" pitchFamily="2" charset="-122"/>
                <a:ea typeface="宋体" panose="02010600030101010101" pitchFamily="2" charset="-122"/>
              </a:rPr>
              <a:t>数字图像概念</a:t>
            </a:r>
            <a:endParaRPr lang="en-US" altLang="zh-CN" sz="2400" dirty="0">
              <a:solidFill>
                <a:schemeClr val="bg1">
                  <a:lumMod val="65000"/>
                </a:schemeClr>
              </a:solidFill>
              <a:latin typeface="宋体" panose="02010600030101010101" pitchFamily="2" charset="-122"/>
              <a:ea typeface="宋体" panose="02010600030101010101" pitchFamily="2" charset="-122"/>
            </a:endParaRPr>
          </a:p>
          <a:p>
            <a:pPr eaLnBrk="1" hangingPunct="1">
              <a:buSzPct val="75000"/>
              <a:defRPr/>
            </a:pPr>
            <a:r>
              <a:rPr lang="zh-CN" altLang="en-US" sz="2400" dirty="0">
                <a:latin typeface="宋体" panose="02010600030101010101" pitchFamily="2" charset="-122"/>
                <a:ea typeface="宋体" panose="02010600030101010101" pitchFamily="2" charset="-122"/>
              </a:rPr>
              <a:t>数字图像处理基本步骤</a:t>
            </a:r>
            <a:endParaRPr lang="en-US" altLang="zh-CN" sz="2400" dirty="0">
              <a:latin typeface="宋体" panose="02010600030101010101" pitchFamily="2" charset="-122"/>
              <a:ea typeface="宋体" panose="02010600030101010101" pitchFamily="2" charset="-122"/>
            </a:endParaRPr>
          </a:p>
          <a:p>
            <a:pPr eaLnBrk="1" hangingPunct="1">
              <a:buSzPct val="75000"/>
              <a:defRPr/>
            </a:pPr>
            <a:r>
              <a:rPr lang="zh-CN" altLang="en-US" sz="2400" dirty="0">
                <a:latin typeface="宋体" panose="02010600030101010101" pitchFamily="2" charset="-122"/>
                <a:ea typeface="宋体" panose="02010600030101010101" pitchFamily="2" charset="-122"/>
              </a:rPr>
              <a:t>图像预处理</a:t>
            </a:r>
            <a:endParaRPr lang="en-US" altLang="zh-CN" sz="2400" dirty="0">
              <a:latin typeface="宋体" panose="02010600030101010101" pitchFamily="2" charset="-122"/>
              <a:ea typeface="宋体" panose="02010600030101010101" pitchFamily="2" charset="-122"/>
            </a:endParaRPr>
          </a:p>
          <a:p>
            <a:pPr eaLnBrk="1" hangingPunct="1">
              <a:buSzPct val="75000"/>
              <a:defRPr/>
            </a:pPr>
            <a:r>
              <a:rPr lang="zh-CN" altLang="en-US" sz="2400" dirty="0">
                <a:latin typeface="宋体" panose="02010600030101010101" pitchFamily="2" charset="-122"/>
                <a:ea typeface="宋体" panose="02010600030101010101" pitchFamily="2" charset="-122"/>
              </a:rPr>
              <a:t>图像区域表示</a:t>
            </a:r>
            <a:endParaRPr lang="en-US" altLang="zh-CN" sz="2400" dirty="0">
              <a:latin typeface="宋体" panose="02010600030101010101" pitchFamily="2" charset="-122"/>
              <a:ea typeface="宋体" panose="02010600030101010101" pitchFamily="2" charset="-122"/>
            </a:endParaRPr>
          </a:p>
          <a:p>
            <a:pPr eaLnBrk="1" hangingPunct="1">
              <a:buSzPct val="75000"/>
              <a:defRPr/>
            </a:pPr>
            <a:r>
              <a:rPr lang="zh-CN" altLang="en-US" sz="2400" dirty="0">
                <a:latin typeface="宋体" panose="02010600030101010101" pitchFamily="2" charset="-122"/>
                <a:ea typeface="宋体" panose="02010600030101010101" pitchFamily="2" charset="-122"/>
              </a:rPr>
              <a:t>二值图像运算</a:t>
            </a:r>
            <a:endParaRPr lang="en-US" altLang="zh-CN" sz="2400" dirty="0">
              <a:latin typeface="宋体" panose="02010600030101010101" pitchFamily="2" charset="-122"/>
              <a:ea typeface="宋体" panose="02010600030101010101" pitchFamily="2" charset="-122"/>
            </a:endParaRPr>
          </a:p>
          <a:p>
            <a:pPr eaLnBrk="1" hangingPunct="1">
              <a:buSzPct val="75000"/>
              <a:defRPr/>
            </a:pPr>
            <a:r>
              <a:rPr lang="zh-CN" altLang="en-US" sz="2400" dirty="0">
                <a:latin typeface="宋体" panose="02010600030101010101" pitchFamily="2" charset="-122"/>
                <a:ea typeface="宋体" panose="02010600030101010101" pitchFamily="2" charset="-122"/>
              </a:rPr>
              <a:t>图像特征比对</a:t>
            </a:r>
            <a:endParaRPr lang="en-US" altLang="zh-CN" sz="2400" dirty="0">
              <a:latin typeface="宋体" panose="02010600030101010101" pitchFamily="2" charset="-122"/>
              <a:ea typeface="宋体" panose="02010600030101010101" pitchFamily="2" charset="-122"/>
            </a:endParaRPr>
          </a:p>
          <a:p>
            <a:pPr eaLnBrk="1" hangingPunct="1">
              <a:buSzPct val="75000"/>
              <a:defRPr/>
            </a:pPr>
            <a:r>
              <a:rPr lang="en-US" altLang="zh-CN" sz="2400" dirty="0">
                <a:latin typeface="宋体" panose="02010600030101010101" pitchFamily="2" charset="-122"/>
                <a:ea typeface="宋体" panose="02010600030101010101" pitchFamily="2" charset="-122"/>
              </a:rPr>
              <a:t>OpenCV</a:t>
            </a:r>
            <a:r>
              <a:rPr lang="zh-CN" altLang="en-US" sz="2400" dirty="0">
                <a:latin typeface="宋体" panose="02010600030101010101" pitchFamily="2" charset="-122"/>
                <a:ea typeface="宋体" panose="02010600030101010101" pitchFamily="2" charset="-122"/>
              </a:rPr>
              <a:t>平台使用</a:t>
            </a:r>
            <a:endParaRPr lang="en-US" altLang="zh-CN" sz="2400" dirty="0">
              <a:latin typeface="宋体" panose="02010600030101010101" pitchFamily="2" charset="-122"/>
              <a:ea typeface="宋体" panose="02010600030101010101" pitchFamily="2" charset="-122"/>
            </a:endParaRPr>
          </a:p>
          <a:p>
            <a:pPr eaLnBrk="1" hangingPunct="1">
              <a:buSzPct val="75000"/>
              <a:buFont typeface="Wingdings" panose="05000000000000000000" pitchFamily="2" charset="2"/>
              <a:buNone/>
              <a:defRPr/>
            </a:pPr>
            <a:r>
              <a:rPr lang="en-US" altLang="zh-CN" sz="2400" dirty="0">
                <a:latin typeface="宋体" panose="02010600030101010101" pitchFamily="2" charset="-122"/>
                <a:ea typeface="宋体" panose="02010600030101010101" pitchFamily="2" charset="-122"/>
              </a:rPr>
              <a:t>   </a:t>
            </a:r>
          </a:p>
          <a:p>
            <a:pPr eaLnBrk="1" hangingPunct="1">
              <a:buSzPct val="75000"/>
              <a:buFont typeface="Wingdings" panose="05000000000000000000" pitchFamily="2" charset="2"/>
              <a:buNone/>
              <a:defRPr/>
            </a:pPr>
            <a:r>
              <a:rPr lang="en-US" altLang="zh-CN" sz="2400" dirty="0">
                <a:latin typeface="宋体" panose="02010600030101010101" pitchFamily="2" charset="-122"/>
                <a:ea typeface="宋体" panose="02010600030101010101" pitchFamily="2" charset="-122"/>
              </a:rPr>
              <a:t>      </a:t>
            </a:r>
          </a:p>
          <a:p>
            <a:pPr eaLnBrk="1" hangingPunct="1">
              <a:buSzPct val="75000"/>
              <a:buFont typeface="Wingdings" panose="05000000000000000000" pitchFamily="2" charset="2"/>
              <a:buNone/>
              <a:defRPr/>
            </a:pPr>
            <a:r>
              <a:rPr lang="en-US" altLang="zh-CN" sz="2400" dirty="0">
                <a:latin typeface="宋体" panose="02010600030101010101" pitchFamily="2" charset="-122"/>
                <a:ea typeface="宋体" panose="02010600030101010101" pitchFamily="2" charset="-122"/>
              </a:rPr>
              <a:t>      </a:t>
            </a:r>
          </a:p>
        </p:txBody>
      </p:sp>
      <p:pic>
        <p:nvPicPr>
          <p:cNvPr id="64517" name="Picture 12" descr="underline_base">
            <a:extLst>
              <a:ext uri="{FF2B5EF4-FFF2-40B4-BE49-F238E27FC236}">
                <a16:creationId xmlns:a16="http://schemas.microsoft.com/office/drawing/2014/main" id="{18AA9322-DD9E-4625-8E10-7D1A88925CF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3" y="1030288"/>
            <a:ext cx="73596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DF1A4A07-700B-49A4-83A1-A5C0391E32BD}"/>
              </a:ext>
            </a:extLst>
          </p:cNvPr>
          <p:cNvSpPr>
            <a:spLocks noGrp="1" noChangeArrowheads="1"/>
          </p:cNvSpPr>
          <p:nvPr>
            <p:ph type="title"/>
          </p:nvPr>
        </p:nvSpPr>
        <p:spPr>
          <a:xfrm>
            <a:off x="0" y="49213"/>
            <a:ext cx="6694488" cy="914400"/>
          </a:xfrm>
        </p:spPr>
        <p:txBody>
          <a:bodyPr/>
          <a:lstStyle/>
          <a:p>
            <a:r>
              <a:rPr lang="en-US" altLang="zh-CN" sz="4000" b="1" dirty="0"/>
              <a:t>3.2 </a:t>
            </a:r>
            <a:r>
              <a:rPr lang="zh-CN" altLang="en-US" sz="4000" b="1" dirty="0"/>
              <a:t>数字图像处理基本步骤</a:t>
            </a:r>
            <a:endParaRPr lang="zh-CN" altLang="en-US" sz="4000" dirty="0"/>
          </a:p>
        </p:txBody>
      </p:sp>
      <p:sp>
        <p:nvSpPr>
          <p:cNvPr id="95235" name="Rectangle 4">
            <a:extLst>
              <a:ext uri="{FF2B5EF4-FFF2-40B4-BE49-F238E27FC236}">
                <a16:creationId xmlns:a16="http://schemas.microsoft.com/office/drawing/2014/main" id="{038208E5-C78A-4AC0-A80C-71E6326E461D}"/>
              </a:ext>
            </a:extLst>
          </p:cNvPr>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图像采集</a:t>
            </a:r>
            <a:endParaRPr lang="zh-CN" altLang="en-US" sz="2400" b="1"/>
          </a:p>
        </p:txBody>
      </p:sp>
      <p:sp>
        <p:nvSpPr>
          <p:cNvPr id="95236" name="Rectangle 5">
            <a:extLst>
              <a:ext uri="{FF2B5EF4-FFF2-40B4-BE49-F238E27FC236}">
                <a16:creationId xmlns:a16="http://schemas.microsoft.com/office/drawing/2014/main" id="{3528E140-E761-40F8-B398-08868FD39447}"/>
              </a:ext>
            </a:extLst>
          </p:cNvPr>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a:t>
            </a:r>
            <a:r>
              <a:rPr lang="zh-CN" altLang="en-US" sz="2400" b="1"/>
              <a:t>复原</a:t>
            </a:r>
          </a:p>
        </p:txBody>
      </p:sp>
      <p:sp>
        <p:nvSpPr>
          <p:cNvPr id="95237" name="Rectangle 6">
            <a:extLst>
              <a:ext uri="{FF2B5EF4-FFF2-40B4-BE49-F238E27FC236}">
                <a16:creationId xmlns:a16="http://schemas.microsoft.com/office/drawing/2014/main" id="{1C4B8962-CB85-4222-B0AF-30FB167442D0}"/>
              </a:ext>
            </a:extLst>
          </p:cNvPr>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形态学处理</a:t>
            </a:r>
            <a:endParaRPr lang="zh-CN" altLang="en-US" sz="2400" b="1"/>
          </a:p>
        </p:txBody>
      </p:sp>
      <p:sp>
        <p:nvSpPr>
          <p:cNvPr id="95238" name="Rectangle 7">
            <a:extLst>
              <a:ext uri="{FF2B5EF4-FFF2-40B4-BE49-F238E27FC236}">
                <a16:creationId xmlns:a16="http://schemas.microsoft.com/office/drawing/2014/main" id="{8765F4A0-F3D4-4404-8841-52742CBC7A62}"/>
              </a:ext>
            </a:extLst>
          </p:cNvPr>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分割</a:t>
            </a:r>
            <a:endParaRPr lang="zh-CN" altLang="en-US" sz="2400" b="1"/>
          </a:p>
        </p:txBody>
      </p:sp>
      <p:sp>
        <p:nvSpPr>
          <p:cNvPr id="95239" name="Rectangle 8">
            <a:extLst>
              <a:ext uri="{FF2B5EF4-FFF2-40B4-BE49-F238E27FC236}">
                <a16:creationId xmlns:a16="http://schemas.microsoft.com/office/drawing/2014/main" id="{C63CC19B-12BC-4CF5-8EB1-4C1AAFA7ED6E}"/>
              </a:ext>
            </a:extLst>
          </p:cNvPr>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对象识别</a:t>
            </a:r>
            <a:endParaRPr lang="zh-CN" altLang="en-US" sz="2400" b="1"/>
          </a:p>
        </p:txBody>
      </p:sp>
      <p:sp>
        <p:nvSpPr>
          <p:cNvPr id="95240" name="Rectangle 9">
            <a:extLst>
              <a:ext uri="{FF2B5EF4-FFF2-40B4-BE49-F238E27FC236}">
                <a16:creationId xmlns:a16="http://schemas.microsoft.com/office/drawing/2014/main" id="{B3A1B7FC-0F08-4E21-95AB-836EEBE186DA}"/>
              </a:ext>
            </a:extLst>
          </p:cNvPr>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图像增强</a:t>
            </a:r>
            <a:endParaRPr lang="zh-CN" altLang="en-US" sz="2400" b="1"/>
          </a:p>
        </p:txBody>
      </p:sp>
      <p:sp>
        <p:nvSpPr>
          <p:cNvPr id="95241" name="Rectangle 10">
            <a:extLst>
              <a:ext uri="{FF2B5EF4-FFF2-40B4-BE49-F238E27FC236}">
                <a16:creationId xmlns:a16="http://schemas.microsoft.com/office/drawing/2014/main" id="{9A025C19-BDA7-42C3-AA10-629D6FAC04D2}"/>
              </a:ext>
            </a:extLst>
          </p:cNvPr>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表示&amp;描述</a:t>
            </a:r>
            <a:endParaRPr lang="zh-CN" altLang="en-US" sz="2400" b="1"/>
          </a:p>
        </p:txBody>
      </p:sp>
      <p:sp>
        <p:nvSpPr>
          <p:cNvPr id="95242" name="Text Box 11">
            <a:extLst>
              <a:ext uri="{FF2B5EF4-FFF2-40B4-BE49-F238E27FC236}">
                <a16:creationId xmlns:a16="http://schemas.microsoft.com/office/drawing/2014/main" id="{CA57B21E-8DAE-42D0-A4B6-0CABBC3B89F7}"/>
              </a:ext>
            </a:extLst>
          </p:cNvPr>
          <p:cNvSpPr txBox="1">
            <a:spLocks noChangeArrowheads="1"/>
          </p:cNvSpPr>
          <p:nvPr/>
        </p:nvSpPr>
        <p:spPr bwMode="auto">
          <a:xfrm>
            <a:off x="455613" y="5280025"/>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IE" sz="2400" b="1"/>
              <a:t>问题域</a:t>
            </a:r>
            <a:endParaRPr lang="zh-CN" altLang="en-US" sz="2400" b="1"/>
          </a:p>
        </p:txBody>
      </p:sp>
      <p:cxnSp>
        <p:nvCxnSpPr>
          <p:cNvPr id="95243" name="AutoShape 12">
            <a:extLst>
              <a:ext uri="{FF2B5EF4-FFF2-40B4-BE49-F238E27FC236}">
                <a16:creationId xmlns:a16="http://schemas.microsoft.com/office/drawing/2014/main" id="{DEE0E228-8020-417A-B162-038C888F16BD}"/>
              </a:ext>
            </a:extLst>
          </p:cNvPr>
          <p:cNvCxnSpPr>
            <a:cxnSpLocks noChangeShapeType="1"/>
            <a:stCxn id="95242" idx="0"/>
            <a:endCxn id="95235" idx="2"/>
          </p:cNvCxnSpPr>
          <p:nvPr/>
        </p:nvCxnSpPr>
        <p:spPr bwMode="auto">
          <a:xfrm rot="-5400000">
            <a:off x="987426" y="4867275"/>
            <a:ext cx="431800" cy="390525"/>
          </a:xfrm>
          <a:prstGeom prst="bentConnector3">
            <a:avLst>
              <a:gd name="adj1" fmla="val 50185"/>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5244" name="AutoShape 13">
            <a:extLst>
              <a:ext uri="{FF2B5EF4-FFF2-40B4-BE49-F238E27FC236}">
                <a16:creationId xmlns:a16="http://schemas.microsoft.com/office/drawing/2014/main" id="{FEC8DA14-045E-4750-8E34-35ABEC435E05}"/>
              </a:ext>
            </a:extLst>
          </p:cNvPr>
          <p:cNvCxnSpPr>
            <a:cxnSpLocks noChangeShapeType="1"/>
            <a:stCxn id="95235" idx="0"/>
            <a:endCxn id="95240" idx="2"/>
          </p:cNvCxnSpPr>
          <p:nvPr/>
        </p:nvCxnSpPr>
        <p:spPr bwMode="auto">
          <a:xfrm rot="-5400000">
            <a:off x="1251744"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5245" name="AutoShape 14">
            <a:extLst>
              <a:ext uri="{FF2B5EF4-FFF2-40B4-BE49-F238E27FC236}">
                <a16:creationId xmlns:a16="http://schemas.microsoft.com/office/drawing/2014/main" id="{8458B245-B96A-463E-9297-01E3CCD912DB}"/>
              </a:ext>
            </a:extLst>
          </p:cNvPr>
          <p:cNvCxnSpPr>
            <a:cxnSpLocks noChangeShapeType="1"/>
            <a:stCxn id="95241" idx="2"/>
            <a:endCxn id="95239" idx="0"/>
          </p:cNvCxnSpPr>
          <p:nvPr/>
        </p:nvCxnSpPr>
        <p:spPr bwMode="auto">
          <a:xfrm rot="5400000">
            <a:off x="7577138" y="499268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5246" name="AutoShape 15">
            <a:extLst>
              <a:ext uri="{FF2B5EF4-FFF2-40B4-BE49-F238E27FC236}">
                <a16:creationId xmlns:a16="http://schemas.microsoft.com/office/drawing/2014/main" id="{D7446EDF-C926-444D-9488-458BC41BE07C}"/>
              </a:ext>
            </a:extLst>
          </p:cNvPr>
          <p:cNvCxnSpPr>
            <a:cxnSpLocks noChangeShapeType="1"/>
            <a:stCxn id="95238" idx="2"/>
            <a:endCxn id="95241" idx="0"/>
          </p:cNvCxnSpPr>
          <p:nvPr/>
        </p:nvCxnSpPr>
        <p:spPr bwMode="auto">
          <a:xfrm rot="5400000">
            <a:off x="7577138" y="386873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5247" name="AutoShape 16">
            <a:extLst>
              <a:ext uri="{FF2B5EF4-FFF2-40B4-BE49-F238E27FC236}">
                <a16:creationId xmlns:a16="http://schemas.microsoft.com/office/drawing/2014/main" id="{CE5423C3-881B-44AF-A9A3-9A926A3B906D}"/>
              </a:ext>
            </a:extLst>
          </p:cNvPr>
          <p:cNvCxnSpPr>
            <a:cxnSpLocks noChangeShapeType="1"/>
            <a:stCxn id="95237" idx="3"/>
            <a:endCxn id="95238"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5248" name="AutoShape 17">
            <a:extLst>
              <a:ext uri="{FF2B5EF4-FFF2-40B4-BE49-F238E27FC236}">
                <a16:creationId xmlns:a16="http://schemas.microsoft.com/office/drawing/2014/main" id="{4B73B384-DDE7-4765-A6D6-2233EE55A411}"/>
              </a:ext>
            </a:extLst>
          </p:cNvPr>
          <p:cNvCxnSpPr>
            <a:cxnSpLocks noChangeShapeType="1"/>
            <a:stCxn id="95236" idx="3"/>
            <a:endCxn id="95237" idx="1"/>
          </p:cNvCxnSpPr>
          <p:nvPr/>
        </p:nvCxnSpPr>
        <p:spPr bwMode="auto">
          <a:xfrm>
            <a:off x="4227513" y="2095500"/>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5249" name="AutoShape 18">
            <a:extLst>
              <a:ext uri="{FF2B5EF4-FFF2-40B4-BE49-F238E27FC236}">
                <a16:creationId xmlns:a16="http://schemas.microsoft.com/office/drawing/2014/main" id="{0AF4DC32-32BF-435B-9CC5-3545CB86329E}"/>
              </a:ext>
            </a:extLst>
          </p:cNvPr>
          <p:cNvCxnSpPr>
            <a:cxnSpLocks noChangeShapeType="1"/>
            <a:stCxn id="95240" idx="0"/>
            <a:endCxn id="95236"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5250" name="Rectangle 19">
            <a:extLst>
              <a:ext uri="{FF2B5EF4-FFF2-40B4-BE49-F238E27FC236}">
                <a16:creationId xmlns:a16="http://schemas.microsoft.com/office/drawing/2014/main" id="{277EC984-CD0A-4CDE-BF50-4E2599BDD0A3}"/>
              </a:ext>
            </a:extLst>
          </p:cNvPr>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彩色图像处理</a:t>
            </a:r>
            <a:endParaRPr lang="zh-CN" altLang="en-US" sz="2400" b="1"/>
          </a:p>
        </p:txBody>
      </p:sp>
      <p:sp>
        <p:nvSpPr>
          <p:cNvPr id="95251" name="Rectangle 20">
            <a:extLst>
              <a:ext uri="{FF2B5EF4-FFF2-40B4-BE49-F238E27FC236}">
                <a16:creationId xmlns:a16="http://schemas.microsoft.com/office/drawing/2014/main" id="{7455A614-2058-4DE2-BBCB-EDDB99E74679}"/>
              </a:ext>
            </a:extLst>
          </p:cNvPr>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图像压缩</a:t>
            </a:r>
            <a:endParaRPr lang="zh-CN" altLang="en-US" sz="2400" b="1"/>
          </a:p>
        </p:txBody>
      </p:sp>
      <p:pic>
        <p:nvPicPr>
          <p:cNvPr id="95252" name="Picture 12" descr="underline_base">
            <a:extLst>
              <a:ext uri="{FF2B5EF4-FFF2-40B4-BE49-F238E27FC236}">
                <a16:creationId xmlns:a16="http://schemas.microsoft.com/office/drawing/2014/main" id="{5B6811C2-3BF9-403E-BB19-AD2405446F3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4">
            <a:extLst>
              <a:ext uri="{FF2B5EF4-FFF2-40B4-BE49-F238E27FC236}">
                <a16:creationId xmlns:a16="http://schemas.microsoft.com/office/drawing/2014/main" id="{10E3FDDF-061C-431F-B8A4-9153880CB630}"/>
              </a:ext>
            </a:extLst>
          </p:cNvPr>
          <p:cNvSpPr>
            <a:spLocks noChangeArrowheads="1"/>
          </p:cNvSpPr>
          <p:nvPr/>
        </p:nvSpPr>
        <p:spPr bwMode="auto">
          <a:xfrm>
            <a:off x="550863" y="4016375"/>
            <a:ext cx="1695450" cy="830263"/>
          </a:xfrm>
          <a:prstGeom prst="rect">
            <a:avLst/>
          </a:prstGeom>
          <a:solidFill>
            <a:schemeClr val="accent1"/>
          </a:solidFill>
          <a:ln w="381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图像采集</a:t>
            </a:r>
            <a:endParaRPr lang="zh-CN" altLang="en-US" sz="2400" b="1"/>
          </a:p>
        </p:txBody>
      </p:sp>
      <p:sp>
        <p:nvSpPr>
          <p:cNvPr id="97283" name="Rectangle 5">
            <a:extLst>
              <a:ext uri="{FF2B5EF4-FFF2-40B4-BE49-F238E27FC236}">
                <a16:creationId xmlns:a16="http://schemas.microsoft.com/office/drawing/2014/main" id="{E6591ED4-99AD-4FDC-A0AB-9AA30D37197E}"/>
              </a:ext>
            </a:extLst>
          </p:cNvPr>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a:t>
            </a:r>
            <a:r>
              <a:rPr lang="zh-CN" altLang="en-US" sz="2400" b="1"/>
              <a:t>复原</a:t>
            </a:r>
          </a:p>
        </p:txBody>
      </p:sp>
      <p:sp>
        <p:nvSpPr>
          <p:cNvPr id="97284" name="Rectangle 6">
            <a:extLst>
              <a:ext uri="{FF2B5EF4-FFF2-40B4-BE49-F238E27FC236}">
                <a16:creationId xmlns:a16="http://schemas.microsoft.com/office/drawing/2014/main" id="{3600161E-D84A-4C55-AA41-6A40A752F5ED}"/>
              </a:ext>
            </a:extLst>
          </p:cNvPr>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形态学处理</a:t>
            </a:r>
            <a:endParaRPr lang="zh-CN" altLang="en-US" sz="2400" b="1"/>
          </a:p>
        </p:txBody>
      </p:sp>
      <p:sp>
        <p:nvSpPr>
          <p:cNvPr id="97285" name="Rectangle 7">
            <a:extLst>
              <a:ext uri="{FF2B5EF4-FFF2-40B4-BE49-F238E27FC236}">
                <a16:creationId xmlns:a16="http://schemas.microsoft.com/office/drawing/2014/main" id="{0D6457D9-3617-4F66-9FD1-B839F48B2D3B}"/>
              </a:ext>
            </a:extLst>
          </p:cNvPr>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400" b="1"/>
              <a:t>分割</a:t>
            </a:r>
          </a:p>
        </p:txBody>
      </p:sp>
      <p:sp>
        <p:nvSpPr>
          <p:cNvPr id="97286" name="Rectangle 8">
            <a:extLst>
              <a:ext uri="{FF2B5EF4-FFF2-40B4-BE49-F238E27FC236}">
                <a16:creationId xmlns:a16="http://schemas.microsoft.com/office/drawing/2014/main" id="{BA8F6445-02DB-4A1D-A084-73E7C604E5F5}"/>
              </a:ext>
            </a:extLst>
          </p:cNvPr>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对象识别</a:t>
            </a:r>
            <a:endParaRPr lang="zh-CN" altLang="en-US" sz="2400" b="1"/>
          </a:p>
        </p:txBody>
      </p:sp>
      <p:sp>
        <p:nvSpPr>
          <p:cNvPr id="97287" name="Rectangle 9">
            <a:extLst>
              <a:ext uri="{FF2B5EF4-FFF2-40B4-BE49-F238E27FC236}">
                <a16:creationId xmlns:a16="http://schemas.microsoft.com/office/drawing/2014/main" id="{7BAF0A6F-4BE5-4190-A612-42154B4BA3FA}"/>
              </a:ext>
            </a:extLst>
          </p:cNvPr>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图像增强</a:t>
            </a:r>
            <a:endParaRPr lang="zh-CN" altLang="en-US" sz="2400" b="1"/>
          </a:p>
        </p:txBody>
      </p:sp>
      <p:sp>
        <p:nvSpPr>
          <p:cNvPr id="97288" name="Rectangle 10">
            <a:extLst>
              <a:ext uri="{FF2B5EF4-FFF2-40B4-BE49-F238E27FC236}">
                <a16:creationId xmlns:a16="http://schemas.microsoft.com/office/drawing/2014/main" id="{3C4B846A-1067-4C91-A14F-1F298C96A11B}"/>
              </a:ext>
            </a:extLst>
          </p:cNvPr>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表示&amp;描述</a:t>
            </a:r>
            <a:endParaRPr lang="zh-CN" altLang="en-US" sz="2400" b="1"/>
          </a:p>
        </p:txBody>
      </p:sp>
      <p:sp>
        <p:nvSpPr>
          <p:cNvPr id="97289" name="Text Box 11">
            <a:extLst>
              <a:ext uri="{FF2B5EF4-FFF2-40B4-BE49-F238E27FC236}">
                <a16:creationId xmlns:a16="http://schemas.microsoft.com/office/drawing/2014/main" id="{CC65DD6B-59EB-4D86-8BC6-769BC130B2AE}"/>
              </a:ext>
            </a:extLst>
          </p:cNvPr>
          <p:cNvSpPr txBox="1">
            <a:spLocks noChangeArrowheads="1"/>
          </p:cNvSpPr>
          <p:nvPr/>
        </p:nvSpPr>
        <p:spPr bwMode="auto">
          <a:xfrm>
            <a:off x="455613" y="5280025"/>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IE" sz="2400" b="1"/>
              <a:t>问题域</a:t>
            </a:r>
            <a:endParaRPr lang="zh-CN" altLang="en-US" sz="2400" b="1"/>
          </a:p>
        </p:txBody>
      </p:sp>
      <p:cxnSp>
        <p:nvCxnSpPr>
          <p:cNvPr id="97290" name="AutoShape 12">
            <a:extLst>
              <a:ext uri="{FF2B5EF4-FFF2-40B4-BE49-F238E27FC236}">
                <a16:creationId xmlns:a16="http://schemas.microsoft.com/office/drawing/2014/main" id="{F6157854-4112-4F84-ABE2-F120C7FC9F38}"/>
              </a:ext>
            </a:extLst>
          </p:cNvPr>
          <p:cNvCxnSpPr>
            <a:cxnSpLocks noChangeShapeType="1"/>
            <a:stCxn id="97289" idx="0"/>
            <a:endCxn id="97282" idx="2"/>
          </p:cNvCxnSpPr>
          <p:nvPr/>
        </p:nvCxnSpPr>
        <p:spPr bwMode="auto">
          <a:xfrm rot="-5400000">
            <a:off x="996951" y="4876800"/>
            <a:ext cx="412750" cy="390525"/>
          </a:xfrm>
          <a:prstGeom prst="bentConnector3">
            <a:avLst>
              <a:gd name="adj1" fmla="val 52491"/>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7291" name="AutoShape 13">
            <a:extLst>
              <a:ext uri="{FF2B5EF4-FFF2-40B4-BE49-F238E27FC236}">
                <a16:creationId xmlns:a16="http://schemas.microsoft.com/office/drawing/2014/main" id="{B4C329E0-9DA9-4093-B6DE-A1BFD037327B}"/>
              </a:ext>
            </a:extLst>
          </p:cNvPr>
          <p:cNvCxnSpPr>
            <a:cxnSpLocks noChangeShapeType="1"/>
            <a:stCxn id="97282" idx="0"/>
            <a:endCxn id="97287" idx="2"/>
          </p:cNvCxnSpPr>
          <p:nvPr/>
        </p:nvCxnSpPr>
        <p:spPr bwMode="auto">
          <a:xfrm rot="-5400000">
            <a:off x="1261269" y="3860007"/>
            <a:ext cx="27463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7292" name="AutoShape 14">
            <a:extLst>
              <a:ext uri="{FF2B5EF4-FFF2-40B4-BE49-F238E27FC236}">
                <a16:creationId xmlns:a16="http://schemas.microsoft.com/office/drawing/2014/main" id="{02A6C499-95C7-4FE6-A936-730863433D88}"/>
              </a:ext>
            </a:extLst>
          </p:cNvPr>
          <p:cNvCxnSpPr>
            <a:cxnSpLocks noChangeShapeType="1"/>
            <a:stCxn id="97288" idx="2"/>
            <a:endCxn id="97286" idx="0"/>
          </p:cNvCxnSpPr>
          <p:nvPr/>
        </p:nvCxnSpPr>
        <p:spPr bwMode="auto">
          <a:xfrm rot="5400000">
            <a:off x="7577138" y="499268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7293" name="AutoShape 15">
            <a:extLst>
              <a:ext uri="{FF2B5EF4-FFF2-40B4-BE49-F238E27FC236}">
                <a16:creationId xmlns:a16="http://schemas.microsoft.com/office/drawing/2014/main" id="{EE0703B8-6817-4BB1-BB1B-85EBC94F716D}"/>
              </a:ext>
            </a:extLst>
          </p:cNvPr>
          <p:cNvCxnSpPr>
            <a:cxnSpLocks noChangeShapeType="1"/>
            <a:stCxn id="97285" idx="2"/>
            <a:endCxn id="97288" idx="0"/>
          </p:cNvCxnSpPr>
          <p:nvPr/>
        </p:nvCxnSpPr>
        <p:spPr bwMode="auto">
          <a:xfrm rot="5400000">
            <a:off x="7577138" y="386873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7294" name="AutoShape 16">
            <a:extLst>
              <a:ext uri="{FF2B5EF4-FFF2-40B4-BE49-F238E27FC236}">
                <a16:creationId xmlns:a16="http://schemas.microsoft.com/office/drawing/2014/main" id="{0F9BF4F8-244F-47E8-A35C-90CEDD5849B0}"/>
              </a:ext>
            </a:extLst>
          </p:cNvPr>
          <p:cNvCxnSpPr>
            <a:cxnSpLocks noChangeShapeType="1"/>
            <a:stCxn id="97284" idx="3"/>
            <a:endCxn id="97285"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7295" name="AutoShape 17">
            <a:extLst>
              <a:ext uri="{FF2B5EF4-FFF2-40B4-BE49-F238E27FC236}">
                <a16:creationId xmlns:a16="http://schemas.microsoft.com/office/drawing/2014/main" id="{866FAE6B-D86A-430B-B398-4C87EF9D196E}"/>
              </a:ext>
            </a:extLst>
          </p:cNvPr>
          <p:cNvCxnSpPr>
            <a:cxnSpLocks noChangeShapeType="1"/>
            <a:stCxn id="97283" idx="3"/>
            <a:endCxn id="97284" idx="1"/>
          </p:cNvCxnSpPr>
          <p:nvPr/>
        </p:nvCxnSpPr>
        <p:spPr bwMode="auto">
          <a:xfrm>
            <a:off x="4227513" y="2095500"/>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7296" name="AutoShape 18">
            <a:extLst>
              <a:ext uri="{FF2B5EF4-FFF2-40B4-BE49-F238E27FC236}">
                <a16:creationId xmlns:a16="http://schemas.microsoft.com/office/drawing/2014/main" id="{61F0EA1D-D9E0-4A97-8FA0-DFFEF95337AB}"/>
              </a:ext>
            </a:extLst>
          </p:cNvPr>
          <p:cNvCxnSpPr>
            <a:cxnSpLocks noChangeShapeType="1"/>
            <a:stCxn id="97287" idx="0"/>
            <a:endCxn id="97283"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pic>
        <p:nvPicPr>
          <p:cNvPr id="97297" name="Picture 19">
            <a:extLst>
              <a:ext uri="{FF2B5EF4-FFF2-40B4-BE49-F238E27FC236}">
                <a16:creationId xmlns:a16="http://schemas.microsoft.com/office/drawing/2014/main" id="{393BEB22-37B7-46AC-8806-3062F70583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9398"/>
          <a:stretch>
            <a:fillRect/>
          </a:stretch>
        </p:blipFill>
        <p:spPr bwMode="auto">
          <a:xfrm>
            <a:off x="2552700" y="2894013"/>
            <a:ext cx="4043363" cy="227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98" name="Rectangle 20">
            <a:extLst>
              <a:ext uri="{FF2B5EF4-FFF2-40B4-BE49-F238E27FC236}">
                <a16:creationId xmlns:a16="http://schemas.microsoft.com/office/drawing/2014/main" id="{0CDE3AAF-260B-4449-89F8-1BC67173E8BF}"/>
              </a:ext>
            </a:extLst>
          </p:cNvPr>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彩色图像处理</a:t>
            </a:r>
            <a:endParaRPr lang="zh-CN" altLang="en-US" sz="2400" b="1"/>
          </a:p>
        </p:txBody>
      </p:sp>
      <p:sp>
        <p:nvSpPr>
          <p:cNvPr id="97299" name="Rectangle 21">
            <a:extLst>
              <a:ext uri="{FF2B5EF4-FFF2-40B4-BE49-F238E27FC236}">
                <a16:creationId xmlns:a16="http://schemas.microsoft.com/office/drawing/2014/main" id="{0CB8B71E-F0CE-429D-BBFD-3D6C710D2855}"/>
              </a:ext>
            </a:extLst>
          </p:cNvPr>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图像压缩</a:t>
            </a:r>
            <a:endParaRPr lang="zh-CN" altLang="en-US" sz="2400" b="1"/>
          </a:p>
        </p:txBody>
      </p:sp>
      <p:sp>
        <p:nvSpPr>
          <p:cNvPr id="97300" name="Rectangle 2">
            <a:extLst>
              <a:ext uri="{FF2B5EF4-FFF2-40B4-BE49-F238E27FC236}">
                <a16:creationId xmlns:a16="http://schemas.microsoft.com/office/drawing/2014/main" id="{A8AFE6B2-D3AD-4F70-8A47-C226B9BEFBC2}"/>
              </a:ext>
            </a:extLst>
          </p:cNvPr>
          <p:cNvSpPr>
            <a:spLocks noGrp="1" noChangeArrowheads="1"/>
          </p:cNvSpPr>
          <p:nvPr>
            <p:ph type="title"/>
          </p:nvPr>
        </p:nvSpPr>
        <p:spPr>
          <a:xfrm>
            <a:off x="0" y="49213"/>
            <a:ext cx="6694488" cy="914400"/>
          </a:xfrm>
        </p:spPr>
        <p:txBody>
          <a:bodyPr/>
          <a:lstStyle/>
          <a:p>
            <a:r>
              <a:rPr lang="en-US" altLang="zh-CN" sz="4000" b="1" dirty="0"/>
              <a:t>3.2 </a:t>
            </a:r>
            <a:r>
              <a:rPr lang="zh-CN" altLang="en-US" sz="4000" b="1" dirty="0"/>
              <a:t>数字图像处理基本步骤</a:t>
            </a:r>
            <a:endParaRPr lang="zh-CN" altLang="en-US" sz="4000" dirty="0"/>
          </a:p>
        </p:txBody>
      </p:sp>
      <p:pic>
        <p:nvPicPr>
          <p:cNvPr id="97301" name="Picture 12" descr="underline_base">
            <a:extLst>
              <a:ext uri="{FF2B5EF4-FFF2-40B4-BE49-F238E27FC236}">
                <a16:creationId xmlns:a16="http://schemas.microsoft.com/office/drawing/2014/main" id="{EC8BD06E-D20E-45B9-B9F7-63FB2030AF7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AutoShape 2">
            <a:extLst>
              <a:ext uri="{FF2B5EF4-FFF2-40B4-BE49-F238E27FC236}">
                <a16:creationId xmlns:a16="http://schemas.microsoft.com/office/drawing/2014/main" id="{19EBF1B6-7D06-4555-BC55-1ED3479775E1}"/>
              </a:ext>
            </a:extLst>
          </p:cNvPr>
          <p:cNvSpPr>
            <a:spLocks noChangeArrowheads="1"/>
          </p:cNvSpPr>
          <p:nvPr/>
        </p:nvSpPr>
        <p:spPr bwMode="auto">
          <a:xfrm>
            <a:off x="4371975" y="3608388"/>
            <a:ext cx="400050" cy="414337"/>
          </a:xfrm>
          <a:prstGeom prst="rightArrow">
            <a:avLst>
              <a:gd name="adj1" fmla="val 50000"/>
              <a:gd name="adj2" fmla="val 25000"/>
            </a:avLst>
          </a:prstGeom>
          <a:solidFill>
            <a:schemeClr val="accent1"/>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99331" name="Rectangle 5">
            <a:extLst>
              <a:ext uri="{FF2B5EF4-FFF2-40B4-BE49-F238E27FC236}">
                <a16:creationId xmlns:a16="http://schemas.microsoft.com/office/drawing/2014/main" id="{4D232380-E02F-4F67-B4FC-386BA97904DD}"/>
              </a:ext>
            </a:extLst>
          </p:cNvPr>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图像采集</a:t>
            </a:r>
            <a:endParaRPr lang="zh-CN" altLang="en-US" sz="2400" b="1"/>
          </a:p>
        </p:txBody>
      </p:sp>
      <p:sp>
        <p:nvSpPr>
          <p:cNvPr id="99332" name="Rectangle 6">
            <a:extLst>
              <a:ext uri="{FF2B5EF4-FFF2-40B4-BE49-F238E27FC236}">
                <a16:creationId xmlns:a16="http://schemas.microsoft.com/office/drawing/2014/main" id="{204A84BF-1080-4D84-9053-D53A315F2CFC}"/>
              </a:ext>
            </a:extLst>
          </p:cNvPr>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a:t>
            </a:r>
            <a:r>
              <a:rPr lang="zh-CN" altLang="en-US" sz="2400" b="1"/>
              <a:t>复原</a:t>
            </a:r>
          </a:p>
        </p:txBody>
      </p:sp>
      <p:sp>
        <p:nvSpPr>
          <p:cNvPr id="99333" name="Rectangle 7">
            <a:extLst>
              <a:ext uri="{FF2B5EF4-FFF2-40B4-BE49-F238E27FC236}">
                <a16:creationId xmlns:a16="http://schemas.microsoft.com/office/drawing/2014/main" id="{FC83478F-DBA3-40A5-A5E6-F0B1AF55EA26}"/>
              </a:ext>
            </a:extLst>
          </p:cNvPr>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形态学处理</a:t>
            </a:r>
            <a:endParaRPr lang="zh-CN" altLang="en-US" sz="2400" b="1"/>
          </a:p>
        </p:txBody>
      </p:sp>
      <p:sp>
        <p:nvSpPr>
          <p:cNvPr id="99334" name="Rectangle 8">
            <a:extLst>
              <a:ext uri="{FF2B5EF4-FFF2-40B4-BE49-F238E27FC236}">
                <a16:creationId xmlns:a16="http://schemas.microsoft.com/office/drawing/2014/main" id="{893F4B0E-9D58-463F-AADB-B9EB4390531D}"/>
              </a:ext>
            </a:extLst>
          </p:cNvPr>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分割</a:t>
            </a:r>
            <a:endParaRPr lang="zh-CN" altLang="en-US" sz="2400" b="1"/>
          </a:p>
        </p:txBody>
      </p:sp>
      <p:sp>
        <p:nvSpPr>
          <p:cNvPr id="99335" name="Rectangle 9">
            <a:extLst>
              <a:ext uri="{FF2B5EF4-FFF2-40B4-BE49-F238E27FC236}">
                <a16:creationId xmlns:a16="http://schemas.microsoft.com/office/drawing/2014/main" id="{C630F654-8997-40C2-9462-8DD84C69B17E}"/>
              </a:ext>
            </a:extLst>
          </p:cNvPr>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对象识别</a:t>
            </a:r>
            <a:endParaRPr lang="zh-CN" altLang="en-US" sz="2400" b="1"/>
          </a:p>
        </p:txBody>
      </p:sp>
      <p:sp>
        <p:nvSpPr>
          <p:cNvPr id="99336" name="Rectangle 10">
            <a:extLst>
              <a:ext uri="{FF2B5EF4-FFF2-40B4-BE49-F238E27FC236}">
                <a16:creationId xmlns:a16="http://schemas.microsoft.com/office/drawing/2014/main" id="{3E3D97D1-0E6B-4C49-9FAC-85EA5179502A}"/>
              </a:ext>
            </a:extLst>
          </p:cNvPr>
          <p:cNvSpPr>
            <a:spLocks noChangeArrowheads="1"/>
          </p:cNvSpPr>
          <p:nvPr/>
        </p:nvSpPr>
        <p:spPr bwMode="auto">
          <a:xfrm>
            <a:off x="550863" y="2892425"/>
            <a:ext cx="1695450" cy="830263"/>
          </a:xfrm>
          <a:prstGeom prst="rect">
            <a:avLst/>
          </a:prstGeom>
          <a:solidFill>
            <a:schemeClr val="accent1"/>
          </a:solidFill>
          <a:ln w="381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图像增强</a:t>
            </a:r>
            <a:endParaRPr lang="zh-CN" altLang="en-US" sz="2400" b="1"/>
          </a:p>
        </p:txBody>
      </p:sp>
      <p:sp>
        <p:nvSpPr>
          <p:cNvPr id="99337" name="Rectangle 11">
            <a:extLst>
              <a:ext uri="{FF2B5EF4-FFF2-40B4-BE49-F238E27FC236}">
                <a16:creationId xmlns:a16="http://schemas.microsoft.com/office/drawing/2014/main" id="{C0160051-AB34-4E84-BB30-60C637453BCE}"/>
              </a:ext>
            </a:extLst>
          </p:cNvPr>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表示&amp;描述</a:t>
            </a:r>
            <a:endParaRPr lang="zh-CN" altLang="en-US" sz="2400" b="1"/>
          </a:p>
        </p:txBody>
      </p:sp>
      <p:sp>
        <p:nvSpPr>
          <p:cNvPr id="99338" name="Text Box 12">
            <a:extLst>
              <a:ext uri="{FF2B5EF4-FFF2-40B4-BE49-F238E27FC236}">
                <a16:creationId xmlns:a16="http://schemas.microsoft.com/office/drawing/2014/main" id="{285B7CD9-FFC1-4D0B-895F-96B7A828E1B3}"/>
              </a:ext>
            </a:extLst>
          </p:cNvPr>
          <p:cNvSpPr txBox="1">
            <a:spLocks noChangeArrowheads="1"/>
          </p:cNvSpPr>
          <p:nvPr/>
        </p:nvSpPr>
        <p:spPr bwMode="auto">
          <a:xfrm>
            <a:off x="455613" y="5280025"/>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IE" sz="2400" b="1"/>
              <a:t>问题域</a:t>
            </a:r>
            <a:endParaRPr lang="zh-CN" altLang="en-US" sz="2400" b="1"/>
          </a:p>
        </p:txBody>
      </p:sp>
      <p:cxnSp>
        <p:nvCxnSpPr>
          <p:cNvPr id="99339" name="AutoShape 13">
            <a:extLst>
              <a:ext uri="{FF2B5EF4-FFF2-40B4-BE49-F238E27FC236}">
                <a16:creationId xmlns:a16="http://schemas.microsoft.com/office/drawing/2014/main" id="{1D35E32C-7B8B-483D-87AB-0043A5D69C73}"/>
              </a:ext>
            </a:extLst>
          </p:cNvPr>
          <p:cNvCxnSpPr>
            <a:cxnSpLocks noChangeShapeType="1"/>
            <a:stCxn id="99338" idx="0"/>
            <a:endCxn id="99331" idx="2"/>
          </p:cNvCxnSpPr>
          <p:nvPr/>
        </p:nvCxnSpPr>
        <p:spPr bwMode="auto">
          <a:xfrm rot="-5400000">
            <a:off x="987426" y="4867275"/>
            <a:ext cx="431800" cy="390525"/>
          </a:xfrm>
          <a:prstGeom prst="bentConnector3">
            <a:avLst>
              <a:gd name="adj1" fmla="val 50185"/>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9340" name="AutoShape 14">
            <a:extLst>
              <a:ext uri="{FF2B5EF4-FFF2-40B4-BE49-F238E27FC236}">
                <a16:creationId xmlns:a16="http://schemas.microsoft.com/office/drawing/2014/main" id="{54DD5989-231A-4F67-A1C4-7711E82E3FE2}"/>
              </a:ext>
            </a:extLst>
          </p:cNvPr>
          <p:cNvCxnSpPr>
            <a:cxnSpLocks noChangeShapeType="1"/>
            <a:stCxn id="99331" idx="0"/>
            <a:endCxn id="99336" idx="2"/>
          </p:cNvCxnSpPr>
          <p:nvPr/>
        </p:nvCxnSpPr>
        <p:spPr bwMode="auto">
          <a:xfrm rot="-5400000">
            <a:off x="1261269" y="3879057"/>
            <a:ext cx="27463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9341" name="AutoShape 15">
            <a:extLst>
              <a:ext uri="{FF2B5EF4-FFF2-40B4-BE49-F238E27FC236}">
                <a16:creationId xmlns:a16="http://schemas.microsoft.com/office/drawing/2014/main" id="{A93F4EB5-AA0D-4990-9F33-39BF79BF7FCE}"/>
              </a:ext>
            </a:extLst>
          </p:cNvPr>
          <p:cNvCxnSpPr>
            <a:cxnSpLocks noChangeShapeType="1"/>
            <a:stCxn id="99337" idx="2"/>
            <a:endCxn id="99335" idx="0"/>
          </p:cNvCxnSpPr>
          <p:nvPr/>
        </p:nvCxnSpPr>
        <p:spPr bwMode="auto">
          <a:xfrm rot="5400000">
            <a:off x="7577138" y="499268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9342" name="AutoShape 16">
            <a:extLst>
              <a:ext uri="{FF2B5EF4-FFF2-40B4-BE49-F238E27FC236}">
                <a16:creationId xmlns:a16="http://schemas.microsoft.com/office/drawing/2014/main" id="{FC263FFB-8A0E-4A6B-A0D8-8FF2AB51E32A}"/>
              </a:ext>
            </a:extLst>
          </p:cNvPr>
          <p:cNvCxnSpPr>
            <a:cxnSpLocks noChangeShapeType="1"/>
            <a:stCxn id="99334" idx="2"/>
            <a:endCxn id="99337" idx="0"/>
          </p:cNvCxnSpPr>
          <p:nvPr/>
        </p:nvCxnSpPr>
        <p:spPr bwMode="auto">
          <a:xfrm rot="5400000">
            <a:off x="7577138" y="386873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9343" name="AutoShape 17">
            <a:extLst>
              <a:ext uri="{FF2B5EF4-FFF2-40B4-BE49-F238E27FC236}">
                <a16:creationId xmlns:a16="http://schemas.microsoft.com/office/drawing/2014/main" id="{52B90496-7254-495F-AACC-B16591F5FC32}"/>
              </a:ext>
            </a:extLst>
          </p:cNvPr>
          <p:cNvCxnSpPr>
            <a:cxnSpLocks noChangeShapeType="1"/>
            <a:stCxn id="99333" idx="3"/>
            <a:endCxn id="99334"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9344" name="AutoShape 18">
            <a:extLst>
              <a:ext uri="{FF2B5EF4-FFF2-40B4-BE49-F238E27FC236}">
                <a16:creationId xmlns:a16="http://schemas.microsoft.com/office/drawing/2014/main" id="{2465F9F2-84BC-4E3B-B6B0-C6AB804349FE}"/>
              </a:ext>
            </a:extLst>
          </p:cNvPr>
          <p:cNvCxnSpPr>
            <a:cxnSpLocks noChangeShapeType="1"/>
            <a:stCxn id="99332" idx="3"/>
            <a:endCxn id="99333" idx="1"/>
          </p:cNvCxnSpPr>
          <p:nvPr/>
        </p:nvCxnSpPr>
        <p:spPr bwMode="auto">
          <a:xfrm>
            <a:off x="4227513" y="2095500"/>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9345" name="AutoShape 19">
            <a:extLst>
              <a:ext uri="{FF2B5EF4-FFF2-40B4-BE49-F238E27FC236}">
                <a16:creationId xmlns:a16="http://schemas.microsoft.com/office/drawing/2014/main" id="{E0D351E8-C1A1-4EDB-B015-C9C2DECA144D}"/>
              </a:ext>
            </a:extLst>
          </p:cNvPr>
          <p:cNvCxnSpPr>
            <a:cxnSpLocks noChangeShapeType="1"/>
            <a:stCxn id="99336" idx="0"/>
            <a:endCxn id="99332" idx="1"/>
          </p:cNvCxnSpPr>
          <p:nvPr/>
        </p:nvCxnSpPr>
        <p:spPr bwMode="auto">
          <a:xfrm rot="-5400000">
            <a:off x="1576388" y="1917700"/>
            <a:ext cx="77787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9346" name="Rectangle 20">
            <a:extLst>
              <a:ext uri="{FF2B5EF4-FFF2-40B4-BE49-F238E27FC236}">
                <a16:creationId xmlns:a16="http://schemas.microsoft.com/office/drawing/2014/main" id="{4A185FDD-C896-40CC-952A-1FE004A22F7F}"/>
              </a:ext>
            </a:extLst>
          </p:cNvPr>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彩色图像处理</a:t>
            </a:r>
            <a:endParaRPr lang="zh-CN" altLang="en-US" sz="2400" b="1"/>
          </a:p>
        </p:txBody>
      </p:sp>
      <p:sp>
        <p:nvSpPr>
          <p:cNvPr id="99347" name="Rectangle 21">
            <a:extLst>
              <a:ext uri="{FF2B5EF4-FFF2-40B4-BE49-F238E27FC236}">
                <a16:creationId xmlns:a16="http://schemas.microsoft.com/office/drawing/2014/main" id="{25EC742C-6A1A-4EA2-B4BF-5972EF3DFBDF}"/>
              </a:ext>
            </a:extLst>
          </p:cNvPr>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图像压缩</a:t>
            </a:r>
            <a:endParaRPr lang="zh-CN" altLang="en-US" sz="2400" b="1"/>
          </a:p>
        </p:txBody>
      </p:sp>
      <p:pic>
        <p:nvPicPr>
          <p:cNvPr id="99348" name="Picture 22">
            <a:extLst>
              <a:ext uri="{FF2B5EF4-FFF2-40B4-BE49-F238E27FC236}">
                <a16:creationId xmlns:a16="http://schemas.microsoft.com/office/drawing/2014/main" id="{2101D04C-63D5-4169-9D61-AAB61E18D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0881" t="1314" r="19798" b="50453"/>
          <a:stretch>
            <a:fillRect/>
          </a:stretch>
        </p:blipFill>
        <p:spPr bwMode="auto">
          <a:xfrm>
            <a:off x="2397125" y="2860675"/>
            <a:ext cx="2001838" cy="1978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9349" name="Picture 23">
            <a:extLst>
              <a:ext uri="{FF2B5EF4-FFF2-40B4-BE49-F238E27FC236}">
                <a16:creationId xmlns:a16="http://schemas.microsoft.com/office/drawing/2014/main" id="{770E5E0B-4E09-41BA-9066-A0B7F5E4D6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35" t="50766" r="59975"/>
          <a:stretch>
            <a:fillRect/>
          </a:stretch>
        </p:blipFill>
        <p:spPr bwMode="auto">
          <a:xfrm>
            <a:off x="4768850" y="2889250"/>
            <a:ext cx="1968500" cy="20177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9350" name="Rectangle 2">
            <a:extLst>
              <a:ext uri="{FF2B5EF4-FFF2-40B4-BE49-F238E27FC236}">
                <a16:creationId xmlns:a16="http://schemas.microsoft.com/office/drawing/2014/main" id="{7E99EDCA-2B65-4917-8932-504E7BE2B4FD}"/>
              </a:ext>
            </a:extLst>
          </p:cNvPr>
          <p:cNvSpPr>
            <a:spLocks noGrp="1" noChangeArrowheads="1"/>
          </p:cNvSpPr>
          <p:nvPr>
            <p:ph type="title"/>
          </p:nvPr>
        </p:nvSpPr>
        <p:spPr>
          <a:xfrm>
            <a:off x="0" y="49213"/>
            <a:ext cx="6694488" cy="914400"/>
          </a:xfrm>
        </p:spPr>
        <p:txBody>
          <a:bodyPr/>
          <a:lstStyle/>
          <a:p>
            <a:r>
              <a:rPr lang="en-US" altLang="zh-CN" sz="4000" b="1" dirty="0"/>
              <a:t>3.2 </a:t>
            </a:r>
            <a:r>
              <a:rPr lang="zh-CN" altLang="en-US" sz="4000" b="1" dirty="0"/>
              <a:t>数字图像处理基本步骤</a:t>
            </a:r>
            <a:endParaRPr lang="zh-CN" altLang="en-US" sz="4000" dirty="0"/>
          </a:p>
        </p:txBody>
      </p:sp>
      <p:pic>
        <p:nvPicPr>
          <p:cNvPr id="99351" name="Picture 12" descr="underline_base">
            <a:extLst>
              <a:ext uri="{FF2B5EF4-FFF2-40B4-BE49-F238E27FC236}">
                <a16:creationId xmlns:a16="http://schemas.microsoft.com/office/drawing/2014/main" id="{795A9E32-906F-49AC-9003-CF3508445EC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4">
            <a:extLst>
              <a:ext uri="{FF2B5EF4-FFF2-40B4-BE49-F238E27FC236}">
                <a16:creationId xmlns:a16="http://schemas.microsoft.com/office/drawing/2014/main" id="{E0F2832D-DDFD-4852-BDFE-25FB3C551C7A}"/>
              </a:ext>
            </a:extLst>
          </p:cNvPr>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图像采集</a:t>
            </a:r>
            <a:endParaRPr lang="zh-CN" altLang="en-US" sz="2400" b="1"/>
          </a:p>
        </p:txBody>
      </p:sp>
      <p:sp>
        <p:nvSpPr>
          <p:cNvPr id="101379" name="Rectangle 5">
            <a:extLst>
              <a:ext uri="{FF2B5EF4-FFF2-40B4-BE49-F238E27FC236}">
                <a16:creationId xmlns:a16="http://schemas.microsoft.com/office/drawing/2014/main" id="{17FC6D92-C31F-4AB4-A84D-41247A1F811F}"/>
              </a:ext>
            </a:extLst>
          </p:cNvPr>
          <p:cNvSpPr>
            <a:spLocks noChangeArrowheads="1"/>
          </p:cNvSpPr>
          <p:nvPr/>
        </p:nvSpPr>
        <p:spPr bwMode="auto">
          <a:xfrm>
            <a:off x="2532063" y="1679575"/>
            <a:ext cx="1695450" cy="830263"/>
          </a:xfrm>
          <a:prstGeom prst="rect">
            <a:avLst/>
          </a:prstGeom>
          <a:solidFill>
            <a:schemeClr val="accent1"/>
          </a:solidFill>
          <a:ln w="381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a:t>
            </a:r>
            <a:r>
              <a:rPr lang="zh-CN" altLang="en-US" sz="2400" b="1"/>
              <a:t>复原</a:t>
            </a:r>
          </a:p>
        </p:txBody>
      </p:sp>
      <p:sp>
        <p:nvSpPr>
          <p:cNvPr id="101380" name="Rectangle 6">
            <a:extLst>
              <a:ext uri="{FF2B5EF4-FFF2-40B4-BE49-F238E27FC236}">
                <a16:creationId xmlns:a16="http://schemas.microsoft.com/office/drawing/2014/main" id="{371E0015-32A9-4A55-A298-ED844199803D}"/>
              </a:ext>
            </a:extLst>
          </p:cNvPr>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形态学处理</a:t>
            </a:r>
            <a:endParaRPr lang="zh-CN" altLang="en-US" sz="2400" b="1"/>
          </a:p>
        </p:txBody>
      </p:sp>
      <p:sp>
        <p:nvSpPr>
          <p:cNvPr id="101381" name="Rectangle 7">
            <a:extLst>
              <a:ext uri="{FF2B5EF4-FFF2-40B4-BE49-F238E27FC236}">
                <a16:creationId xmlns:a16="http://schemas.microsoft.com/office/drawing/2014/main" id="{D572D1D8-87BA-4930-A724-1AD0DDF7A5CC}"/>
              </a:ext>
            </a:extLst>
          </p:cNvPr>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分割</a:t>
            </a:r>
            <a:endParaRPr lang="zh-CN" altLang="en-US" sz="2400" b="1"/>
          </a:p>
        </p:txBody>
      </p:sp>
      <p:sp>
        <p:nvSpPr>
          <p:cNvPr id="101382" name="Rectangle 8">
            <a:extLst>
              <a:ext uri="{FF2B5EF4-FFF2-40B4-BE49-F238E27FC236}">
                <a16:creationId xmlns:a16="http://schemas.microsoft.com/office/drawing/2014/main" id="{A2C9BF96-735C-46AA-A19E-CF4C0098D469}"/>
              </a:ext>
            </a:extLst>
          </p:cNvPr>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对象识别</a:t>
            </a:r>
            <a:endParaRPr lang="zh-CN" altLang="en-US" sz="2400" b="1"/>
          </a:p>
        </p:txBody>
      </p:sp>
      <p:sp>
        <p:nvSpPr>
          <p:cNvPr id="101383" name="Rectangle 9">
            <a:extLst>
              <a:ext uri="{FF2B5EF4-FFF2-40B4-BE49-F238E27FC236}">
                <a16:creationId xmlns:a16="http://schemas.microsoft.com/office/drawing/2014/main" id="{2D9DFC5F-3012-4602-9D08-6B93EA113D47}"/>
              </a:ext>
            </a:extLst>
          </p:cNvPr>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图像增强</a:t>
            </a:r>
            <a:endParaRPr lang="zh-CN" altLang="en-US" sz="2400" b="1"/>
          </a:p>
        </p:txBody>
      </p:sp>
      <p:sp>
        <p:nvSpPr>
          <p:cNvPr id="101384" name="Rectangle 10">
            <a:extLst>
              <a:ext uri="{FF2B5EF4-FFF2-40B4-BE49-F238E27FC236}">
                <a16:creationId xmlns:a16="http://schemas.microsoft.com/office/drawing/2014/main" id="{CA424F14-5AA4-4474-BDF1-8444D06C98BA}"/>
              </a:ext>
            </a:extLst>
          </p:cNvPr>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表示&amp;描述</a:t>
            </a:r>
            <a:endParaRPr lang="zh-CN" altLang="en-US" sz="2400" b="1"/>
          </a:p>
        </p:txBody>
      </p:sp>
      <p:sp>
        <p:nvSpPr>
          <p:cNvPr id="101385" name="Text Box 11">
            <a:extLst>
              <a:ext uri="{FF2B5EF4-FFF2-40B4-BE49-F238E27FC236}">
                <a16:creationId xmlns:a16="http://schemas.microsoft.com/office/drawing/2014/main" id="{634E96E6-69F0-433A-A44E-B03BB115D5F8}"/>
              </a:ext>
            </a:extLst>
          </p:cNvPr>
          <p:cNvSpPr txBox="1">
            <a:spLocks noChangeArrowheads="1"/>
          </p:cNvSpPr>
          <p:nvPr/>
        </p:nvSpPr>
        <p:spPr bwMode="auto">
          <a:xfrm>
            <a:off x="455613" y="5280025"/>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IE" sz="2400" b="1"/>
              <a:t>问题域</a:t>
            </a:r>
            <a:endParaRPr lang="zh-CN" altLang="en-US" sz="2400" b="1"/>
          </a:p>
        </p:txBody>
      </p:sp>
      <p:cxnSp>
        <p:nvCxnSpPr>
          <p:cNvPr id="101386" name="AutoShape 12">
            <a:extLst>
              <a:ext uri="{FF2B5EF4-FFF2-40B4-BE49-F238E27FC236}">
                <a16:creationId xmlns:a16="http://schemas.microsoft.com/office/drawing/2014/main" id="{5BEF0C2C-A628-4D48-B440-067A97102AC8}"/>
              </a:ext>
            </a:extLst>
          </p:cNvPr>
          <p:cNvCxnSpPr>
            <a:cxnSpLocks noChangeShapeType="1"/>
            <a:stCxn id="101385" idx="0"/>
            <a:endCxn id="101378" idx="2"/>
          </p:cNvCxnSpPr>
          <p:nvPr/>
        </p:nvCxnSpPr>
        <p:spPr bwMode="auto">
          <a:xfrm rot="-5400000">
            <a:off x="987426" y="4867275"/>
            <a:ext cx="431800" cy="390525"/>
          </a:xfrm>
          <a:prstGeom prst="bentConnector3">
            <a:avLst>
              <a:gd name="adj1" fmla="val 50185"/>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1387" name="AutoShape 13">
            <a:extLst>
              <a:ext uri="{FF2B5EF4-FFF2-40B4-BE49-F238E27FC236}">
                <a16:creationId xmlns:a16="http://schemas.microsoft.com/office/drawing/2014/main" id="{AD9196CB-750A-46BF-B00A-444F89880297}"/>
              </a:ext>
            </a:extLst>
          </p:cNvPr>
          <p:cNvCxnSpPr>
            <a:cxnSpLocks noChangeShapeType="1"/>
            <a:stCxn id="101378" idx="0"/>
            <a:endCxn id="101383" idx="2"/>
          </p:cNvCxnSpPr>
          <p:nvPr/>
        </p:nvCxnSpPr>
        <p:spPr bwMode="auto">
          <a:xfrm rot="-5400000">
            <a:off x="1251744"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1388" name="AutoShape 14">
            <a:extLst>
              <a:ext uri="{FF2B5EF4-FFF2-40B4-BE49-F238E27FC236}">
                <a16:creationId xmlns:a16="http://schemas.microsoft.com/office/drawing/2014/main" id="{3D411292-E997-49BA-B3CD-FC1AE927EFA9}"/>
              </a:ext>
            </a:extLst>
          </p:cNvPr>
          <p:cNvCxnSpPr>
            <a:cxnSpLocks noChangeShapeType="1"/>
            <a:stCxn id="101384" idx="2"/>
            <a:endCxn id="101382" idx="0"/>
          </p:cNvCxnSpPr>
          <p:nvPr/>
        </p:nvCxnSpPr>
        <p:spPr bwMode="auto">
          <a:xfrm rot="5400000">
            <a:off x="7577138" y="499268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1389" name="AutoShape 15">
            <a:extLst>
              <a:ext uri="{FF2B5EF4-FFF2-40B4-BE49-F238E27FC236}">
                <a16:creationId xmlns:a16="http://schemas.microsoft.com/office/drawing/2014/main" id="{B3AE224E-BDAC-4881-A9FE-1C722D3E4D61}"/>
              </a:ext>
            </a:extLst>
          </p:cNvPr>
          <p:cNvCxnSpPr>
            <a:cxnSpLocks noChangeShapeType="1"/>
            <a:stCxn id="101381" idx="2"/>
            <a:endCxn id="101384" idx="0"/>
          </p:cNvCxnSpPr>
          <p:nvPr/>
        </p:nvCxnSpPr>
        <p:spPr bwMode="auto">
          <a:xfrm rot="5400000">
            <a:off x="7577138" y="386873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1390" name="AutoShape 16">
            <a:extLst>
              <a:ext uri="{FF2B5EF4-FFF2-40B4-BE49-F238E27FC236}">
                <a16:creationId xmlns:a16="http://schemas.microsoft.com/office/drawing/2014/main" id="{C1C2CD2E-3442-471A-9C45-5FA71FFD8C51}"/>
              </a:ext>
            </a:extLst>
          </p:cNvPr>
          <p:cNvCxnSpPr>
            <a:cxnSpLocks noChangeShapeType="1"/>
            <a:stCxn id="101380" idx="3"/>
            <a:endCxn id="101381"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1391" name="AutoShape 17">
            <a:extLst>
              <a:ext uri="{FF2B5EF4-FFF2-40B4-BE49-F238E27FC236}">
                <a16:creationId xmlns:a16="http://schemas.microsoft.com/office/drawing/2014/main" id="{FD3861C5-36C3-455F-8F28-C780421B7CCE}"/>
              </a:ext>
            </a:extLst>
          </p:cNvPr>
          <p:cNvCxnSpPr>
            <a:cxnSpLocks noChangeShapeType="1"/>
            <a:stCxn id="101379" idx="3"/>
            <a:endCxn id="101380" idx="1"/>
          </p:cNvCxnSpPr>
          <p:nvPr/>
        </p:nvCxnSpPr>
        <p:spPr bwMode="auto">
          <a:xfrm>
            <a:off x="4246563" y="2095500"/>
            <a:ext cx="66357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1392" name="AutoShape 18">
            <a:extLst>
              <a:ext uri="{FF2B5EF4-FFF2-40B4-BE49-F238E27FC236}">
                <a16:creationId xmlns:a16="http://schemas.microsoft.com/office/drawing/2014/main" id="{09840FE9-CA09-4B12-AC3D-891450159669}"/>
              </a:ext>
            </a:extLst>
          </p:cNvPr>
          <p:cNvCxnSpPr>
            <a:cxnSpLocks noChangeShapeType="1"/>
            <a:stCxn id="101383" idx="0"/>
            <a:endCxn id="101379" idx="1"/>
          </p:cNvCxnSpPr>
          <p:nvPr/>
        </p:nvCxnSpPr>
        <p:spPr bwMode="auto">
          <a:xfrm rot="-5400000">
            <a:off x="1557338" y="1936750"/>
            <a:ext cx="796925" cy="11144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01393" name="Rectangle 19">
            <a:extLst>
              <a:ext uri="{FF2B5EF4-FFF2-40B4-BE49-F238E27FC236}">
                <a16:creationId xmlns:a16="http://schemas.microsoft.com/office/drawing/2014/main" id="{F965B702-290E-45F9-A9B1-5A189B08F3B9}"/>
              </a:ext>
            </a:extLst>
          </p:cNvPr>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彩色图像处理</a:t>
            </a:r>
            <a:endParaRPr lang="zh-CN" altLang="en-US" sz="2400" b="1"/>
          </a:p>
        </p:txBody>
      </p:sp>
      <p:sp>
        <p:nvSpPr>
          <p:cNvPr id="101394" name="Rectangle 20">
            <a:extLst>
              <a:ext uri="{FF2B5EF4-FFF2-40B4-BE49-F238E27FC236}">
                <a16:creationId xmlns:a16="http://schemas.microsoft.com/office/drawing/2014/main" id="{B24C02E7-05AD-4484-AF2C-7DAE84B767D3}"/>
              </a:ext>
            </a:extLst>
          </p:cNvPr>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图像压缩</a:t>
            </a:r>
            <a:endParaRPr lang="zh-CN" altLang="en-US" sz="2400" b="1"/>
          </a:p>
        </p:txBody>
      </p:sp>
      <p:pic>
        <p:nvPicPr>
          <p:cNvPr id="101395" name="Picture 21">
            <a:extLst>
              <a:ext uri="{FF2B5EF4-FFF2-40B4-BE49-F238E27FC236}">
                <a16:creationId xmlns:a16="http://schemas.microsoft.com/office/drawing/2014/main" id="{2B080F62-E910-4F0E-A54B-0A6D3E8E8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732" t="50377" r="21088"/>
          <a:stretch>
            <a:fillRect/>
          </a:stretch>
        </p:blipFill>
        <p:spPr bwMode="auto">
          <a:xfrm>
            <a:off x="4321175" y="3765550"/>
            <a:ext cx="2427288" cy="18494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1396" name="Picture 22">
            <a:extLst>
              <a:ext uri="{FF2B5EF4-FFF2-40B4-BE49-F238E27FC236}">
                <a16:creationId xmlns:a16="http://schemas.microsoft.com/office/drawing/2014/main" id="{E2289A9A-E717-4DD5-A285-FEA097084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0266" b="50418"/>
          <a:stretch>
            <a:fillRect/>
          </a:stretch>
        </p:blipFill>
        <p:spPr bwMode="auto">
          <a:xfrm>
            <a:off x="2363788" y="2674938"/>
            <a:ext cx="2462212" cy="1847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1397" name="Rectangle 2">
            <a:extLst>
              <a:ext uri="{FF2B5EF4-FFF2-40B4-BE49-F238E27FC236}">
                <a16:creationId xmlns:a16="http://schemas.microsoft.com/office/drawing/2014/main" id="{4061BBEB-698A-4577-98F0-81CD7DDCFE61}"/>
              </a:ext>
            </a:extLst>
          </p:cNvPr>
          <p:cNvSpPr>
            <a:spLocks noGrp="1" noChangeArrowheads="1"/>
          </p:cNvSpPr>
          <p:nvPr>
            <p:ph type="title"/>
          </p:nvPr>
        </p:nvSpPr>
        <p:spPr>
          <a:xfrm>
            <a:off x="0" y="49213"/>
            <a:ext cx="6694488" cy="914400"/>
          </a:xfrm>
        </p:spPr>
        <p:txBody>
          <a:bodyPr/>
          <a:lstStyle/>
          <a:p>
            <a:r>
              <a:rPr lang="en-US" altLang="zh-CN" sz="4000" b="1" dirty="0"/>
              <a:t>3.2 </a:t>
            </a:r>
            <a:r>
              <a:rPr lang="zh-CN" altLang="en-US" sz="4000" b="1" dirty="0"/>
              <a:t>数字图像处理基本步骤</a:t>
            </a:r>
            <a:endParaRPr lang="zh-CN" altLang="en-US" sz="4000" dirty="0"/>
          </a:p>
        </p:txBody>
      </p:sp>
      <p:pic>
        <p:nvPicPr>
          <p:cNvPr id="101398" name="Picture 12" descr="underline_base">
            <a:extLst>
              <a:ext uri="{FF2B5EF4-FFF2-40B4-BE49-F238E27FC236}">
                <a16:creationId xmlns:a16="http://schemas.microsoft.com/office/drawing/2014/main" id="{C5F1AD6C-0146-4786-B75F-0F174B4E685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D252A10E-38EF-4937-992F-023FC53F57A8}"/>
              </a:ext>
            </a:extLst>
          </p:cNvPr>
          <p:cNvSpPr>
            <a:spLocks noGrp="1" noChangeArrowheads="1"/>
          </p:cNvSpPr>
          <p:nvPr>
            <p:ph type="title" idx="4294967295"/>
          </p:nvPr>
        </p:nvSpPr>
        <p:spPr>
          <a:xfrm>
            <a:off x="457200" y="241300"/>
            <a:ext cx="7772400" cy="1143000"/>
          </a:xfrm>
          <a:solidFill>
            <a:srgbClr val="FFFFFF"/>
          </a:solidFill>
        </p:spPr>
        <p:txBody>
          <a:bodyPr/>
          <a:lstStyle/>
          <a:p>
            <a:pPr eaLnBrk="1" hangingPunct="1"/>
            <a:r>
              <a:rPr lang="zh-CN" altLang="en-US" dirty="0"/>
              <a:t>第三章  机器人的视觉分析</a:t>
            </a:r>
            <a:endParaRPr lang="en-US" altLang="zh-CN" dirty="0"/>
          </a:p>
        </p:txBody>
      </p:sp>
      <p:sp>
        <p:nvSpPr>
          <p:cNvPr id="35843" name="Rectangle 3">
            <a:extLst>
              <a:ext uri="{FF2B5EF4-FFF2-40B4-BE49-F238E27FC236}">
                <a16:creationId xmlns:a16="http://schemas.microsoft.com/office/drawing/2014/main" id="{1D69A9AC-3FFE-4F25-B82C-C08B49171B32}"/>
              </a:ext>
            </a:extLst>
          </p:cNvPr>
          <p:cNvSpPr>
            <a:spLocks noGrp="1" noChangeArrowheads="1"/>
          </p:cNvSpPr>
          <p:nvPr>
            <p:ph type="body" sz="half" idx="4294967295"/>
          </p:nvPr>
        </p:nvSpPr>
        <p:spPr>
          <a:xfrm>
            <a:off x="288925" y="1290638"/>
            <a:ext cx="3762375" cy="4648200"/>
          </a:xfrm>
          <a:solidFill>
            <a:srgbClr val="FFFFFF"/>
          </a:solidFill>
        </p:spPr>
        <p:txBody>
          <a:bodyPr/>
          <a:lstStyle/>
          <a:p>
            <a:pPr eaLnBrk="1" hangingPunct="1">
              <a:lnSpc>
                <a:spcPct val="90000"/>
              </a:lnSpc>
              <a:buFont typeface="Wingdings" panose="05000000000000000000" pitchFamily="2" charset="2"/>
              <a:buNone/>
            </a:pPr>
            <a:r>
              <a:rPr lang="zh-CN" altLang="en-US" i="1">
                <a:solidFill>
                  <a:srgbClr val="CC0000"/>
                </a:solidFill>
              </a:rPr>
              <a:t>目标:</a:t>
            </a:r>
            <a:r>
              <a:rPr lang="zh-CN" altLang="en-US"/>
              <a:t> </a:t>
            </a:r>
          </a:p>
          <a:p>
            <a:pPr eaLnBrk="1" hangingPunct="1">
              <a:lnSpc>
                <a:spcPct val="90000"/>
              </a:lnSpc>
            </a:pPr>
            <a:r>
              <a:rPr lang="zh-CN" altLang="en-US">
                <a:latin typeface="宋体" panose="02010600030101010101" pitchFamily="2" charset="-122"/>
                <a:ea typeface="宋体" panose="02010600030101010101" pitchFamily="2" charset="-122"/>
              </a:rPr>
              <a:t>掌握图像处理的一般流程和属性</a:t>
            </a:r>
            <a:endParaRPr lang="en-US" altLang="zh-CN">
              <a:latin typeface="宋体" panose="02010600030101010101" pitchFamily="2" charset="-122"/>
              <a:ea typeface="宋体" panose="02010600030101010101" pitchFamily="2" charset="-122"/>
            </a:endParaRPr>
          </a:p>
          <a:p>
            <a:pPr eaLnBrk="1" hangingPunct="1">
              <a:lnSpc>
                <a:spcPct val="90000"/>
              </a:lnSpc>
            </a:pPr>
            <a:r>
              <a:rPr lang="zh-CN" altLang="en-US">
                <a:latin typeface="宋体" panose="02010600030101010101" pitchFamily="2" charset="-122"/>
                <a:ea typeface="宋体" panose="02010600030101010101" pitchFamily="2" charset="-122"/>
              </a:rPr>
              <a:t>掌握图像滤波的原理和方法</a:t>
            </a:r>
            <a:endParaRPr lang="en-US" altLang="zh-CN">
              <a:latin typeface="宋体" panose="02010600030101010101" pitchFamily="2" charset="-122"/>
              <a:ea typeface="宋体" panose="02010600030101010101" pitchFamily="2" charset="-122"/>
            </a:endParaRPr>
          </a:p>
          <a:p>
            <a:pPr eaLnBrk="1" hangingPunct="1">
              <a:lnSpc>
                <a:spcPct val="90000"/>
              </a:lnSpc>
            </a:pPr>
            <a:r>
              <a:rPr lang="zh-CN" altLang="en-US">
                <a:latin typeface="宋体" panose="02010600030101010101" pitchFamily="2" charset="-122"/>
                <a:ea typeface="宋体" panose="02010600030101010101" pitchFamily="2" charset="-122"/>
              </a:rPr>
              <a:t>了解特征分析的工具和方法</a:t>
            </a:r>
          </a:p>
        </p:txBody>
      </p:sp>
      <p:sp>
        <p:nvSpPr>
          <p:cNvPr id="35844" name="Rectangle 4">
            <a:extLst>
              <a:ext uri="{FF2B5EF4-FFF2-40B4-BE49-F238E27FC236}">
                <a16:creationId xmlns:a16="http://schemas.microsoft.com/office/drawing/2014/main" id="{C0AF90C7-22ED-4C1E-B7CB-96C83A4591F0}"/>
              </a:ext>
            </a:extLst>
          </p:cNvPr>
          <p:cNvSpPr>
            <a:spLocks noGrp="1" noChangeArrowheads="1"/>
          </p:cNvSpPr>
          <p:nvPr>
            <p:ph type="body" sz="half" idx="4294967295"/>
          </p:nvPr>
        </p:nvSpPr>
        <p:spPr>
          <a:xfrm>
            <a:off x="4248150" y="1241425"/>
            <a:ext cx="4700588" cy="5245100"/>
          </a:xfrm>
          <a:solidFill>
            <a:srgbClr val="FFFFFF"/>
          </a:solidFill>
        </p:spPr>
        <p:txBody>
          <a:bodyPr/>
          <a:lstStyle/>
          <a:p>
            <a:pPr eaLnBrk="1" hangingPunct="1">
              <a:buFont typeface="Wingdings" panose="05000000000000000000" pitchFamily="2" charset="2"/>
              <a:buNone/>
            </a:pPr>
            <a:r>
              <a:rPr lang="zh-CN" altLang="en-US" dirty="0">
                <a:solidFill>
                  <a:srgbClr val="CC0000"/>
                </a:solidFill>
              </a:rPr>
              <a:t>目录:</a:t>
            </a:r>
          </a:p>
          <a:p>
            <a:pPr eaLnBrk="1" hangingPunct="1">
              <a:buSzPct val="75000"/>
            </a:pPr>
            <a:r>
              <a:rPr lang="zh-CN" altLang="en-US" sz="2400" dirty="0">
                <a:latin typeface="宋体" panose="02010600030101010101" pitchFamily="2" charset="-122"/>
                <a:ea typeface="宋体" panose="02010600030101010101" pitchFamily="2" charset="-122"/>
              </a:rPr>
              <a:t>数字图像概念</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数字图像处理基本步骤</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图像预处理</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图像区域表示</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二值图像运算</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图像特征比对</a:t>
            </a:r>
            <a:endParaRPr lang="en-US" altLang="zh-CN" sz="2400" dirty="0">
              <a:latin typeface="宋体" panose="02010600030101010101" pitchFamily="2" charset="-122"/>
              <a:ea typeface="宋体" panose="02010600030101010101" pitchFamily="2" charset="-122"/>
            </a:endParaRPr>
          </a:p>
          <a:p>
            <a:pPr eaLnBrk="1" hangingPunct="1">
              <a:buSzPct val="75000"/>
            </a:pPr>
            <a:r>
              <a:rPr lang="en-US" altLang="zh-CN" sz="2400" dirty="0">
                <a:latin typeface="宋体" panose="02010600030101010101" pitchFamily="2" charset="-122"/>
                <a:ea typeface="宋体" panose="02010600030101010101" pitchFamily="2" charset="-122"/>
              </a:rPr>
              <a:t>OpenCV</a:t>
            </a:r>
            <a:r>
              <a:rPr lang="zh-CN" altLang="en-US" sz="2400" dirty="0">
                <a:latin typeface="宋体" panose="02010600030101010101" pitchFamily="2" charset="-122"/>
                <a:ea typeface="宋体" panose="02010600030101010101" pitchFamily="2" charset="-122"/>
              </a:rPr>
              <a:t>平台使用</a:t>
            </a:r>
            <a:endParaRPr lang="en-US" altLang="zh-CN" sz="2400" dirty="0">
              <a:latin typeface="宋体" panose="02010600030101010101" pitchFamily="2" charset="-122"/>
              <a:ea typeface="宋体" panose="02010600030101010101" pitchFamily="2" charset="-122"/>
            </a:endParaRPr>
          </a:p>
          <a:p>
            <a:pPr eaLnBrk="1" hangingPunct="1">
              <a:buSzPct val="75000"/>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a:t>
            </a:r>
          </a:p>
          <a:p>
            <a:pPr eaLnBrk="1" hangingPunct="1">
              <a:buSzPct val="75000"/>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a:t>
            </a:r>
          </a:p>
          <a:p>
            <a:pPr eaLnBrk="1" hangingPunct="1">
              <a:buSzPct val="75000"/>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a:t>
            </a:r>
          </a:p>
        </p:txBody>
      </p:sp>
      <p:pic>
        <p:nvPicPr>
          <p:cNvPr id="35845" name="Picture 12" descr="underline_base">
            <a:extLst>
              <a:ext uri="{FF2B5EF4-FFF2-40B4-BE49-F238E27FC236}">
                <a16:creationId xmlns:a16="http://schemas.microsoft.com/office/drawing/2014/main" id="{35EAA147-663C-474A-9215-B77E7F9C5A3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030288"/>
            <a:ext cx="73596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4">
            <a:extLst>
              <a:ext uri="{FF2B5EF4-FFF2-40B4-BE49-F238E27FC236}">
                <a16:creationId xmlns:a16="http://schemas.microsoft.com/office/drawing/2014/main" id="{6ADD0CBB-8F7A-43B0-8376-B785C0F4521A}"/>
              </a:ext>
            </a:extLst>
          </p:cNvPr>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图像采集</a:t>
            </a:r>
            <a:endParaRPr lang="zh-CN" altLang="en-US" sz="2400" b="1"/>
          </a:p>
        </p:txBody>
      </p:sp>
      <p:sp>
        <p:nvSpPr>
          <p:cNvPr id="103427" name="Rectangle 5">
            <a:extLst>
              <a:ext uri="{FF2B5EF4-FFF2-40B4-BE49-F238E27FC236}">
                <a16:creationId xmlns:a16="http://schemas.microsoft.com/office/drawing/2014/main" id="{EDF25794-9905-48E5-BCE9-1C797AE5729B}"/>
              </a:ext>
            </a:extLst>
          </p:cNvPr>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a:t>
            </a:r>
            <a:r>
              <a:rPr lang="zh-CN" altLang="en-US" sz="2400" b="1"/>
              <a:t>复原</a:t>
            </a:r>
          </a:p>
        </p:txBody>
      </p:sp>
      <p:sp>
        <p:nvSpPr>
          <p:cNvPr id="103428" name="Rectangle 6">
            <a:extLst>
              <a:ext uri="{FF2B5EF4-FFF2-40B4-BE49-F238E27FC236}">
                <a16:creationId xmlns:a16="http://schemas.microsoft.com/office/drawing/2014/main" id="{FA0D51B7-229E-4723-B4F1-A5D5D68594DC}"/>
              </a:ext>
            </a:extLst>
          </p:cNvPr>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形态学处理</a:t>
            </a:r>
            <a:endParaRPr lang="zh-CN" altLang="en-US" sz="2400" b="1"/>
          </a:p>
        </p:txBody>
      </p:sp>
      <p:sp>
        <p:nvSpPr>
          <p:cNvPr id="103429" name="Rectangle 7">
            <a:extLst>
              <a:ext uri="{FF2B5EF4-FFF2-40B4-BE49-F238E27FC236}">
                <a16:creationId xmlns:a16="http://schemas.microsoft.com/office/drawing/2014/main" id="{6114A88D-AA9F-4B5B-9944-AA5F55D0A5C4}"/>
              </a:ext>
            </a:extLst>
          </p:cNvPr>
          <p:cNvSpPr>
            <a:spLocks noChangeArrowheads="1"/>
          </p:cNvSpPr>
          <p:nvPr/>
        </p:nvSpPr>
        <p:spPr bwMode="auto">
          <a:xfrm>
            <a:off x="6877050" y="2892425"/>
            <a:ext cx="1695450" cy="830263"/>
          </a:xfrm>
          <a:prstGeom prst="rect">
            <a:avLst/>
          </a:prstGeom>
          <a:solidFill>
            <a:schemeClr val="accent1"/>
          </a:solidFill>
          <a:ln w="381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分割</a:t>
            </a:r>
            <a:endParaRPr lang="zh-CN" altLang="en-US" sz="2400" b="1"/>
          </a:p>
        </p:txBody>
      </p:sp>
      <p:sp>
        <p:nvSpPr>
          <p:cNvPr id="103430" name="Rectangle 8">
            <a:extLst>
              <a:ext uri="{FF2B5EF4-FFF2-40B4-BE49-F238E27FC236}">
                <a16:creationId xmlns:a16="http://schemas.microsoft.com/office/drawing/2014/main" id="{62FCF577-D3CA-4F1F-9EF2-7BD57146AA71}"/>
              </a:ext>
            </a:extLst>
          </p:cNvPr>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对象识别</a:t>
            </a:r>
            <a:endParaRPr lang="zh-CN" altLang="en-US" sz="2400" b="1"/>
          </a:p>
        </p:txBody>
      </p:sp>
      <p:sp>
        <p:nvSpPr>
          <p:cNvPr id="103431" name="Rectangle 9">
            <a:extLst>
              <a:ext uri="{FF2B5EF4-FFF2-40B4-BE49-F238E27FC236}">
                <a16:creationId xmlns:a16="http://schemas.microsoft.com/office/drawing/2014/main" id="{4D73FB3C-2CB7-43B6-B3A5-DCB45C48F0D9}"/>
              </a:ext>
            </a:extLst>
          </p:cNvPr>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图像增强</a:t>
            </a:r>
            <a:endParaRPr lang="zh-CN" altLang="en-US" sz="2400" b="1"/>
          </a:p>
        </p:txBody>
      </p:sp>
      <p:sp>
        <p:nvSpPr>
          <p:cNvPr id="103432" name="Rectangle 10">
            <a:extLst>
              <a:ext uri="{FF2B5EF4-FFF2-40B4-BE49-F238E27FC236}">
                <a16:creationId xmlns:a16="http://schemas.microsoft.com/office/drawing/2014/main" id="{78CF8DC4-F6E2-4D30-8FDA-771B76C2902B}"/>
              </a:ext>
            </a:extLst>
          </p:cNvPr>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表示&amp;描述</a:t>
            </a:r>
            <a:endParaRPr lang="zh-CN" altLang="en-US" sz="2400" b="1"/>
          </a:p>
        </p:txBody>
      </p:sp>
      <p:sp>
        <p:nvSpPr>
          <p:cNvPr id="103433" name="Text Box 11">
            <a:extLst>
              <a:ext uri="{FF2B5EF4-FFF2-40B4-BE49-F238E27FC236}">
                <a16:creationId xmlns:a16="http://schemas.microsoft.com/office/drawing/2014/main" id="{61C9A978-535B-4D79-B388-974C3EF71B68}"/>
              </a:ext>
            </a:extLst>
          </p:cNvPr>
          <p:cNvSpPr txBox="1">
            <a:spLocks noChangeArrowheads="1"/>
          </p:cNvSpPr>
          <p:nvPr/>
        </p:nvSpPr>
        <p:spPr bwMode="auto">
          <a:xfrm>
            <a:off x="457200" y="5256213"/>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IE" sz="2400" b="1"/>
              <a:t>问题域</a:t>
            </a:r>
            <a:endParaRPr lang="zh-CN" altLang="en-US" sz="2400" b="1"/>
          </a:p>
        </p:txBody>
      </p:sp>
      <p:cxnSp>
        <p:nvCxnSpPr>
          <p:cNvPr id="103434" name="AutoShape 12">
            <a:extLst>
              <a:ext uri="{FF2B5EF4-FFF2-40B4-BE49-F238E27FC236}">
                <a16:creationId xmlns:a16="http://schemas.microsoft.com/office/drawing/2014/main" id="{FA948428-CCF6-42FD-979E-AAFF265623CC}"/>
              </a:ext>
            </a:extLst>
          </p:cNvPr>
          <p:cNvCxnSpPr>
            <a:cxnSpLocks noChangeShapeType="1"/>
            <a:stCxn id="103433" idx="0"/>
            <a:endCxn id="103426" idx="2"/>
          </p:cNvCxnSpPr>
          <p:nvPr/>
        </p:nvCxnSpPr>
        <p:spPr bwMode="auto">
          <a:xfrm rot="-5400000">
            <a:off x="999331" y="4856957"/>
            <a:ext cx="409575" cy="388938"/>
          </a:xfrm>
          <a:prstGeom prst="bentConnector3">
            <a:avLst>
              <a:gd name="adj1" fmla="val 5000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3435" name="AutoShape 13">
            <a:extLst>
              <a:ext uri="{FF2B5EF4-FFF2-40B4-BE49-F238E27FC236}">
                <a16:creationId xmlns:a16="http://schemas.microsoft.com/office/drawing/2014/main" id="{C23B2340-DA1E-407F-AA15-8F1C9013AB60}"/>
              </a:ext>
            </a:extLst>
          </p:cNvPr>
          <p:cNvCxnSpPr>
            <a:cxnSpLocks noChangeShapeType="1"/>
            <a:stCxn id="103426" idx="0"/>
            <a:endCxn id="103431" idx="2"/>
          </p:cNvCxnSpPr>
          <p:nvPr/>
        </p:nvCxnSpPr>
        <p:spPr bwMode="auto">
          <a:xfrm rot="-5400000">
            <a:off x="1251744"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3436" name="AutoShape 14">
            <a:extLst>
              <a:ext uri="{FF2B5EF4-FFF2-40B4-BE49-F238E27FC236}">
                <a16:creationId xmlns:a16="http://schemas.microsoft.com/office/drawing/2014/main" id="{9C73A6B3-F9F8-4D78-9DA0-AA5A9E80D347}"/>
              </a:ext>
            </a:extLst>
          </p:cNvPr>
          <p:cNvCxnSpPr>
            <a:cxnSpLocks noChangeShapeType="1"/>
            <a:stCxn id="103432" idx="2"/>
            <a:endCxn id="103430" idx="0"/>
          </p:cNvCxnSpPr>
          <p:nvPr/>
        </p:nvCxnSpPr>
        <p:spPr bwMode="auto">
          <a:xfrm rot="5400000">
            <a:off x="7577138" y="499268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3437" name="AutoShape 15">
            <a:extLst>
              <a:ext uri="{FF2B5EF4-FFF2-40B4-BE49-F238E27FC236}">
                <a16:creationId xmlns:a16="http://schemas.microsoft.com/office/drawing/2014/main" id="{29346BCE-B5E6-4C33-80B7-1AD9DC7FADCE}"/>
              </a:ext>
            </a:extLst>
          </p:cNvPr>
          <p:cNvCxnSpPr>
            <a:cxnSpLocks noChangeShapeType="1"/>
            <a:stCxn id="103429" idx="2"/>
            <a:endCxn id="103432" idx="0"/>
          </p:cNvCxnSpPr>
          <p:nvPr/>
        </p:nvCxnSpPr>
        <p:spPr bwMode="auto">
          <a:xfrm rot="5400000">
            <a:off x="7586663" y="3878263"/>
            <a:ext cx="27305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3438" name="AutoShape 16">
            <a:extLst>
              <a:ext uri="{FF2B5EF4-FFF2-40B4-BE49-F238E27FC236}">
                <a16:creationId xmlns:a16="http://schemas.microsoft.com/office/drawing/2014/main" id="{AC469408-A2A7-489F-B7D6-C6D5FFE8F172}"/>
              </a:ext>
            </a:extLst>
          </p:cNvPr>
          <p:cNvCxnSpPr>
            <a:cxnSpLocks noChangeShapeType="1"/>
            <a:stCxn id="103428" idx="3"/>
            <a:endCxn id="103429" idx="0"/>
          </p:cNvCxnSpPr>
          <p:nvPr/>
        </p:nvCxnSpPr>
        <p:spPr bwMode="auto">
          <a:xfrm>
            <a:off x="6605588" y="2095500"/>
            <a:ext cx="1119187" cy="7778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3439" name="AutoShape 17">
            <a:extLst>
              <a:ext uri="{FF2B5EF4-FFF2-40B4-BE49-F238E27FC236}">
                <a16:creationId xmlns:a16="http://schemas.microsoft.com/office/drawing/2014/main" id="{64073F43-6129-469B-8D8F-BE1DBD639741}"/>
              </a:ext>
            </a:extLst>
          </p:cNvPr>
          <p:cNvCxnSpPr>
            <a:cxnSpLocks noChangeShapeType="1"/>
            <a:stCxn id="103427" idx="3"/>
            <a:endCxn id="103428" idx="1"/>
          </p:cNvCxnSpPr>
          <p:nvPr/>
        </p:nvCxnSpPr>
        <p:spPr bwMode="auto">
          <a:xfrm>
            <a:off x="4227513" y="2095500"/>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3440" name="AutoShape 18">
            <a:extLst>
              <a:ext uri="{FF2B5EF4-FFF2-40B4-BE49-F238E27FC236}">
                <a16:creationId xmlns:a16="http://schemas.microsoft.com/office/drawing/2014/main" id="{C9409FCD-ABCA-4FFF-B450-7E6CD7F4364A}"/>
              </a:ext>
            </a:extLst>
          </p:cNvPr>
          <p:cNvCxnSpPr>
            <a:cxnSpLocks noChangeShapeType="1"/>
            <a:stCxn id="103431" idx="0"/>
            <a:endCxn id="103427"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03441" name="Rectangle 19">
            <a:extLst>
              <a:ext uri="{FF2B5EF4-FFF2-40B4-BE49-F238E27FC236}">
                <a16:creationId xmlns:a16="http://schemas.microsoft.com/office/drawing/2014/main" id="{33F441B7-6B7A-40EC-BC70-D67BD7D11733}"/>
              </a:ext>
            </a:extLst>
          </p:cNvPr>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彩色图像处理</a:t>
            </a:r>
            <a:endParaRPr lang="zh-CN" altLang="en-US" sz="2400" b="1"/>
          </a:p>
        </p:txBody>
      </p:sp>
      <p:sp>
        <p:nvSpPr>
          <p:cNvPr id="103442" name="Rectangle 20">
            <a:extLst>
              <a:ext uri="{FF2B5EF4-FFF2-40B4-BE49-F238E27FC236}">
                <a16:creationId xmlns:a16="http://schemas.microsoft.com/office/drawing/2014/main" id="{587DBB72-C526-46E3-A0E5-5F8DCDB69D20}"/>
              </a:ext>
            </a:extLst>
          </p:cNvPr>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图像压缩</a:t>
            </a:r>
            <a:endParaRPr lang="zh-CN" altLang="en-US" sz="2400" b="1"/>
          </a:p>
        </p:txBody>
      </p:sp>
      <p:pic>
        <p:nvPicPr>
          <p:cNvPr id="103443" name="Picture 21">
            <a:extLst>
              <a:ext uri="{FF2B5EF4-FFF2-40B4-BE49-F238E27FC236}">
                <a16:creationId xmlns:a16="http://schemas.microsoft.com/office/drawing/2014/main" id="{EC51BDC9-9796-4F42-9DE3-293F58FB09D6}"/>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r="21220"/>
          <a:stretch>
            <a:fillRect/>
          </a:stretch>
        </p:blipFill>
        <p:spPr bwMode="auto">
          <a:xfrm>
            <a:off x="2881313" y="2559050"/>
            <a:ext cx="3349625"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4" name="Picture 22">
            <a:extLst>
              <a:ext uri="{FF2B5EF4-FFF2-40B4-BE49-F238E27FC236}">
                <a16:creationId xmlns:a16="http://schemas.microsoft.com/office/drawing/2014/main" id="{48936E05-4DE1-4B9E-AC0F-31D5B197BA95}"/>
              </a:ext>
            </a:extLst>
          </p:cNvPr>
          <p:cNvPicPr>
            <a:picLocks noChangeAspect="1" noChangeArrowheads="1"/>
          </p:cNvPicPr>
          <p:nvPr/>
        </p:nvPicPr>
        <p:blipFill>
          <a:blip r:embed="rId3">
            <a:lum bright="-24000" contrast="60000"/>
            <a:extLst>
              <a:ext uri="{28A0092B-C50C-407E-A947-70E740481C1C}">
                <a14:useLocalDpi xmlns:a14="http://schemas.microsoft.com/office/drawing/2010/main" val="0"/>
              </a:ext>
            </a:extLst>
          </a:blip>
          <a:srcRect t="52643" r="59154"/>
          <a:stretch>
            <a:fillRect/>
          </a:stretch>
        </p:blipFill>
        <p:spPr bwMode="auto">
          <a:xfrm>
            <a:off x="2844800" y="4183063"/>
            <a:ext cx="1736725"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45" name="Rectangle 2">
            <a:extLst>
              <a:ext uri="{FF2B5EF4-FFF2-40B4-BE49-F238E27FC236}">
                <a16:creationId xmlns:a16="http://schemas.microsoft.com/office/drawing/2014/main" id="{ED486C8A-6D37-4CC7-9DD4-CF70586EEA3C}"/>
              </a:ext>
            </a:extLst>
          </p:cNvPr>
          <p:cNvSpPr>
            <a:spLocks noGrp="1" noChangeArrowheads="1"/>
          </p:cNvSpPr>
          <p:nvPr>
            <p:ph type="title"/>
          </p:nvPr>
        </p:nvSpPr>
        <p:spPr>
          <a:xfrm>
            <a:off x="0" y="49213"/>
            <a:ext cx="6694488" cy="914400"/>
          </a:xfrm>
        </p:spPr>
        <p:txBody>
          <a:bodyPr/>
          <a:lstStyle/>
          <a:p>
            <a:r>
              <a:rPr lang="en-US" altLang="zh-CN" sz="4000" b="1" dirty="0"/>
              <a:t>3.2 </a:t>
            </a:r>
            <a:r>
              <a:rPr lang="zh-CN" altLang="en-US" sz="4000" b="1" dirty="0"/>
              <a:t>数字图像处理基本步骤</a:t>
            </a:r>
            <a:endParaRPr lang="zh-CN" altLang="en-US" sz="4000" dirty="0"/>
          </a:p>
        </p:txBody>
      </p:sp>
      <p:pic>
        <p:nvPicPr>
          <p:cNvPr id="103446" name="Picture 12" descr="underline_base">
            <a:extLst>
              <a:ext uri="{FF2B5EF4-FFF2-40B4-BE49-F238E27FC236}">
                <a16:creationId xmlns:a16="http://schemas.microsoft.com/office/drawing/2014/main" id="{A6E2B2CD-E722-491D-9209-D302BB24A0D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4">
            <a:extLst>
              <a:ext uri="{FF2B5EF4-FFF2-40B4-BE49-F238E27FC236}">
                <a16:creationId xmlns:a16="http://schemas.microsoft.com/office/drawing/2014/main" id="{868CAC68-8856-4C6A-B7B6-5E11A6AD5F83}"/>
              </a:ext>
            </a:extLst>
          </p:cNvPr>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图像采集</a:t>
            </a:r>
            <a:endParaRPr lang="zh-CN" altLang="en-US" sz="2400" b="1"/>
          </a:p>
        </p:txBody>
      </p:sp>
      <p:sp>
        <p:nvSpPr>
          <p:cNvPr id="105475" name="Rectangle 5">
            <a:extLst>
              <a:ext uri="{FF2B5EF4-FFF2-40B4-BE49-F238E27FC236}">
                <a16:creationId xmlns:a16="http://schemas.microsoft.com/office/drawing/2014/main" id="{A4D53513-9D48-43B8-9E8E-3B69E08B2647}"/>
              </a:ext>
            </a:extLst>
          </p:cNvPr>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a:t>
            </a:r>
            <a:r>
              <a:rPr lang="zh-CN" altLang="en-US" sz="2400" b="1"/>
              <a:t>复原</a:t>
            </a:r>
          </a:p>
        </p:txBody>
      </p:sp>
      <p:sp>
        <p:nvSpPr>
          <p:cNvPr id="105476" name="Rectangle 6">
            <a:extLst>
              <a:ext uri="{FF2B5EF4-FFF2-40B4-BE49-F238E27FC236}">
                <a16:creationId xmlns:a16="http://schemas.microsoft.com/office/drawing/2014/main" id="{EE0289BE-0A46-4DCB-8557-691329E30F89}"/>
              </a:ext>
            </a:extLst>
          </p:cNvPr>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形态学处理</a:t>
            </a:r>
            <a:endParaRPr lang="zh-CN" altLang="en-US" sz="2400" b="1"/>
          </a:p>
        </p:txBody>
      </p:sp>
      <p:sp>
        <p:nvSpPr>
          <p:cNvPr id="105477" name="Rectangle 7">
            <a:extLst>
              <a:ext uri="{FF2B5EF4-FFF2-40B4-BE49-F238E27FC236}">
                <a16:creationId xmlns:a16="http://schemas.microsoft.com/office/drawing/2014/main" id="{8290D001-8C26-42E0-B5EB-E77B78A2C5D4}"/>
              </a:ext>
            </a:extLst>
          </p:cNvPr>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分割</a:t>
            </a:r>
            <a:endParaRPr lang="zh-CN" altLang="en-US" sz="2400" b="1"/>
          </a:p>
        </p:txBody>
      </p:sp>
      <p:sp>
        <p:nvSpPr>
          <p:cNvPr id="105478" name="Rectangle 8">
            <a:extLst>
              <a:ext uri="{FF2B5EF4-FFF2-40B4-BE49-F238E27FC236}">
                <a16:creationId xmlns:a16="http://schemas.microsoft.com/office/drawing/2014/main" id="{E6CCA43B-C9FB-4652-81A6-0CCD1B1159B1}"/>
              </a:ext>
            </a:extLst>
          </p:cNvPr>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对象识别</a:t>
            </a:r>
            <a:endParaRPr lang="zh-CN" altLang="en-US" sz="2400" b="1"/>
          </a:p>
        </p:txBody>
      </p:sp>
      <p:sp>
        <p:nvSpPr>
          <p:cNvPr id="105479" name="Rectangle 9">
            <a:extLst>
              <a:ext uri="{FF2B5EF4-FFF2-40B4-BE49-F238E27FC236}">
                <a16:creationId xmlns:a16="http://schemas.microsoft.com/office/drawing/2014/main" id="{658BAC60-C3DB-4E32-9E06-5E82846020E6}"/>
              </a:ext>
            </a:extLst>
          </p:cNvPr>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图像增强</a:t>
            </a:r>
            <a:endParaRPr lang="zh-CN" altLang="en-US" sz="2400" b="1"/>
          </a:p>
        </p:txBody>
      </p:sp>
      <p:sp>
        <p:nvSpPr>
          <p:cNvPr id="105480" name="Rectangle 10">
            <a:extLst>
              <a:ext uri="{FF2B5EF4-FFF2-40B4-BE49-F238E27FC236}">
                <a16:creationId xmlns:a16="http://schemas.microsoft.com/office/drawing/2014/main" id="{B98BBA62-A045-47C9-B7A3-CB3CEBD10A81}"/>
              </a:ext>
            </a:extLst>
          </p:cNvPr>
          <p:cNvSpPr>
            <a:spLocks noChangeArrowheads="1"/>
          </p:cNvSpPr>
          <p:nvPr/>
        </p:nvSpPr>
        <p:spPr bwMode="auto">
          <a:xfrm>
            <a:off x="6877050" y="4016375"/>
            <a:ext cx="1695450" cy="830263"/>
          </a:xfrm>
          <a:prstGeom prst="rect">
            <a:avLst/>
          </a:prstGeom>
          <a:solidFill>
            <a:schemeClr val="accent1"/>
          </a:solidFill>
          <a:ln w="381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表示&amp;描述</a:t>
            </a:r>
            <a:endParaRPr lang="zh-CN" altLang="en-US" sz="2400" b="1"/>
          </a:p>
        </p:txBody>
      </p:sp>
      <p:sp>
        <p:nvSpPr>
          <p:cNvPr id="105481" name="Text Box 11">
            <a:extLst>
              <a:ext uri="{FF2B5EF4-FFF2-40B4-BE49-F238E27FC236}">
                <a16:creationId xmlns:a16="http://schemas.microsoft.com/office/drawing/2014/main" id="{CB415242-DE0E-495E-89F7-46F942FA8C40}"/>
              </a:ext>
            </a:extLst>
          </p:cNvPr>
          <p:cNvSpPr txBox="1">
            <a:spLocks noChangeArrowheads="1"/>
          </p:cNvSpPr>
          <p:nvPr/>
        </p:nvSpPr>
        <p:spPr bwMode="auto">
          <a:xfrm>
            <a:off x="455613" y="5280025"/>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IE" sz="2400" b="1"/>
              <a:t>问题域</a:t>
            </a:r>
            <a:endParaRPr lang="zh-CN" altLang="en-US" sz="2400" b="1"/>
          </a:p>
        </p:txBody>
      </p:sp>
      <p:cxnSp>
        <p:nvCxnSpPr>
          <p:cNvPr id="105482" name="AutoShape 12">
            <a:extLst>
              <a:ext uri="{FF2B5EF4-FFF2-40B4-BE49-F238E27FC236}">
                <a16:creationId xmlns:a16="http://schemas.microsoft.com/office/drawing/2014/main" id="{05904B90-622E-4EB6-A24F-D9E4911D4FC1}"/>
              </a:ext>
            </a:extLst>
          </p:cNvPr>
          <p:cNvCxnSpPr>
            <a:cxnSpLocks noChangeShapeType="1"/>
            <a:stCxn id="105481" idx="0"/>
            <a:endCxn id="105474" idx="2"/>
          </p:cNvCxnSpPr>
          <p:nvPr/>
        </p:nvCxnSpPr>
        <p:spPr bwMode="auto">
          <a:xfrm rot="-5400000">
            <a:off x="987426" y="4867275"/>
            <a:ext cx="431800" cy="390525"/>
          </a:xfrm>
          <a:prstGeom prst="bentConnector3">
            <a:avLst>
              <a:gd name="adj1" fmla="val 50185"/>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5483" name="AutoShape 13">
            <a:extLst>
              <a:ext uri="{FF2B5EF4-FFF2-40B4-BE49-F238E27FC236}">
                <a16:creationId xmlns:a16="http://schemas.microsoft.com/office/drawing/2014/main" id="{E1DA3B1B-DDFA-4200-A7B1-F0DA8A746FB1}"/>
              </a:ext>
            </a:extLst>
          </p:cNvPr>
          <p:cNvCxnSpPr>
            <a:cxnSpLocks noChangeShapeType="1"/>
            <a:stCxn id="105474" idx="0"/>
            <a:endCxn id="105479" idx="2"/>
          </p:cNvCxnSpPr>
          <p:nvPr/>
        </p:nvCxnSpPr>
        <p:spPr bwMode="auto">
          <a:xfrm rot="-5400000">
            <a:off x="1251744"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5484" name="AutoShape 14">
            <a:extLst>
              <a:ext uri="{FF2B5EF4-FFF2-40B4-BE49-F238E27FC236}">
                <a16:creationId xmlns:a16="http://schemas.microsoft.com/office/drawing/2014/main" id="{59F9B36A-A380-4383-8369-A081756C2688}"/>
              </a:ext>
            </a:extLst>
          </p:cNvPr>
          <p:cNvCxnSpPr>
            <a:cxnSpLocks noChangeShapeType="1"/>
            <a:stCxn id="105480" idx="2"/>
            <a:endCxn id="105478" idx="0"/>
          </p:cNvCxnSpPr>
          <p:nvPr/>
        </p:nvCxnSpPr>
        <p:spPr bwMode="auto">
          <a:xfrm rot="5400000">
            <a:off x="7586663" y="5002213"/>
            <a:ext cx="27305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5485" name="AutoShape 15">
            <a:extLst>
              <a:ext uri="{FF2B5EF4-FFF2-40B4-BE49-F238E27FC236}">
                <a16:creationId xmlns:a16="http://schemas.microsoft.com/office/drawing/2014/main" id="{C0B7169B-F767-499D-8802-6DADC44D14B1}"/>
              </a:ext>
            </a:extLst>
          </p:cNvPr>
          <p:cNvCxnSpPr>
            <a:cxnSpLocks noChangeShapeType="1"/>
            <a:stCxn id="105477" idx="2"/>
            <a:endCxn id="105480" idx="0"/>
          </p:cNvCxnSpPr>
          <p:nvPr/>
        </p:nvCxnSpPr>
        <p:spPr bwMode="auto">
          <a:xfrm rot="5400000">
            <a:off x="7586663" y="3859213"/>
            <a:ext cx="27305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5486" name="AutoShape 16">
            <a:extLst>
              <a:ext uri="{FF2B5EF4-FFF2-40B4-BE49-F238E27FC236}">
                <a16:creationId xmlns:a16="http://schemas.microsoft.com/office/drawing/2014/main" id="{20634072-CCCE-4BF0-88CC-4E9378800C81}"/>
              </a:ext>
            </a:extLst>
          </p:cNvPr>
          <p:cNvCxnSpPr>
            <a:cxnSpLocks noChangeShapeType="1"/>
            <a:stCxn id="105476" idx="3"/>
            <a:endCxn id="105477"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5487" name="AutoShape 17">
            <a:extLst>
              <a:ext uri="{FF2B5EF4-FFF2-40B4-BE49-F238E27FC236}">
                <a16:creationId xmlns:a16="http://schemas.microsoft.com/office/drawing/2014/main" id="{B499BF72-8161-4EF9-AFD0-99D25FF89971}"/>
              </a:ext>
            </a:extLst>
          </p:cNvPr>
          <p:cNvCxnSpPr>
            <a:cxnSpLocks noChangeShapeType="1"/>
            <a:stCxn id="105475" idx="3"/>
            <a:endCxn id="105476" idx="1"/>
          </p:cNvCxnSpPr>
          <p:nvPr/>
        </p:nvCxnSpPr>
        <p:spPr bwMode="auto">
          <a:xfrm>
            <a:off x="4227513" y="2095500"/>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5488" name="AutoShape 18">
            <a:extLst>
              <a:ext uri="{FF2B5EF4-FFF2-40B4-BE49-F238E27FC236}">
                <a16:creationId xmlns:a16="http://schemas.microsoft.com/office/drawing/2014/main" id="{631F499E-0CE1-46EB-AAE9-07A73A2C54A4}"/>
              </a:ext>
            </a:extLst>
          </p:cNvPr>
          <p:cNvCxnSpPr>
            <a:cxnSpLocks noChangeShapeType="1"/>
            <a:stCxn id="105479" idx="0"/>
            <a:endCxn id="105475"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05489" name="Rectangle 19">
            <a:extLst>
              <a:ext uri="{FF2B5EF4-FFF2-40B4-BE49-F238E27FC236}">
                <a16:creationId xmlns:a16="http://schemas.microsoft.com/office/drawing/2014/main" id="{36D11B65-F57F-472F-B777-C586B7798FD4}"/>
              </a:ext>
            </a:extLst>
          </p:cNvPr>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彩色图像处理</a:t>
            </a:r>
            <a:endParaRPr lang="zh-CN" altLang="en-US" sz="2400" b="1"/>
          </a:p>
        </p:txBody>
      </p:sp>
      <p:sp>
        <p:nvSpPr>
          <p:cNvPr id="105490" name="Rectangle 20">
            <a:extLst>
              <a:ext uri="{FF2B5EF4-FFF2-40B4-BE49-F238E27FC236}">
                <a16:creationId xmlns:a16="http://schemas.microsoft.com/office/drawing/2014/main" id="{330C2005-FABB-41A0-BC0C-8059479D0729}"/>
              </a:ext>
            </a:extLst>
          </p:cNvPr>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图像压缩</a:t>
            </a:r>
            <a:endParaRPr lang="zh-CN" altLang="en-US" sz="2400" b="1"/>
          </a:p>
        </p:txBody>
      </p:sp>
      <p:pic>
        <p:nvPicPr>
          <p:cNvPr id="105491" name="Picture 22">
            <a:extLst>
              <a:ext uri="{FF2B5EF4-FFF2-40B4-BE49-F238E27FC236}">
                <a16:creationId xmlns:a16="http://schemas.microsoft.com/office/drawing/2014/main" id="{6EF5CE20-8235-4DB9-B295-4EC75CACE20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r="25902"/>
          <a:stretch>
            <a:fillRect/>
          </a:stretch>
        </p:blipFill>
        <p:spPr>
          <a:xfrm>
            <a:off x="2667000" y="2743200"/>
            <a:ext cx="3429000" cy="2997200"/>
          </a:xfrm>
        </p:spPr>
      </p:pic>
      <p:sp>
        <p:nvSpPr>
          <p:cNvPr id="105492" name="Rectangle 2">
            <a:extLst>
              <a:ext uri="{FF2B5EF4-FFF2-40B4-BE49-F238E27FC236}">
                <a16:creationId xmlns:a16="http://schemas.microsoft.com/office/drawing/2014/main" id="{792C59DE-0CE4-4119-9DFB-FB960D6B08D6}"/>
              </a:ext>
            </a:extLst>
          </p:cNvPr>
          <p:cNvSpPr>
            <a:spLocks noGrp="1" noChangeArrowheads="1"/>
          </p:cNvSpPr>
          <p:nvPr>
            <p:ph type="title"/>
          </p:nvPr>
        </p:nvSpPr>
        <p:spPr>
          <a:xfrm>
            <a:off x="0" y="49213"/>
            <a:ext cx="6694488" cy="914400"/>
          </a:xfrm>
        </p:spPr>
        <p:txBody>
          <a:bodyPr/>
          <a:lstStyle/>
          <a:p>
            <a:r>
              <a:rPr lang="en-US" altLang="zh-CN" sz="4000" b="1" dirty="0"/>
              <a:t>3.2 </a:t>
            </a:r>
            <a:r>
              <a:rPr lang="zh-CN" altLang="en-US" sz="4000" b="1" dirty="0"/>
              <a:t>数字图像处理基本步骤</a:t>
            </a:r>
            <a:endParaRPr lang="zh-CN" altLang="en-US" sz="4000" dirty="0"/>
          </a:p>
        </p:txBody>
      </p:sp>
      <p:pic>
        <p:nvPicPr>
          <p:cNvPr id="105493" name="Picture 12" descr="underline_base">
            <a:extLst>
              <a:ext uri="{FF2B5EF4-FFF2-40B4-BE49-F238E27FC236}">
                <a16:creationId xmlns:a16="http://schemas.microsoft.com/office/drawing/2014/main" id="{CE94476B-3834-4445-BAAB-E1CC12B6857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4">
            <a:extLst>
              <a:ext uri="{FF2B5EF4-FFF2-40B4-BE49-F238E27FC236}">
                <a16:creationId xmlns:a16="http://schemas.microsoft.com/office/drawing/2014/main" id="{E840F6D8-08F2-4171-9ABA-11A9C4FA5863}"/>
              </a:ext>
            </a:extLst>
          </p:cNvPr>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图像采集</a:t>
            </a:r>
            <a:endParaRPr lang="zh-CN" altLang="en-US" sz="2400" b="1"/>
          </a:p>
        </p:txBody>
      </p:sp>
      <p:sp>
        <p:nvSpPr>
          <p:cNvPr id="107523" name="Rectangle 5">
            <a:extLst>
              <a:ext uri="{FF2B5EF4-FFF2-40B4-BE49-F238E27FC236}">
                <a16:creationId xmlns:a16="http://schemas.microsoft.com/office/drawing/2014/main" id="{43814B8A-CB9C-4C9F-B8FD-3754BA318D75}"/>
              </a:ext>
            </a:extLst>
          </p:cNvPr>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a:t>
            </a:r>
            <a:r>
              <a:rPr lang="zh-CN" altLang="en-US" sz="2400" b="1"/>
              <a:t>复原</a:t>
            </a:r>
          </a:p>
        </p:txBody>
      </p:sp>
      <p:sp>
        <p:nvSpPr>
          <p:cNvPr id="107524" name="Rectangle 6">
            <a:extLst>
              <a:ext uri="{FF2B5EF4-FFF2-40B4-BE49-F238E27FC236}">
                <a16:creationId xmlns:a16="http://schemas.microsoft.com/office/drawing/2014/main" id="{EE5D78EA-C13A-46FF-BD18-ADBB82AD1B63}"/>
              </a:ext>
            </a:extLst>
          </p:cNvPr>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形态学处理</a:t>
            </a:r>
            <a:endParaRPr lang="zh-CN" altLang="en-US" sz="2400" b="1"/>
          </a:p>
        </p:txBody>
      </p:sp>
      <p:sp>
        <p:nvSpPr>
          <p:cNvPr id="107525" name="Rectangle 7">
            <a:extLst>
              <a:ext uri="{FF2B5EF4-FFF2-40B4-BE49-F238E27FC236}">
                <a16:creationId xmlns:a16="http://schemas.microsoft.com/office/drawing/2014/main" id="{EF8631DC-386A-4BD8-8309-73C827729462}"/>
              </a:ext>
            </a:extLst>
          </p:cNvPr>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分割</a:t>
            </a:r>
            <a:endParaRPr lang="zh-CN" altLang="en-US" sz="2400" b="1"/>
          </a:p>
        </p:txBody>
      </p:sp>
      <p:sp>
        <p:nvSpPr>
          <p:cNvPr id="107526" name="Rectangle 8">
            <a:extLst>
              <a:ext uri="{FF2B5EF4-FFF2-40B4-BE49-F238E27FC236}">
                <a16:creationId xmlns:a16="http://schemas.microsoft.com/office/drawing/2014/main" id="{A79007EC-3BF4-45C3-979B-A5937DD5B880}"/>
              </a:ext>
            </a:extLst>
          </p:cNvPr>
          <p:cNvSpPr>
            <a:spLocks noChangeArrowheads="1"/>
          </p:cNvSpPr>
          <p:nvPr/>
        </p:nvSpPr>
        <p:spPr bwMode="auto">
          <a:xfrm>
            <a:off x="6877050" y="5140325"/>
            <a:ext cx="1695450" cy="830263"/>
          </a:xfrm>
          <a:prstGeom prst="rect">
            <a:avLst/>
          </a:prstGeom>
          <a:solidFill>
            <a:schemeClr val="accent1"/>
          </a:solidFill>
          <a:ln w="381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对象识别</a:t>
            </a:r>
            <a:endParaRPr lang="zh-CN" altLang="en-US" sz="2400" b="1"/>
          </a:p>
        </p:txBody>
      </p:sp>
      <p:sp>
        <p:nvSpPr>
          <p:cNvPr id="107527" name="Rectangle 9">
            <a:extLst>
              <a:ext uri="{FF2B5EF4-FFF2-40B4-BE49-F238E27FC236}">
                <a16:creationId xmlns:a16="http://schemas.microsoft.com/office/drawing/2014/main" id="{9ABACE33-2333-4DF7-9CB7-DFB4EA865F09}"/>
              </a:ext>
            </a:extLst>
          </p:cNvPr>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图像增强</a:t>
            </a:r>
            <a:endParaRPr lang="zh-CN" altLang="en-US" sz="2400" b="1"/>
          </a:p>
        </p:txBody>
      </p:sp>
      <p:sp>
        <p:nvSpPr>
          <p:cNvPr id="107528" name="Rectangle 10">
            <a:extLst>
              <a:ext uri="{FF2B5EF4-FFF2-40B4-BE49-F238E27FC236}">
                <a16:creationId xmlns:a16="http://schemas.microsoft.com/office/drawing/2014/main" id="{B24CDFB7-474B-4A5E-BA58-AF50BD5243D9}"/>
              </a:ext>
            </a:extLst>
          </p:cNvPr>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表示&amp;描述</a:t>
            </a:r>
            <a:endParaRPr lang="zh-CN" altLang="en-US" sz="2400" b="1"/>
          </a:p>
        </p:txBody>
      </p:sp>
      <p:sp>
        <p:nvSpPr>
          <p:cNvPr id="107529" name="Text Box 11">
            <a:extLst>
              <a:ext uri="{FF2B5EF4-FFF2-40B4-BE49-F238E27FC236}">
                <a16:creationId xmlns:a16="http://schemas.microsoft.com/office/drawing/2014/main" id="{04E4EA25-0589-44F0-B306-7B4B52D09B58}"/>
              </a:ext>
            </a:extLst>
          </p:cNvPr>
          <p:cNvSpPr txBox="1">
            <a:spLocks noChangeArrowheads="1"/>
          </p:cNvSpPr>
          <p:nvPr/>
        </p:nvSpPr>
        <p:spPr bwMode="auto">
          <a:xfrm>
            <a:off x="455613" y="5280025"/>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IE" sz="2400" b="1"/>
              <a:t>问题域</a:t>
            </a:r>
            <a:endParaRPr lang="zh-CN" altLang="en-US" sz="2400" b="1"/>
          </a:p>
        </p:txBody>
      </p:sp>
      <p:cxnSp>
        <p:nvCxnSpPr>
          <p:cNvPr id="107530" name="AutoShape 12">
            <a:extLst>
              <a:ext uri="{FF2B5EF4-FFF2-40B4-BE49-F238E27FC236}">
                <a16:creationId xmlns:a16="http://schemas.microsoft.com/office/drawing/2014/main" id="{ECBD634C-8EA2-42D2-92EB-6405DCB21F68}"/>
              </a:ext>
            </a:extLst>
          </p:cNvPr>
          <p:cNvCxnSpPr>
            <a:cxnSpLocks noChangeShapeType="1"/>
            <a:stCxn id="107529" idx="0"/>
            <a:endCxn id="107522" idx="2"/>
          </p:cNvCxnSpPr>
          <p:nvPr/>
        </p:nvCxnSpPr>
        <p:spPr bwMode="auto">
          <a:xfrm rot="-5400000">
            <a:off x="987426" y="4867275"/>
            <a:ext cx="431800" cy="390525"/>
          </a:xfrm>
          <a:prstGeom prst="bentConnector3">
            <a:avLst>
              <a:gd name="adj1" fmla="val 50185"/>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7531" name="AutoShape 13">
            <a:extLst>
              <a:ext uri="{FF2B5EF4-FFF2-40B4-BE49-F238E27FC236}">
                <a16:creationId xmlns:a16="http://schemas.microsoft.com/office/drawing/2014/main" id="{3A0FB7A0-BDF9-4C13-BC78-195E7FC9FABA}"/>
              </a:ext>
            </a:extLst>
          </p:cNvPr>
          <p:cNvCxnSpPr>
            <a:cxnSpLocks noChangeShapeType="1"/>
            <a:stCxn id="107522" idx="0"/>
            <a:endCxn id="107527" idx="2"/>
          </p:cNvCxnSpPr>
          <p:nvPr/>
        </p:nvCxnSpPr>
        <p:spPr bwMode="auto">
          <a:xfrm rot="-5400000">
            <a:off x="1251744"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7532" name="AutoShape 14">
            <a:extLst>
              <a:ext uri="{FF2B5EF4-FFF2-40B4-BE49-F238E27FC236}">
                <a16:creationId xmlns:a16="http://schemas.microsoft.com/office/drawing/2014/main" id="{6CF2BC9F-BDBE-4EDC-B3CC-AE26D1A3FA29}"/>
              </a:ext>
            </a:extLst>
          </p:cNvPr>
          <p:cNvCxnSpPr>
            <a:cxnSpLocks noChangeShapeType="1"/>
            <a:stCxn id="107528" idx="2"/>
            <a:endCxn id="107526" idx="0"/>
          </p:cNvCxnSpPr>
          <p:nvPr/>
        </p:nvCxnSpPr>
        <p:spPr bwMode="auto">
          <a:xfrm rot="5400000">
            <a:off x="7586663" y="4983163"/>
            <a:ext cx="27305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7533" name="AutoShape 15">
            <a:extLst>
              <a:ext uri="{FF2B5EF4-FFF2-40B4-BE49-F238E27FC236}">
                <a16:creationId xmlns:a16="http://schemas.microsoft.com/office/drawing/2014/main" id="{DF24F005-E5E6-44B6-9CFE-26103CA11829}"/>
              </a:ext>
            </a:extLst>
          </p:cNvPr>
          <p:cNvCxnSpPr>
            <a:cxnSpLocks noChangeShapeType="1"/>
            <a:stCxn id="107525" idx="2"/>
            <a:endCxn id="107528" idx="0"/>
          </p:cNvCxnSpPr>
          <p:nvPr/>
        </p:nvCxnSpPr>
        <p:spPr bwMode="auto">
          <a:xfrm rot="5400000">
            <a:off x="7577138" y="386873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7534" name="AutoShape 16">
            <a:extLst>
              <a:ext uri="{FF2B5EF4-FFF2-40B4-BE49-F238E27FC236}">
                <a16:creationId xmlns:a16="http://schemas.microsoft.com/office/drawing/2014/main" id="{C6DACF2C-AA8E-462E-A340-DC3766F28E97}"/>
              </a:ext>
            </a:extLst>
          </p:cNvPr>
          <p:cNvCxnSpPr>
            <a:cxnSpLocks noChangeShapeType="1"/>
            <a:stCxn id="107524" idx="3"/>
            <a:endCxn id="107525"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7535" name="AutoShape 17">
            <a:extLst>
              <a:ext uri="{FF2B5EF4-FFF2-40B4-BE49-F238E27FC236}">
                <a16:creationId xmlns:a16="http://schemas.microsoft.com/office/drawing/2014/main" id="{F9D0B70D-C304-427E-A517-E1016FABCFBB}"/>
              </a:ext>
            </a:extLst>
          </p:cNvPr>
          <p:cNvCxnSpPr>
            <a:cxnSpLocks noChangeShapeType="1"/>
            <a:stCxn id="107523" idx="3"/>
            <a:endCxn id="107524" idx="1"/>
          </p:cNvCxnSpPr>
          <p:nvPr/>
        </p:nvCxnSpPr>
        <p:spPr bwMode="auto">
          <a:xfrm>
            <a:off x="4227513" y="2095500"/>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7536" name="AutoShape 18">
            <a:extLst>
              <a:ext uri="{FF2B5EF4-FFF2-40B4-BE49-F238E27FC236}">
                <a16:creationId xmlns:a16="http://schemas.microsoft.com/office/drawing/2014/main" id="{E2487023-8069-4BED-83BE-5383F9C2B527}"/>
              </a:ext>
            </a:extLst>
          </p:cNvPr>
          <p:cNvCxnSpPr>
            <a:cxnSpLocks noChangeShapeType="1"/>
            <a:stCxn id="107527" idx="0"/>
            <a:endCxn id="107523"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07537" name="Rectangle 19">
            <a:extLst>
              <a:ext uri="{FF2B5EF4-FFF2-40B4-BE49-F238E27FC236}">
                <a16:creationId xmlns:a16="http://schemas.microsoft.com/office/drawing/2014/main" id="{F4463D5E-CA8F-4096-B506-C8EBF3C6EA1C}"/>
              </a:ext>
            </a:extLst>
          </p:cNvPr>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彩色图像处理</a:t>
            </a:r>
            <a:endParaRPr lang="zh-CN" altLang="en-US" sz="2400" b="1"/>
          </a:p>
        </p:txBody>
      </p:sp>
      <p:sp>
        <p:nvSpPr>
          <p:cNvPr id="107538" name="Rectangle 20">
            <a:extLst>
              <a:ext uri="{FF2B5EF4-FFF2-40B4-BE49-F238E27FC236}">
                <a16:creationId xmlns:a16="http://schemas.microsoft.com/office/drawing/2014/main" id="{7FF16A05-19F0-4533-940D-924AF33C74C7}"/>
              </a:ext>
            </a:extLst>
          </p:cNvPr>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图像压缩</a:t>
            </a:r>
            <a:endParaRPr lang="zh-CN" altLang="en-US" sz="2400" b="1"/>
          </a:p>
        </p:txBody>
      </p:sp>
      <p:pic>
        <p:nvPicPr>
          <p:cNvPr id="107539" name="Picture 22">
            <a:extLst>
              <a:ext uri="{FF2B5EF4-FFF2-40B4-BE49-F238E27FC236}">
                <a16:creationId xmlns:a16="http://schemas.microsoft.com/office/drawing/2014/main" id="{8877C7D7-9BBC-4917-B545-316BD3BF4B77}"/>
              </a:ext>
            </a:extLst>
          </p:cNvPr>
          <p:cNvPicPr>
            <a:picLocks noGrp="1" noChangeAspect="1" noChangeArrowheads="1"/>
          </p:cNvPicPr>
          <p:nvPr>
            <p:ph idx="1"/>
          </p:nvPr>
        </p:nvPicPr>
        <p:blipFill>
          <a:blip r:embed="rId3">
            <a:lum bright="-6000" contrast="30000"/>
            <a:extLst>
              <a:ext uri="{28A0092B-C50C-407E-A947-70E740481C1C}">
                <a14:useLocalDpi xmlns:a14="http://schemas.microsoft.com/office/drawing/2010/main" val="0"/>
              </a:ext>
            </a:extLst>
          </a:blip>
          <a:srcRect l="26077"/>
          <a:stretch>
            <a:fillRect/>
          </a:stretch>
        </p:blipFill>
        <p:spPr>
          <a:xfrm>
            <a:off x="2514600" y="2971800"/>
            <a:ext cx="4038600" cy="2465388"/>
          </a:xfrm>
        </p:spPr>
      </p:pic>
      <p:sp>
        <p:nvSpPr>
          <p:cNvPr id="107540" name="Rectangle 2">
            <a:extLst>
              <a:ext uri="{FF2B5EF4-FFF2-40B4-BE49-F238E27FC236}">
                <a16:creationId xmlns:a16="http://schemas.microsoft.com/office/drawing/2014/main" id="{40F139AD-78DB-446C-BEFE-D9F1E60D4780}"/>
              </a:ext>
            </a:extLst>
          </p:cNvPr>
          <p:cNvSpPr>
            <a:spLocks noGrp="1" noChangeArrowheads="1"/>
          </p:cNvSpPr>
          <p:nvPr>
            <p:ph type="title"/>
          </p:nvPr>
        </p:nvSpPr>
        <p:spPr>
          <a:xfrm>
            <a:off x="0" y="49213"/>
            <a:ext cx="6694488" cy="914400"/>
          </a:xfrm>
        </p:spPr>
        <p:txBody>
          <a:bodyPr/>
          <a:lstStyle/>
          <a:p>
            <a:r>
              <a:rPr lang="en-US" altLang="zh-CN" sz="4000" b="1" dirty="0"/>
              <a:t>3.2 </a:t>
            </a:r>
            <a:r>
              <a:rPr lang="zh-CN" altLang="en-US" sz="4000" b="1" dirty="0"/>
              <a:t>数字图像处理基本步骤</a:t>
            </a:r>
            <a:endParaRPr lang="zh-CN" altLang="en-US" sz="4000" dirty="0"/>
          </a:p>
        </p:txBody>
      </p:sp>
      <p:pic>
        <p:nvPicPr>
          <p:cNvPr id="107541" name="Picture 12" descr="underline_base">
            <a:extLst>
              <a:ext uri="{FF2B5EF4-FFF2-40B4-BE49-F238E27FC236}">
                <a16:creationId xmlns:a16="http://schemas.microsoft.com/office/drawing/2014/main" id="{139596F6-4391-448E-A2A9-8D6CA0A8862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页脚占位符 5">
            <a:extLst>
              <a:ext uri="{FF2B5EF4-FFF2-40B4-BE49-F238E27FC236}">
                <a16:creationId xmlns:a16="http://schemas.microsoft.com/office/drawing/2014/main" id="{3BB7E5F0-747D-4158-9F0F-0246F53E84C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 typeface="Arial" panose="020B0604020202020204" pitchFamily="34" charset="0"/>
              <a:buNone/>
            </a:pPr>
            <a:r>
              <a:rPr lang="en-US" altLang="zh-CN" sz="1200">
                <a:latin typeface="Tahoma" panose="020B0604030504040204" pitchFamily="34" charset="0"/>
              </a:rPr>
              <a:t>computer vision</a:t>
            </a:r>
          </a:p>
        </p:txBody>
      </p:sp>
      <p:sp>
        <p:nvSpPr>
          <p:cNvPr id="73730" name="灯片编号占位符 6">
            <a:extLst>
              <a:ext uri="{FF2B5EF4-FFF2-40B4-BE49-F238E27FC236}">
                <a16:creationId xmlns:a16="http://schemas.microsoft.com/office/drawing/2014/main" id="{A3B0BDFE-6677-4124-9E67-772A6B61A9E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F7DF1629-31FF-4663-9AE2-6208540263D2}" type="slidenum">
              <a:rPr lang="en-US" altLang="zh-CN" sz="1200" dirty="0" smtClean="0">
                <a:latin typeface="Tahoma" panose="020B0604030504040204" pitchFamily="34" charset="0"/>
              </a:rPr>
              <a:pPr>
                <a:defRPr/>
              </a:pPr>
              <a:t>53</a:t>
            </a:fld>
            <a:endParaRPr lang="en-US" altLang="zh-CN" sz="1200">
              <a:latin typeface="Tahoma" panose="020B0604030504040204" pitchFamily="34" charset="0"/>
            </a:endParaRPr>
          </a:p>
        </p:txBody>
      </p:sp>
      <p:sp>
        <p:nvSpPr>
          <p:cNvPr id="109572" name="Rectangle 2">
            <a:extLst>
              <a:ext uri="{FF2B5EF4-FFF2-40B4-BE49-F238E27FC236}">
                <a16:creationId xmlns:a16="http://schemas.microsoft.com/office/drawing/2014/main" id="{0E84375C-E91B-456C-BE3B-8CDC2B0E5D80}"/>
              </a:ext>
            </a:extLst>
          </p:cNvPr>
          <p:cNvSpPr>
            <a:spLocks noGrp="1" noChangeArrowheads="1"/>
          </p:cNvSpPr>
          <p:nvPr>
            <p:ph type="body" sz="half" idx="1"/>
          </p:nvPr>
        </p:nvSpPr>
        <p:spPr>
          <a:xfrm>
            <a:off x="304800" y="1600200"/>
            <a:ext cx="8153400" cy="2620963"/>
          </a:xfrm>
        </p:spPr>
        <p:txBody>
          <a:bodyPr/>
          <a:lstStyle/>
          <a:p>
            <a:pPr algn="just">
              <a:lnSpc>
                <a:spcPct val="120000"/>
              </a:lnSpc>
              <a:spcBef>
                <a:spcPct val="0"/>
              </a:spcBef>
              <a:buClrTx/>
              <a:buFont typeface="Wingdings" panose="05000000000000000000" pitchFamily="2" charset="2"/>
              <a:buNone/>
            </a:pPr>
            <a:r>
              <a:rPr lang="en-US" altLang="zh-CN" b="1">
                <a:solidFill>
                  <a:srgbClr val="0000FF"/>
                </a:solidFill>
                <a:latin typeface="楷体_GB2312"/>
                <a:ea typeface="楷体_GB2312"/>
                <a:cs typeface="楷体_GB2312"/>
              </a:rPr>
              <a:t>Face Detection:</a:t>
            </a:r>
          </a:p>
          <a:p>
            <a:pPr algn="just">
              <a:lnSpc>
                <a:spcPct val="120000"/>
              </a:lnSpc>
              <a:spcBef>
                <a:spcPct val="0"/>
              </a:spcBef>
              <a:buClrTx/>
              <a:buFont typeface="Wingdings" panose="05000000000000000000" pitchFamily="2" charset="2"/>
              <a:buNone/>
            </a:pPr>
            <a:r>
              <a:rPr lang="zh-CN" altLang="en-US" b="1">
                <a:latin typeface="楷体_GB2312"/>
                <a:ea typeface="楷体_GB2312"/>
                <a:cs typeface="楷体_GB2312"/>
              </a:rPr>
              <a:t>在输入图象中确定所有人脸的位置、大小、姿态</a:t>
            </a:r>
          </a:p>
          <a:p>
            <a:pPr algn="just">
              <a:lnSpc>
                <a:spcPct val="120000"/>
              </a:lnSpc>
              <a:spcBef>
                <a:spcPct val="0"/>
              </a:spcBef>
              <a:buClrTx/>
              <a:buFont typeface="Wingdings" panose="05000000000000000000" pitchFamily="2" charset="2"/>
              <a:buNone/>
            </a:pPr>
            <a:r>
              <a:rPr lang="en-US" altLang="zh-CN" b="1">
                <a:solidFill>
                  <a:srgbClr val="0000FF"/>
                </a:solidFill>
                <a:latin typeface="楷体_GB2312"/>
                <a:ea typeface="楷体_GB2312"/>
                <a:cs typeface="楷体_GB2312"/>
              </a:rPr>
              <a:t>Face Tracking:</a:t>
            </a:r>
          </a:p>
          <a:p>
            <a:pPr algn="just">
              <a:lnSpc>
                <a:spcPct val="120000"/>
              </a:lnSpc>
              <a:spcBef>
                <a:spcPct val="0"/>
              </a:spcBef>
              <a:buClrTx/>
              <a:buFont typeface="Wingdings" panose="05000000000000000000" pitchFamily="2" charset="2"/>
              <a:buNone/>
            </a:pPr>
            <a:r>
              <a:rPr lang="zh-CN" altLang="en-US" b="1">
                <a:latin typeface="楷体_GB2312"/>
                <a:ea typeface="楷体_GB2312"/>
                <a:cs typeface="楷体_GB2312"/>
              </a:rPr>
              <a:t>在输入图象序列中确定某个人脸的运动轨迹及大小变化</a:t>
            </a:r>
          </a:p>
        </p:txBody>
      </p:sp>
      <p:sp>
        <p:nvSpPr>
          <p:cNvPr id="56323" name="Rectangle 3">
            <a:extLst>
              <a:ext uri="{FF2B5EF4-FFF2-40B4-BE49-F238E27FC236}">
                <a16:creationId xmlns:a16="http://schemas.microsoft.com/office/drawing/2014/main" id="{5F1F97D2-328D-48C5-8302-8A961069D6D9}"/>
              </a:ext>
            </a:extLst>
          </p:cNvPr>
          <p:cNvSpPr>
            <a:spLocks noGrp="1" noChangeArrowheads="1"/>
          </p:cNvSpPr>
          <p:nvPr>
            <p:ph type="title"/>
          </p:nvPr>
        </p:nvSpPr>
        <p:spPr>
          <a:xfrm>
            <a:off x="261938" y="293688"/>
            <a:ext cx="8572500" cy="1143000"/>
          </a:xfrm>
        </p:spPr>
        <p:txBody>
          <a:bodyPr/>
          <a:lstStyle/>
          <a:p>
            <a:pPr>
              <a:defRPr/>
            </a:pPr>
            <a:r>
              <a:rPr lang="en-US" altLang="zh-CN" sz="3600" b="1" dirty="0">
                <a:effectLst>
                  <a:outerShdw blurRad="38100" dist="38100" dir="2700000" algn="tl">
                    <a:srgbClr val="000000"/>
                  </a:outerShdw>
                </a:effectLst>
              </a:rPr>
              <a:t>Face Detection  &amp; Face Tracking</a:t>
            </a:r>
          </a:p>
        </p:txBody>
      </p:sp>
      <p:sp>
        <p:nvSpPr>
          <p:cNvPr id="56324" name="AutoShape 4">
            <a:extLst>
              <a:ext uri="{FF2B5EF4-FFF2-40B4-BE49-F238E27FC236}">
                <a16:creationId xmlns:a16="http://schemas.microsoft.com/office/drawing/2014/main" id="{97336B38-96B4-4E6C-B081-F30A8F5EEF41}"/>
              </a:ext>
            </a:extLst>
          </p:cNvPr>
          <p:cNvSpPr/>
          <p:nvPr/>
        </p:nvSpPr>
        <p:spPr bwMode="auto">
          <a:xfrm>
            <a:off x="1692275" y="4221163"/>
            <a:ext cx="2398713" cy="431800"/>
          </a:xfrm>
          <a:prstGeom prst="borderCallout2">
            <a:avLst>
              <a:gd name="adj1" fmla="val 26472"/>
              <a:gd name="adj2" fmla="val -3176"/>
              <a:gd name="adj3" fmla="val 26472"/>
              <a:gd name="adj4" fmla="val -4435"/>
              <a:gd name="adj5" fmla="val -504046"/>
              <a:gd name="adj6" fmla="val -5690"/>
            </a:avLst>
          </a:prstGeom>
          <a:solidFill>
            <a:schemeClr val="hlink"/>
          </a:solidFill>
          <a:ln w="9525">
            <a:solidFill>
              <a:schemeClr val="accent2"/>
            </a:solidFill>
            <a:miter lim="800000"/>
          </a:ln>
          <a:effectLst/>
        </p:spPr>
        <p:txBody>
          <a:bodyPr lIns="36000" tIns="36000" rIns="36000" bIns="36000"/>
          <a:lstStyle/>
          <a:p>
            <a:pPr algn="ctr" defTabSz="956945" eaLnBrk="1" hangingPunct="1">
              <a:buFont typeface="Arial" panose="020B0604020202020204" pitchFamily="34" charset="0"/>
              <a:buNone/>
              <a:defRPr/>
            </a:pPr>
            <a:r>
              <a:rPr lang="zh-CN" altLang="en-US" sz="2000" b="1">
                <a:solidFill>
                  <a:srgbClr val="FF3300"/>
                </a:solidFill>
                <a:effectLst>
                  <a:outerShdw blurRad="38100" dist="38100" dir="2700000" algn="tl">
                    <a:srgbClr val="000000"/>
                  </a:outerShdw>
                </a:effectLst>
              </a:rPr>
              <a:t>多角度人脸检测</a:t>
            </a:r>
            <a:endParaRPr lang="zh-CN" altLang="en-US" sz="2000" b="1">
              <a:solidFill>
                <a:srgbClr val="FF3300"/>
              </a:solidFill>
            </a:endParaRPr>
          </a:p>
        </p:txBody>
      </p:sp>
      <p:pic>
        <p:nvPicPr>
          <p:cNvPr id="109575" name="Picture 5" descr="multipose-facedetect">
            <a:extLst>
              <a:ext uri="{FF2B5EF4-FFF2-40B4-BE49-F238E27FC236}">
                <a16:creationId xmlns:a16="http://schemas.microsoft.com/office/drawing/2014/main" id="{568DC9F0-1F98-490B-8AEA-E785E1839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648200"/>
            <a:ext cx="2590800" cy="1819275"/>
          </a:xfrm>
          <a:prstGeom prst="rect">
            <a:avLst/>
          </a:prstGeom>
          <a:noFill/>
          <a:ln w="12700">
            <a:solidFill>
              <a:srgbClr val="3366FF"/>
            </a:solidFill>
            <a:miter lim="800000"/>
            <a:headEnd/>
            <a:tailEnd/>
          </a:ln>
          <a:extLst>
            <a:ext uri="{909E8E84-426E-40DD-AFC4-6F175D3DCCD1}">
              <a14:hiddenFill xmlns:a14="http://schemas.microsoft.com/office/drawing/2010/main">
                <a:solidFill>
                  <a:srgbClr val="FFFFFF"/>
                </a:solidFill>
              </a14:hiddenFill>
            </a:ext>
          </a:extLst>
        </p:spPr>
      </p:pic>
      <p:sp>
        <p:nvSpPr>
          <p:cNvPr id="56326" name="AutoShape 6">
            <a:extLst>
              <a:ext uri="{FF2B5EF4-FFF2-40B4-BE49-F238E27FC236}">
                <a16:creationId xmlns:a16="http://schemas.microsoft.com/office/drawing/2014/main" id="{91DDE56B-7ADB-4BC2-9DD4-F24FA166B333}"/>
              </a:ext>
            </a:extLst>
          </p:cNvPr>
          <p:cNvSpPr/>
          <p:nvPr/>
        </p:nvSpPr>
        <p:spPr bwMode="auto">
          <a:xfrm>
            <a:off x="5724525" y="3933825"/>
            <a:ext cx="1800225" cy="503238"/>
          </a:xfrm>
          <a:prstGeom prst="borderCallout2">
            <a:avLst>
              <a:gd name="adj1" fmla="val 22713"/>
              <a:gd name="adj2" fmla="val -4231"/>
              <a:gd name="adj3" fmla="val 22713"/>
              <a:gd name="adj4" fmla="val -88537"/>
              <a:gd name="adj5" fmla="val -146370"/>
              <a:gd name="adj6" fmla="val -172926"/>
            </a:avLst>
          </a:prstGeom>
          <a:solidFill>
            <a:schemeClr val="hlink"/>
          </a:solidFill>
          <a:ln w="9525">
            <a:solidFill>
              <a:schemeClr val="accent2"/>
            </a:solidFill>
            <a:miter lim="800000"/>
          </a:ln>
          <a:effectLst/>
        </p:spPr>
        <p:txBody>
          <a:bodyPr lIns="36000" tIns="36000" rIns="36000" bIns="36000"/>
          <a:lstStyle/>
          <a:p>
            <a:pPr algn="ctr" defTabSz="956945" eaLnBrk="1" hangingPunct="1">
              <a:buFont typeface="Arial" panose="020B0604020202020204" pitchFamily="34" charset="0"/>
              <a:buNone/>
              <a:defRPr/>
            </a:pPr>
            <a:r>
              <a:rPr lang="zh-CN" altLang="en-US" sz="2000" b="1">
                <a:solidFill>
                  <a:srgbClr val="FF3300"/>
                </a:solidFill>
                <a:effectLst>
                  <a:outerShdw blurRad="38100" dist="38100" dir="2700000" algn="tl">
                    <a:srgbClr val="000000"/>
                  </a:outerShdw>
                </a:effectLst>
              </a:rPr>
              <a:t>人脸跟踪</a:t>
            </a:r>
          </a:p>
        </p:txBody>
      </p:sp>
      <p:pic>
        <p:nvPicPr>
          <p:cNvPr id="109577" name="Picture 7" descr="facetr-fr">
            <a:extLst>
              <a:ext uri="{FF2B5EF4-FFF2-40B4-BE49-F238E27FC236}">
                <a16:creationId xmlns:a16="http://schemas.microsoft.com/office/drawing/2014/main" id="{4F810CC6-96D0-4AAC-82CE-A81E56692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4495800"/>
            <a:ext cx="4343400" cy="2057400"/>
          </a:xfrm>
          <a:prstGeom prst="rect">
            <a:avLst/>
          </a:prstGeom>
          <a:noFill/>
          <a:ln w="12700">
            <a:solidFill>
              <a:srgbClr val="3399FF"/>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4">
            <a:extLst>
              <a:ext uri="{FF2B5EF4-FFF2-40B4-BE49-F238E27FC236}">
                <a16:creationId xmlns:a16="http://schemas.microsoft.com/office/drawing/2014/main" id="{61E34BEF-07E8-4E0B-AD06-8E89375E6C46}"/>
              </a:ext>
            </a:extLst>
          </p:cNvPr>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对象识别</a:t>
            </a:r>
            <a:endParaRPr lang="zh-CN" altLang="en-US" sz="2400" b="1"/>
          </a:p>
        </p:txBody>
      </p:sp>
      <p:sp>
        <p:nvSpPr>
          <p:cNvPr id="110595" name="Rectangle 5">
            <a:extLst>
              <a:ext uri="{FF2B5EF4-FFF2-40B4-BE49-F238E27FC236}">
                <a16:creationId xmlns:a16="http://schemas.microsoft.com/office/drawing/2014/main" id="{14733706-51DE-4263-984C-4A7A45BD089B}"/>
              </a:ext>
            </a:extLst>
          </p:cNvPr>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彩色图像处理</a:t>
            </a:r>
            <a:endParaRPr lang="zh-CN" altLang="en-US" sz="2400" b="1"/>
          </a:p>
        </p:txBody>
      </p:sp>
      <p:sp>
        <p:nvSpPr>
          <p:cNvPr id="110596" name="Rectangle 6">
            <a:extLst>
              <a:ext uri="{FF2B5EF4-FFF2-40B4-BE49-F238E27FC236}">
                <a16:creationId xmlns:a16="http://schemas.microsoft.com/office/drawing/2014/main" id="{4040BCFD-E8FF-4DC8-8455-50C9C5995DD2}"/>
              </a:ext>
            </a:extLst>
          </p:cNvPr>
          <p:cNvSpPr>
            <a:spLocks noChangeArrowheads="1"/>
          </p:cNvSpPr>
          <p:nvPr/>
        </p:nvSpPr>
        <p:spPr bwMode="auto">
          <a:xfrm>
            <a:off x="4808538" y="5792788"/>
            <a:ext cx="1695450" cy="830262"/>
          </a:xfrm>
          <a:prstGeom prst="rect">
            <a:avLst/>
          </a:prstGeom>
          <a:solidFill>
            <a:schemeClr val="accent1"/>
          </a:solidFill>
          <a:ln w="381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图像压缩</a:t>
            </a:r>
            <a:endParaRPr lang="zh-CN" altLang="en-US" sz="2400" b="1"/>
          </a:p>
        </p:txBody>
      </p:sp>
      <p:pic>
        <p:nvPicPr>
          <p:cNvPr id="110597" name="Picture 7">
            <a:extLst>
              <a:ext uri="{FF2B5EF4-FFF2-40B4-BE49-F238E27FC236}">
                <a16:creationId xmlns:a16="http://schemas.microsoft.com/office/drawing/2014/main" id="{2D7D1CBA-BE0F-479B-B14A-23A7DB932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613" y="2628900"/>
            <a:ext cx="3130550" cy="296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0598" name="Rectangle 8">
            <a:extLst>
              <a:ext uri="{FF2B5EF4-FFF2-40B4-BE49-F238E27FC236}">
                <a16:creationId xmlns:a16="http://schemas.microsoft.com/office/drawing/2014/main" id="{0228E94A-5899-421C-B386-DE3A3D6F74C0}"/>
              </a:ext>
            </a:extLst>
          </p:cNvPr>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图像采集</a:t>
            </a:r>
            <a:endParaRPr lang="zh-CN" altLang="en-US" sz="2400" b="1"/>
          </a:p>
        </p:txBody>
      </p:sp>
      <p:sp>
        <p:nvSpPr>
          <p:cNvPr id="110599" name="Rectangle 9">
            <a:extLst>
              <a:ext uri="{FF2B5EF4-FFF2-40B4-BE49-F238E27FC236}">
                <a16:creationId xmlns:a16="http://schemas.microsoft.com/office/drawing/2014/main" id="{642685CA-7789-4FDB-B763-1E7197C82D92}"/>
              </a:ext>
            </a:extLst>
          </p:cNvPr>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a:t>
            </a:r>
            <a:r>
              <a:rPr lang="zh-CN" altLang="en-US" sz="2400" b="1"/>
              <a:t>复原</a:t>
            </a:r>
          </a:p>
        </p:txBody>
      </p:sp>
      <p:sp>
        <p:nvSpPr>
          <p:cNvPr id="110600" name="Rectangle 10">
            <a:extLst>
              <a:ext uri="{FF2B5EF4-FFF2-40B4-BE49-F238E27FC236}">
                <a16:creationId xmlns:a16="http://schemas.microsoft.com/office/drawing/2014/main" id="{B322BFF4-1A7C-498C-963C-2D6C05FFF8AB}"/>
              </a:ext>
            </a:extLst>
          </p:cNvPr>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形态学处理</a:t>
            </a:r>
            <a:endParaRPr lang="zh-CN" altLang="en-US" sz="2400" b="1"/>
          </a:p>
        </p:txBody>
      </p:sp>
      <p:sp>
        <p:nvSpPr>
          <p:cNvPr id="110601" name="Rectangle 11">
            <a:extLst>
              <a:ext uri="{FF2B5EF4-FFF2-40B4-BE49-F238E27FC236}">
                <a16:creationId xmlns:a16="http://schemas.microsoft.com/office/drawing/2014/main" id="{2DC2A70B-C38D-478B-BB7B-8ECCFAFA533E}"/>
              </a:ext>
            </a:extLst>
          </p:cNvPr>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分割</a:t>
            </a:r>
            <a:endParaRPr lang="zh-CN" altLang="en-US" sz="2400" b="1"/>
          </a:p>
        </p:txBody>
      </p:sp>
      <p:sp>
        <p:nvSpPr>
          <p:cNvPr id="110602" name="Rectangle 12">
            <a:extLst>
              <a:ext uri="{FF2B5EF4-FFF2-40B4-BE49-F238E27FC236}">
                <a16:creationId xmlns:a16="http://schemas.microsoft.com/office/drawing/2014/main" id="{8B1DD7F2-5DEB-441E-A1EA-B470F604B54B}"/>
              </a:ext>
            </a:extLst>
          </p:cNvPr>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图像增强</a:t>
            </a:r>
            <a:endParaRPr lang="zh-CN" altLang="en-US" sz="2400" b="1"/>
          </a:p>
        </p:txBody>
      </p:sp>
      <p:sp>
        <p:nvSpPr>
          <p:cNvPr id="110603" name="Rectangle 13">
            <a:extLst>
              <a:ext uri="{FF2B5EF4-FFF2-40B4-BE49-F238E27FC236}">
                <a16:creationId xmlns:a16="http://schemas.microsoft.com/office/drawing/2014/main" id="{00DD37FD-FA15-4FC0-8B39-7A5EC3F3009D}"/>
              </a:ext>
            </a:extLst>
          </p:cNvPr>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表示&amp;描述</a:t>
            </a:r>
            <a:endParaRPr lang="zh-CN" altLang="en-US" sz="2400" b="1"/>
          </a:p>
        </p:txBody>
      </p:sp>
      <p:sp>
        <p:nvSpPr>
          <p:cNvPr id="110604" name="Text Box 14">
            <a:extLst>
              <a:ext uri="{FF2B5EF4-FFF2-40B4-BE49-F238E27FC236}">
                <a16:creationId xmlns:a16="http://schemas.microsoft.com/office/drawing/2014/main" id="{B5CBC3AA-C2ED-443E-9DB6-5C99133CF1A6}"/>
              </a:ext>
            </a:extLst>
          </p:cNvPr>
          <p:cNvSpPr txBox="1">
            <a:spLocks noChangeArrowheads="1"/>
          </p:cNvSpPr>
          <p:nvPr/>
        </p:nvSpPr>
        <p:spPr bwMode="auto">
          <a:xfrm>
            <a:off x="455613" y="5280025"/>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IE" sz="2400" b="1"/>
              <a:t>问题域</a:t>
            </a:r>
            <a:endParaRPr lang="zh-CN" altLang="en-US" sz="2400" b="1"/>
          </a:p>
        </p:txBody>
      </p:sp>
      <p:cxnSp>
        <p:nvCxnSpPr>
          <p:cNvPr id="110605" name="AutoShape 15">
            <a:extLst>
              <a:ext uri="{FF2B5EF4-FFF2-40B4-BE49-F238E27FC236}">
                <a16:creationId xmlns:a16="http://schemas.microsoft.com/office/drawing/2014/main" id="{6401C375-EB99-4075-BBE3-0CF34D2D9E55}"/>
              </a:ext>
            </a:extLst>
          </p:cNvPr>
          <p:cNvCxnSpPr>
            <a:cxnSpLocks noChangeShapeType="1"/>
            <a:stCxn id="110604" idx="0"/>
            <a:endCxn id="110598" idx="2"/>
          </p:cNvCxnSpPr>
          <p:nvPr/>
        </p:nvCxnSpPr>
        <p:spPr bwMode="auto">
          <a:xfrm rot="-5400000">
            <a:off x="987426" y="4867275"/>
            <a:ext cx="431800" cy="390525"/>
          </a:xfrm>
          <a:prstGeom prst="bentConnector3">
            <a:avLst>
              <a:gd name="adj1" fmla="val 50185"/>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10606" name="AutoShape 16">
            <a:extLst>
              <a:ext uri="{FF2B5EF4-FFF2-40B4-BE49-F238E27FC236}">
                <a16:creationId xmlns:a16="http://schemas.microsoft.com/office/drawing/2014/main" id="{018E9DF7-0A5A-488D-96DA-D33233C0299B}"/>
              </a:ext>
            </a:extLst>
          </p:cNvPr>
          <p:cNvCxnSpPr>
            <a:cxnSpLocks noChangeShapeType="1"/>
            <a:stCxn id="110598" idx="0"/>
            <a:endCxn id="110602" idx="2"/>
          </p:cNvCxnSpPr>
          <p:nvPr/>
        </p:nvCxnSpPr>
        <p:spPr bwMode="auto">
          <a:xfrm rot="-5400000">
            <a:off x="1251744"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0607" name="AutoShape 17">
            <a:extLst>
              <a:ext uri="{FF2B5EF4-FFF2-40B4-BE49-F238E27FC236}">
                <a16:creationId xmlns:a16="http://schemas.microsoft.com/office/drawing/2014/main" id="{5ECA0948-8B63-4B93-AB73-A0C81DA4C793}"/>
              </a:ext>
            </a:extLst>
          </p:cNvPr>
          <p:cNvCxnSpPr>
            <a:cxnSpLocks noChangeShapeType="1"/>
            <a:stCxn id="110603" idx="2"/>
            <a:endCxn id="110602" idx="2"/>
          </p:cNvCxnSpPr>
          <p:nvPr/>
        </p:nvCxnSpPr>
        <p:spPr bwMode="auto">
          <a:xfrm rot="5400000">
            <a:off x="7586663" y="4983163"/>
            <a:ext cx="27305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0608" name="AutoShape 18">
            <a:extLst>
              <a:ext uri="{FF2B5EF4-FFF2-40B4-BE49-F238E27FC236}">
                <a16:creationId xmlns:a16="http://schemas.microsoft.com/office/drawing/2014/main" id="{F579ACFA-7C1A-44C5-9F46-056367535270}"/>
              </a:ext>
            </a:extLst>
          </p:cNvPr>
          <p:cNvCxnSpPr>
            <a:cxnSpLocks noChangeShapeType="1"/>
            <a:stCxn id="110601" idx="2"/>
            <a:endCxn id="110603" idx="0"/>
          </p:cNvCxnSpPr>
          <p:nvPr/>
        </p:nvCxnSpPr>
        <p:spPr bwMode="auto">
          <a:xfrm rot="5400000">
            <a:off x="7577138" y="386873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0609" name="AutoShape 19">
            <a:extLst>
              <a:ext uri="{FF2B5EF4-FFF2-40B4-BE49-F238E27FC236}">
                <a16:creationId xmlns:a16="http://schemas.microsoft.com/office/drawing/2014/main" id="{531038DE-D042-42B6-BD55-03C88E823699}"/>
              </a:ext>
            </a:extLst>
          </p:cNvPr>
          <p:cNvCxnSpPr>
            <a:cxnSpLocks noChangeShapeType="1"/>
            <a:stCxn id="110600" idx="3"/>
            <a:endCxn id="110601"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10610" name="AutoShape 20">
            <a:extLst>
              <a:ext uri="{FF2B5EF4-FFF2-40B4-BE49-F238E27FC236}">
                <a16:creationId xmlns:a16="http://schemas.microsoft.com/office/drawing/2014/main" id="{7F5C6544-CA87-4504-85C9-117D1E987734}"/>
              </a:ext>
            </a:extLst>
          </p:cNvPr>
          <p:cNvCxnSpPr>
            <a:cxnSpLocks noChangeShapeType="1"/>
            <a:stCxn id="110599" idx="3"/>
            <a:endCxn id="110600" idx="1"/>
          </p:cNvCxnSpPr>
          <p:nvPr/>
        </p:nvCxnSpPr>
        <p:spPr bwMode="auto">
          <a:xfrm>
            <a:off x="4227513" y="2095500"/>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0611" name="AutoShape 21">
            <a:extLst>
              <a:ext uri="{FF2B5EF4-FFF2-40B4-BE49-F238E27FC236}">
                <a16:creationId xmlns:a16="http://schemas.microsoft.com/office/drawing/2014/main" id="{A92C5A97-1576-464A-B0D0-73F81AB90AD4}"/>
              </a:ext>
            </a:extLst>
          </p:cNvPr>
          <p:cNvCxnSpPr>
            <a:cxnSpLocks noChangeShapeType="1"/>
            <a:stCxn id="110602" idx="0"/>
            <a:endCxn id="110599"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10612" name="Rectangle 2">
            <a:extLst>
              <a:ext uri="{FF2B5EF4-FFF2-40B4-BE49-F238E27FC236}">
                <a16:creationId xmlns:a16="http://schemas.microsoft.com/office/drawing/2014/main" id="{48E51B0A-6C14-4737-85A2-AA4A09E1D93F}"/>
              </a:ext>
            </a:extLst>
          </p:cNvPr>
          <p:cNvSpPr>
            <a:spLocks noGrp="1" noChangeArrowheads="1"/>
          </p:cNvSpPr>
          <p:nvPr>
            <p:ph type="title"/>
          </p:nvPr>
        </p:nvSpPr>
        <p:spPr>
          <a:xfrm>
            <a:off x="0" y="49213"/>
            <a:ext cx="6694488" cy="914400"/>
          </a:xfrm>
        </p:spPr>
        <p:txBody>
          <a:bodyPr/>
          <a:lstStyle/>
          <a:p>
            <a:r>
              <a:rPr lang="en-US" altLang="zh-CN" sz="4000" b="1" dirty="0"/>
              <a:t>3.2 </a:t>
            </a:r>
            <a:r>
              <a:rPr lang="zh-CN" altLang="en-US" sz="4000" b="1" dirty="0"/>
              <a:t>数字图像处理基本步骤</a:t>
            </a:r>
            <a:endParaRPr lang="zh-CN" altLang="en-US" sz="4000" dirty="0"/>
          </a:p>
        </p:txBody>
      </p:sp>
      <p:pic>
        <p:nvPicPr>
          <p:cNvPr id="110613" name="Picture 12" descr="underline_base">
            <a:extLst>
              <a:ext uri="{FF2B5EF4-FFF2-40B4-BE49-F238E27FC236}">
                <a16:creationId xmlns:a16="http://schemas.microsoft.com/office/drawing/2014/main" id="{27E63F69-1DD1-4A48-974E-5266B6B3261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4">
            <a:extLst>
              <a:ext uri="{FF2B5EF4-FFF2-40B4-BE49-F238E27FC236}">
                <a16:creationId xmlns:a16="http://schemas.microsoft.com/office/drawing/2014/main" id="{0B13ECEE-90D4-474D-830A-9E784B27CC52}"/>
              </a:ext>
            </a:extLst>
          </p:cNvPr>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表示&amp;描述</a:t>
            </a:r>
            <a:endParaRPr lang="zh-CN" altLang="en-US" sz="2400" b="1"/>
          </a:p>
        </p:txBody>
      </p:sp>
      <p:sp>
        <p:nvSpPr>
          <p:cNvPr id="112643" name="Rectangle 5">
            <a:extLst>
              <a:ext uri="{FF2B5EF4-FFF2-40B4-BE49-F238E27FC236}">
                <a16:creationId xmlns:a16="http://schemas.microsoft.com/office/drawing/2014/main" id="{ADBCD772-4B16-4A5E-A0F2-52605807CC67}"/>
              </a:ext>
            </a:extLst>
          </p:cNvPr>
          <p:cNvSpPr>
            <a:spLocks noChangeArrowheads="1"/>
          </p:cNvSpPr>
          <p:nvPr/>
        </p:nvSpPr>
        <p:spPr bwMode="auto">
          <a:xfrm>
            <a:off x="2565400" y="5792788"/>
            <a:ext cx="1695450" cy="830262"/>
          </a:xfrm>
          <a:prstGeom prst="rect">
            <a:avLst/>
          </a:prstGeom>
          <a:solidFill>
            <a:schemeClr val="accent1"/>
          </a:solidFill>
          <a:ln w="381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彩色图像处理</a:t>
            </a:r>
            <a:endParaRPr lang="zh-CN" altLang="en-US" sz="2400" b="1"/>
          </a:p>
        </p:txBody>
      </p:sp>
      <p:sp>
        <p:nvSpPr>
          <p:cNvPr id="112644" name="Rectangle 6">
            <a:extLst>
              <a:ext uri="{FF2B5EF4-FFF2-40B4-BE49-F238E27FC236}">
                <a16:creationId xmlns:a16="http://schemas.microsoft.com/office/drawing/2014/main" id="{7CD13149-994F-4D0A-AFCA-D826261ED19B}"/>
              </a:ext>
            </a:extLst>
          </p:cNvPr>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图像压缩</a:t>
            </a:r>
            <a:endParaRPr lang="zh-CN" altLang="en-US" sz="2400" b="1"/>
          </a:p>
        </p:txBody>
      </p:sp>
      <p:pic>
        <p:nvPicPr>
          <p:cNvPr id="112645" name="Picture 7">
            <a:extLst>
              <a:ext uri="{FF2B5EF4-FFF2-40B4-BE49-F238E27FC236}">
                <a16:creationId xmlns:a16="http://schemas.microsoft.com/office/drawing/2014/main" id="{EE18E6EC-FB9B-46C0-869D-FDDE781A4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6692"/>
          <a:stretch>
            <a:fillRect/>
          </a:stretch>
        </p:blipFill>
        <p:spPr bwMode="auto">
          <a:xfrm>
            <a:off x="2316163" y="2801938"/>
            <a:ext cx="4491037"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6" name="Rectangle 8">
            <a:extLst>
              <a:ext uri="{FF2B5EF4-FFF2-40B4-BE49-F238E27FC236}">
                <a16:creationId xmlns:a16="http://schemas.microsoft.com/office/drawing/2014/main" id="{A3D65C7C-DE25-47D0-86D1-6840A482B2F9}"/>
              </a:ext>
            </a:extLst>
          </p:cNvPr>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图像采集</a:t>
            </a:r>
            <a:endParaRPr lang="zh-CN" altLang="en-US" sz="2400" b="1"/>
          </a:p>
        </p:txBody>
      </p:sp>
      <p:sp>
        <p:nvSpPr>
          <p:cNvPr id="112647" name="Rectangle 9">
            <a:extLst>
              <a:ext uri="{FF2B5EF4-FFF2-40B4-BE49-F238E27FC236}">
                <a16:creationId xmlns:a16="http://schemas.microsoft.com/office/drawing/2014/main" id="{DB44FDBE-FFAA-4892-B350-294D53662294}"/>
              </a:ext>
            </a:extLst>
          </p:cNvPr>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a:t>
            </a:r>
            <a:r>
              <a:rPr lang="zh-CN" altLang="en-US" sz="2400" b="1"/>
              <a:t>复原</a:t>
            </a:r>
          </a:p>
        </p:txBody>
      </p:sp>
      <p:sp>
        <p:nvSpPr>
          <p:cNvPr id="112648" name="Rectangle 10">
            <a:extLst>
              <a:ext uri="{FF2B5EF4-FFF2-40B4-BE49-F238E27FC236}">
                <a16:creationId xmlns:a16="http://schemas.microsoft.com/office/drawing/2014/main" id="{9C07B0D5-7E98-4BE3-B278-40A5BCA50E5A}"/>
              </a:ext>
            </a:extLst>
          </p:cNvPr>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形态学处理</a:t>
            </a:r>
            <a:endParaRPr lang="zh-CN" altLang="en-US" sz="2400" b="1"/>
          </a:p>
        </p:txBody>
      </p:sp>
      <p:sp>
        <p:nvSpPr>
          <p:cNvPr id="112649" name="Rectangle 11">
            <a:extLst>
              <a:ext uri="{FF2B5EF4-FFF2-40B4-BE49-F238E27FC236}">
                <a16:creationId xmlns:a16="http://schemas.microsoft.com/office/drawing/2014/main" id="{DEA436F7-CFD7-4F97-B9E3-2C5F854142AE}"/>
              </a:ext>
            </a:extLst>
          </p:cNvPr>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分割</a:t>
            </a:r>
            <a:endParaRPr lang="zh-CN" altLang="en-US" sz="2400" b="1"/>
          </a:p>
        </p:txBody>
      </p:sp>
      <p:sp>
        <p:nvSpPr>
          <p:cNvPr id="112650" name="Rectangle 12">
            <a:extLst>
              <a:ext uri="{FF2B5EF4-FFF2-40B4-BE49-F238E27FC236}">
                <a16:creationId xmlns:a16="http://schemas.microsoft.com/office/drawing/2014/main" id="{68BED8CA-D77F-4A53-8684-49E18CCA1901}"/>
              </a:ext>
            </a:extLst>
          </p:cNvPr>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图像增强</a:t>
            </a:r>
            <a:endParaRPr lang="zh-CN" altLang="en-US" sz="2400" b="1"/>
          </a:p>
        </p:txBody>
      </p:sp>
      <p:sp>
        <p:nvSpPr>
          <p:cNvPr id="112651" name="Rectangle 13">
            <a:extLst>
              <a:ext uri="{FF2B5EF4-FFF2-40B4-BE49-F238E27FC236}">
                <a16:creationId xmlns:a16="http://schemas.microsoft.com/office/drawing/2014/main" id="{39C02E18-34E8-4A69-8009-8F9A45C81C7F}"/>
              </a:ext>
            </a:extLst>
          </p:cNvPr>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对象识别</a:t>
            </a:r>
            <a:endParaRPr lang="zh-CN" altLang="en-US" sz="2400" b="1"/>
          </a:p>
        </p:txBody>
      </p:sp>
      <p:sp>
        <p:nvSpPr>
          <p:cNvPr id="112652" name="Text Box 14">
            <a:extLst>
              <a:ext uri="{FF2B5EF4-FFF2-40B4-BE49-F238E27FC236}">
                <a16:creationId xmlns:a16="http://schemas.microsoft.com/office/drawing/2014/main" id="{A802B242-F7C1-444A-B987-758DD13B53F6}"/>
              </a:ext>
            </a:extLst>
          </p:cNvPr>
          <p:cNvSpPr txBox="1">
            <a:spLocks noChangeArrowheads="1"/>
          </p:cNvSpPr>
          <p:nvPr/>
        </p:nvSpPr>
        <p:spPr bwMode="auto">
          <a:xfrm>
            <a:off x="455613" y="5280025"/>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IE" sz="2400" b="1"/>
              <a:t>问题域</a:t>
            </a:r>
            <a:endParaRPr lang="zh-CN" altLang="en-US" sz="2400" b="1"/>
          </a:p>
        </p:txBody>
      </p:sp>
      <p:cxnSp>
        <p:nvCxnSpPr>
          <p:cNvPr id="112653" name="AutoShape 15">
            <a:extLst>
              <a:ext uri="{FF2B5EF4-FFF2-40B4-BE49-F238E27FC236}">
                <a16:creationId xmlns:a16="http://schemas.microsoft.com/office/drawing/2014/main" id="{CF953DD5-AD93-4647-9778-F6569D76CD52}"/>
              </a:ext>
            </a:extLst>
          </p:cNvPr>
          <p:cNvCxnSpPr>
            <a:cxnSpLocks noChangeShapeType="1"/>
            <a:stCxn id="112652" idx="0"/>
            <a:endCxn id="112646" idx="2"/>
          </p:cNvCxnSpPr>
          <p:nvPr/>
        </p:nvCxnSpPr>
        <p:spPr bwMode="auto">
          <a:xfrm rot="-5400000">
            <a:off x="987426" y="4867275"/>
            <a:ext cx="431800" cy="390525"/>
          </a:xfrm>
          <a:prstGeom prst="bentConnector3">
            <a:avLst>
              <a:gd name="adj1" fmla="val 50185"/>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12654" name="AutoShape 16">
            <a:extLst>
              <a:ext uri="{FF2B5EF4-FFF2-40B4-BE49-F238E27FC236}">
                <a16:creationId xmlns:a16="http://schemas.microsoft.com/office/drawing/2014/main" id="{D010938D-D62E-47C4-ACEC-0C8B36ACE91B}"/>
              </a:ext>
            </a:extLst>
          </p:cNvPr>
          <p:cNvCxnSpPr>
            <a:cxnSpLocks noChangeShapeType="1"/>
            <a:stCxn id="112646" idx="0"/>
            <a:endCxn id="112650" idx="2"/>
          </p:cNvCxnSpPr>
          <p:nvPr/>
        </p:nvCxnSpPr>
        <p:spPr bwMode="auto">
          <a:xfrm rot="-5400000">
            <a:off x="1251744"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2655" name="AutoShape 17">
            <a:extLst>
              <a:ext uri="{FF2B5EF4-FFF2-40B4-BE49-F238E27FC236}">
                <a16:creationId xmlns:a16="http://schemas.microsoft.com/office/drawing/2014/main" id="{7B5245BE-D283-4F02-88F2-F2B4FE5347CA}"/>
              </a:ext>
            </a:extLst>
          </p:cNvPr>
          <p:cNvCxnSpPr>
            <a:cxnSpLocks noChangeShapeType="1"/>
            <a:stCxn id="112651" idx="2"/>
            <a:endCxn id="112650" idx="2"/>
          </p:cNvCxnSpPr>
          <p:nvPr/>
        </p:nvCxnSpPr>
        <p:spPr bwMode="auto">
          <a:xfrm rot="5400000">
            <a:off x="7586663" y="4983163"/>
            <a:ext cx="27305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2656" name="AutoShape 18">
            <a:extLst>
              <a:ext uri="{FF2B5EF4-FFF2-40B4-BE49-F238E27FC236}">
                <a16:creationId xmlns:a16="http://schemas.microsoft.com/office/drawing/2014/main" id="{F5B6A293-4DE6-4F43-A1F1-239AA7C588D3}"/>
              </a:ext>
            </a:extLst>
          </p:cNvPr>
          <p:cNvCxnSpPr>
            <a:cxnSpLocks noChangeShapeType="1"/>
            <a:stCxn id="112649" idx="2"/>
            <a:endCxn id="112651" idx="0"/>
          </p:cNvCxnSpPr>
          <p:nvPr/>
        </p:nvCxnSpPr>
        <p:spPr bwMode="auto">
          <a:xfrm rot="5400000">
            <a:off x="7577138" y="386873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2657" name="AutoShape 19">
            <a:extLst>
              <a:ext uri="{FF2B5EF4-FFF2-40B4-BE49-F238E27FC236}">
                <a16:creationId xmlns:a16="http://schemas.microsoft.com/office/drawing/2014/main" id="{3B8DD4AB-DA81-49E5-9288-8F889CB7E7D9}"/>
              </a:ext>
            </a:extLst>
          </p:cNvPr>
          <p:cNvCxnSpPr>
            <a:cxnSpLocks noChangeShapeType="1"/>
            <a:stCxn id="112648" idx="3"/>
            <a:endCxn id="112649"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12658" name="AutoShape 20">
            <a:extLst>
              <a:ext uri="{FF2B5EF4-FFF2-40B4-BE49-F238E27FC236}">
                <a16:creationId xmlns:a16="http://schemas.microsoft.com/office/drawing/2014/main" id="{8C114D41-E8F1-4870-8B5D-7717631D5D60}"/>
              </a:ext>
            </a:extLst>
          </p:cNvPr>
          <p:cNvCxnSpPr>
            <a:cxnSpLocks noChangeShapeType="1"/>
            <a:stCxn id="112647" idx="3"/>
            <a:endCxn id="112648" idx="1"/>
          </p:cNvCxnSpPr>
          <p:nvPr/>
        </p:nvCxnSpPr>
        <p:spPr bwMode="auto">
          <a:xfrm>
            <a:off x="4227513" y="2095500"/>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2659" name="AutoShape 21">
            <a:extLst>
              <a:ext uri="{FF2B5EF4-FFF2-40B4-BE49-F238E27FC236}">
                <a16:creationId xmlns:a16="http://schemas.microsoft.com/office/drawing/2014/main" id="{33484936-5931-4EC1-BA78-82483652D7A4}"/>
              </a:ext>
            </a:extLst>
          </p:cNvPr>
          <p:cNvCxnSpPr>
            <a:cxnSpLocks noChangeShapeType="1"/>
            <a:stCxn id="112650" idx="0"/>
            <a:endCxn id="112647"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12660" name="Rectangle 2">
            <a:extLst>
              <a:ext uri="{FF2B5EF4-FFF2-40B4-BE49-F238E27FC236}">
                <a16:creationId xmlns:a16="http://schemas.microsoft.com/office/drawing/2014/main" id="{34DA559C-8E18-4552-8C64-6B0D7DBAA81B}"/>
              </a:ext>
            </a:extLst>
          </p:cNvPr>
          <p:cNvSpPr>
            <a:spLocks noGrp="1" noChangeArrowheads="1"/>
          </p:cNvSpPr>
          <p:nvPr>
            <p:ph type="title"/>
          </p:nvPr>
        </p:nvSpPr>
        <p:spPr>
          <a:xfrm>
            <a:off x="0" y="49213"/>
            <a:ext cx="6694488" cy="914400"/>
          </a:xfrm>
        </p:spPr>
        <p:txBody>
          <a:bodyPr/>
          <a:lstStyle/>
          <a:p>
            <a:r>
              <a:rPr lang="en-US" altLang="zh-CN" sz="4000" b="1" dirty="0"/>
              <a:t>3.2 </a:t>
            </a:r>
            <a:r>
              <a:rPr lang="zh-CN" altLang="en-US" sz="4000" b="1" dirty="0"/>
              <a:t>数字图像处理基本步骤</a:t>
            </a:r>
            <a:endParaRPr lang="zh-CN" altLang="en-US" sz="4000" dirty="0"/>
          </a:p>
        </p:txBody>
      </p:sp>
      <p:pic>
        <p:nvPicPr>
          <p:cNvPr id="112661" name="Picture 12" descr="underline_base">
            <a:extLst>
              <a:ext uri="{FF2B5EF4-FFF2-40B4-BE49-F238E27FC236}">
                <a16:creationId xmlns:a16="http://schemas.microsoft.com/office/drawing/2014/main" id="{1AEA1DF4-A3A7-4E41-9C2A-EF5943D99B1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页脚占位符 4">
            <a:extLst>
              <a:ext uri="{FF2B5EF4-FFF2-40B4-BE49-F238E27FC236}">
                <a16:creationId xmlns:a16="http://schemas.microsoft.com/office/drawing/2014/main" id="{63D9F664-A518-4440-8136-3917C2AE81F7}"/>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 typeface="Arial" panose="020B0604020202020204" pitchFamily="34" charset="0"/>
              <a:buNone/>
            </a:pPr>
            <a:r>
              <a:rPr lang="en-US" altLang="zh-CN" sz="1200">
                <a:latin typeface="Tahoma" panose="020B0604030504040204" pitchFamily="34" charset="0"/>
              </a:rPr>
              <a:t>computer vision</a:t>
            </a:r>
          </a:p>
        </p:txBody>
      </p:sp>
      <p:sp>
        <p:nvSpPr>
          <p:cNvPr id="79874" name="灯片编号占位符 5">
            <a:extLst>
              <a:ext uri="{FF2B5EF4-FFF2-40B4-BE49-F238E27FC236}">
                <a16:creationId xmlns:a16="http://schemas.microsoft.com/office/drawing/2014/main" id="{1DC84820-DBBA-4905-995B-9E24FBA2E078}"/>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B938CAF-9091-41A9-8170-B95C150C1E61}" type="slidenum">
              <a:rPr lang="en-US" altLang="zh-CN" sz="1200" dirty="0" smtClean="0">
                <a:latin typeface="Tahoma" panose="020B0604030504040204" pitchFamily="34" charset="0"/>
              </a:rPr>
              <a:pPr>
                <a:defRPr/>
              </a:pPr>
              <a:t>56</a:t>
            </a:fld>
            <a:endParaRPr lang="en-US" altLang="zh-CN" sz="1200">
              <a:latin typeface="Tahoma" panose="020B0604030504040204" pitchFamily="34" charset="0"/>
            </a:endParaRPr>
          </a:p>
        </p:txBody>
      </p:sp>
      <p:sp>
        <p:nvSpPr>
          <p:cNvPr id="114692" name="Rectangle 1027">
            <a:extLst>
              <a:ext uri="{FF2B5EF4-FFF2-40B4-BE49-F238E27FC236}">
                <a16:creationId xmlns:a16="http://schemas.microsoft.com/office/drawing/2014/main" id="{75A28559-2DD1-45A2-9152-86EA200E1D55}"/>
              </a:ext>
            </a:extLst>
          </p:cNvPr>
          <p:cNvSpPr>
            <a:spLocks noGrp="1" noChangeArrowheads="1"/>
          </p:cNvSpPr>
          <p:nvPr>
            <p:ph idx="1"/>
          </p:nvPr>
        </p:nvSpPr>
        <p:spPr>
          <a:xfrm>
            <a:off x="746125" y="1257300"/>
            <a:ext cx="7772400" cy="4800600"/>
          </a:xfrm>
        </p:spPr>
        <p:txBody>
          <a:bodyPr/>
          <a:lstStyle/>
          <a:p>
            <a:pPr>
              <a:buClr>
                <a:srgbClr val="FF3300"/>
              </a:buClr>
            </a:pPr>
            <a:r>
              <a:rPr lang="zh-CN" altLang="en-US" b="1" dirty="0">
                <a:latin typeface="楷体_GB2312"/>
                <a:ea typeface="楷体_GB2312"/>
                <a:cs typeface="楷体_GB2312"/>
              </a:rPr>
              <a:t>图像处理</a:t>
            </a:r>
            <a:r>
              <a:rPr lang="en-US" altLang="zh-CN" b="1" dirty="0">
                <a:latin typeface="楷体_GB2312"/>
                <a:ea typeface="楷体_GB2312"/>
                <a:cs typeface="楷体_GB2312"/>
              </a:rPr>
              <a:t>--〉</a:t>
            </a:r>
            <a:r>
              <a:rPr lang="zh-CN" altLang="en-US" b="1" dirty="0">
                <a:latin typeface="楷体_GB2312"/>
                <a:ea typeface="楷体_GB2312"/>
                <a:cs typeface="楷体_GB2312"/>
              </a:rPr>
              <a:t>图像分析</a:t>
            </a:r>
            <a:r>
              <a:rPr lang="en-US" altLang="zh-CN" b="1" dirty="0">
                <a:latin typeface="楷体_GB2312"/>
                <a:ea typeface="楷体_GB2312"/>
                <a:cs typeface="楷体_GB2312"/>
              </a:rPr>
              <a:t>--〉</a:t>
            </a:r>
            <a:r>
              <a:rPr lang="zh-CN" altLang="en-US" b="1" dirty="0">
                <a:latin typeface="楷体_GB2312"/>
                <a:ea typeface="楷体_GB2312"/>
                <a:cs typeface="楷体_GB2312"/>
              </a:rPr>
              <a:t>图像理解</a:t>
            </a:r>
            <a:endParaRPr lang="en-US" altLang="zh-CN" b="1" dirty="0">
              <a:latin typeface="楷体_GB2312"/>
              <a:ea typeface="楷体_GB2312"/>
              <a:cs typeface="楷体_GB2312"/>
            </a:endParaRPr>
          </a:p>
          <a:p>
            <a:pPr>
              <a:buClr>
                <a:srgbClr val="FF3300"/>
              </a:buClr>
            </a:pPr>
            <a:endParaRPr lang="zh-CN" altLang="en-US" b="1" dirty="0">
              <a:latin typeface="楷体_GB2312"/>
              <a:ea typeface="楷体_GB2312"/>
              <a:cs typeface="楷体_GB2312"/>
            </a:endParaRPr>
          </a:p>
          <a:p>
            <a:pPr>
              <a:buClr>
                <a:srgbClr val="FF3300"/>
              </a:buClr>
            </a:pPr>
            <a:r>
              <a:rPr lang="zh-CN" altLang="en-US" b="1" dirty="0">
                <a:latin typeface="楷体_GB2312"/>
                <a:ea typeface="楷体_GB2312"/>
                <a:cs typeface="楷体_GB2312"/>
              </a:rPr>
              <a:t>边缘、轮廓、纹理、颜色、二值图像、深度、二维、三维、运动、光流、跟踪、识别、生物特征识别</a:t>
            </a:r>
            <a:r>
              <a:rPr lang="en-US" altLang="zh-CN" b="1" dirty="0">
                <a:latin typeface="Times New Roman" panose="02020603050405020304" pitchFamily="18" charset="0"/>
                <a:ea typeface="楷体_GB2312"/>
                <a:cs typeface="楷体_GB2312"/>
              </a:rPr>
              <a:t>……</a:t>
            </a:r>
          </a:p>
          <a:p>
            <a:pPr>
              <a:buClr>
                <a:srgbClr val="FF3300"/>
              </a:buClr>
            </a:pPr>
            <a:endParaRPr lang="en-US" altLang="zh-CN" b="1" dirty="0">
              <a:latin typeface="楷体_GB2312"/>
              <a:ea typeface="楷体_GB2312"/>
              <a:cs typeface="楷体_GB2312"/>
            </a:endParaRPr>
          </a:p>
          <a:p>
            <a:pPr>
              <a:buClr>
                <a:srgbClr val="FF3300"/>
              </a:buClr>
            </a:pPr>
            <a:r>
              <a:rPr lang="zh-CN" altLang="en-US" b="1" dirty="0">
                <a:latin typeface="楷体_GB2312"/>
                <a:ea typeface="楷体_GB2312"/>
                <a:cs typeface="楷体_GB2312"/>
              </a:rPr>
              <a:t>直方图、彩色表示、数据结构、预处理、分割、特征表示、统计或结构模式识别、神经网络、模糊系统、人工智能、数学形态学、离散线性变换、图像数据压缩、最小均方误差滤波器</a:t>
            </a:r>
            <a:r>
              <a:rPr lang="en-US" altLang="zh-CN" b="1" dirty="0">
                <a:latin typeface="Times New Roman" panose="02020603050405020304" pitchFamily="18" charset="0"/>
                <a:ea typeface="楷体_GB2312"/>
                <a:cs typeface="楷体_GB2312"/>
              </a:rPr>
              <a:t>……</a:t>
            </a:r>
            <a:endParaRPr lang="en-US" altLang="zh-CN" b="1" dirty="0">
              <a:latin typeface="楷体_GB2312"/>
              <a:ea typeface="楷体_GB2312"/>
              <a:cs typeface="楷体_GB2312"/>
            </a:endParaRPr>
          </a:p>
        </p:txBody>
      </p:sp>
      <p:sp>
        <p:nvSpPr>
          <p:cNvPr id="6" name="Rectangle 2">
            <a:extLst>
              <a:ext uri="{FF2B5EF4-FFF2-40B4-BE49-F238E27FC236}">
                <a16:creationId xmlns:a16="http://schemas.microsoft.com/office/drawing/2014/main" id="{5B3852BA-1BCF-4636-9171-A581661F4B50}"/>
              </a:ext>
            </a:extLst>
          </p:cNvPr>
          <p:cNvSpPr txBox="1">
            <a:spLocks noChangeArrowheads="1"/>
          </p:cNvSpPr>
          <p:nvPr/>
        </p:nvSpPr>
        <p:spPr bwMode="auto">
          <a:xfrm>
            <a:off x="0" y="49213"/>
            <a:ext cx="6694488" cy="914400"/>
          </a:xfrm>
          <a:prstGeom prst="rect">
            <a:avLst/>
          </a:prstGeom>
          <a:noFill/>
          <a:ln w="9525">
            <a:noFill/>
            <a:miter lim="800000"/>
          </a:ln>
        </p:spPr>
        <p:txBody>
          <a:bodyPr anchor="ctr"/>
          <a:lstStyle/>
          <a:p>
            <a:pPr>
              <a:defRPr/>
            </a:pPr>
            <a:r>
              <a:rPr lang="en-US" altLang="zh-CN" sz="4000" b="1" kern="0" dirty="0">
                <a:solidFill>
                  <a:srgbClr val="000099"/>
                </a:solidFill>
                <a:latin typeface="+mj-lt"/>
                <a:ea typeface="+mj-ea"/>
                <a:cs typeface="+mj-cs"/>
              </a:rPr>
              <a:t>3.2 </a:t>
            </a:r>
            <a:r>
              <a:rPr lang="zh-CN" altLang="en-US" sz="4000" b="1" kern="0" dirty="0">
                <a:solidFill>
                  <a:srgbClr val="000099"/>
                </a:solidFill>
                <a:latin typeface="+mj-lt"/>
                <a:ea typeface="+mj-ea"/>
                <a:cs typeface="+mj-cs"/>
              </a:rPr>
              <a:t>数字图像处理相关知识</a:t>
            </a:r>
            <a:endParaRPr lang="zh-CN" altLang="en-US" sz="4000" kern="0" dirty="0">
              <a:solidFill>
                <a:srgbClr val="000099"/>
              </a:solidFill>
              <a:latin typeface="+mj-lt"/>
              <a:ea typeface="+mj-ea"/>
              <a:cs typeface="+mj-cs"/>
            </a:endParaRPr>
          </a:p>
        </p:txBody>
      </p:sp>
      <p:pic>
        <p:nvPicPr>
          <p:cNvPr id="114694" name="Picture 12" descr="underline_base">
            <a:extLst>
              <a:ext uri="{FF2B5EF4-FFF2-40B4-BE49-F238E27FC236}">
                <a16:creationId xmlns:a16="http://schemas.microsoft.com/office/drawing/2014/main" id="{0CD68D85-4E42-4D85-BFB8-009DE1E225D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3">
            <a:extLst>
              <a:ext uri="{FF2B5EF4-FFF2-40B4-BE49-F238E27FC236}">
                <a16:creationId xmlns:a16="http://schemas.microsoft.com/office/drawing/2014/main" id="{3A832993-0EAB-4447-8239-C4C4A14C425C}"/>
              </a:ext>
            </a:extLst>
          </p:cNvPr>
          <p:cNvSpPr>
            <a:spLocks noGrp="1" noChangeArrowheads="1"/>
          </p:cNvSpPr>
          <p:nvPr>
            <p:ph idx="1"/>
          </p:nvPr>
        </p:nvSpPr>
        <p:spPr>
          <a:xfrm>
            <a:off x="533400" y="1284288"/>
            <a:ext cx="7772400" cy="4648200"/>
          </a:xfrm>
        </p:spPr>
        <p:txBody>
          <a:bodyPr/>
          <a:lstStyle/>
          <a:p>
            <a:pPr>
              <a:lnSpc>
                <a:spcPct val="90000"/>
              </a:lnSpc>
            </a:pPr>
            <a:r>
              <a:rPr lang="zh-CN" altLang="en-US"/>
              <a:t>浏览图像</a:t>
            </a:r>
          </a:p>
          <a:p>
            <a:pPr lvl="1">
              <a:lnSpc>
                <a:spcPct val="90000"/>
              </a:lnSpc>
            </a:pPr>
            <a:r>
              <a:rPr lang="en-US" altLang="zh-CN"/>
              <a:t>ACDSee</a:t>
            </a:r>
          </a:p>
          <a:p>
            <a:pPr>
              <a:lnSpc>
                <a:spcPct val="90000"/>
              </a:lnSpc>
            </a:pPr>
            <a:r>
              <a:rPr lang="zh-CN" altLang="en-US"/>
              <a:t>图像处理</a:t>
            </a:r>
          </a:p>
          <a:p>
            <a:pPr lvl="1">
              <a:lnSpc>
                <a:spcPct val="90000"/>
              </a:lnSpc>
            </a:pPr>
            <a:r>
              <a:rPr lang="en-US" altLang="zh-CN"/>
              <a:t>Photoshop</a:t>
            </a:r>
          </a:p>
          <a:p>
            <a:pPr>
              <a:lnSpc>
                <a:spcPct val="90000"/>
              </a:lnSpc>
            </a:pPr>
            <a:r>
              <a:rPr lang="zh-CN" altLang="en-US"/>
              <a:t>应用与研究</a:t>
            </a:r>
          </a:p>
          <a:p>
            <a:pPr lvl="1">
              <a:lnSpc>
                <a:spcPct val="90000"/>
              </a:lnSpc>
            </a:pPr>
            <a:r>
              <a:rPr lang="en-US" altLang="zh-CN"/>
              <a:t>MatLab   OpenCV</a:t>
            </a:r>
          </a:p>
          <a:p>
            <a:pPr lvl="2">
              <a:lnSpc>
                <a:spcPct val="90000"/>
              </a:lnSpc>
              <a:buFont typeface="Wingdings" panose="05000000000000000000" pitchFamily="2" charset="2"/>
              <a:buChar char="ü"/>
            </a:pPr>
            <a:r>
              <a:rPr lang="zh-CN" altLang="en-US"/>
              <a:t>基本操作：读写、显示、几何变换</a:t>
            </a:r>
          </a:p>
          <a:p>
            <a:pPr lvl="2">
              <a:lnSpc>
                <a:spcPct val="90000"/>
              </a:lnSpc>
              <a:buFont typeface="Wingdings" panose="05000000000000000000" pitchFamily="2" charset="2"/>
              <a:buChar char="ü"/>
            </a:pPr>
            <a:r>
              <a:rPr lang="zh-CN" altLang="en-US"/>
              <a:t>图像变换（傅立叶，小波等）</a:t>
            </a:r>
          </a:p>
          <a:p>
            <a:pPr lvl="2">
              <a:lnSpc>
                <a:spcPct val="90000"/>
              </a:lnSpc>
              <a:buFont typeface="Wingdings" panose="05000000000000000000" pitchFamily="2" charset="2"/>
              <a:buChar char="ü"/>
            </a:pPr>
            <a:r>
              <a:rPr lang="zh-CN" altLang="en-US"/>
              <a:t>图像增强（直方图，对比度，平滑，锐化）</a:t>
            </a:r>
          </a:p>
          <a:p>
            <a:pPr lvl="2">
              <a:lnSpc>
                <a:spcPct val="90000"/>
              </a:lnSpc>
              <a:buFont typeface="Wingdings" panose="05000000000000000000" pitchFamily="2" charset="2"/>
              <a:buChar char="ü"/>
            </a:pPr>
            <a:r>
              <a:rPr lang="zh-CN" altLang="en-US"/>
              <a:t>图像分割</a:t>
            </a:r>
            <a:endParaRPr lang="en-US" altLang="zh-CN"/>
          </a:p>
          <a:p>
            <a:pPr lvl="2">
              <a:lnSpc>
                <a:spcPct val="90000"/>
              </a:lnSpc>
              <a:buFont typeface="Wingdings" panose="05000000000000000000" pitchFamily="2" charset="2"/>
              <a:buChar char="ü"/>
            </a:pPr>
            <a:r>
              <a:rPr lang="zh-CN" altLang="en-US"/>
              <a:t>特征比对</a:t>
            </a:r>
          </a:p>
        </p:txBody>
      </p:sp>
      <p:sp>
        <p:nvSpPr>
          <p:cNvPr id="4" name="Rectangle 2">
            <a:extLst>
              <a:ext uri="{FF2B5EF4-FFF2-40B4-BE49-F238E27FC236}">
                <a16:creationId xmlns:a16="http://schemas.microsoft.com/office/drawing/2014/main" id="{FF4A85F5-F57E-4394-8D39-48125F077349}"/>
              </a:ext>
            </a:extLst>
          </p:cNvPr>
          <p:cNvSpPr txBox="1">
            <a:spLocks noChangeArrowheads="1"/>
          </p:cNvSpPr>
          <p:nvPr/>
        </p:nvSpPr>
        <p:spPr bwMode="auto">
          <a:xfrm>
            <a:off x="0" y="49213"/>
            <a:ext cx="7559675" cy="914400"/>
          </a:xfrm>
          <a:prstGeom prst="rect">
            <a:avLst/>
          </a:prstGeom>
          <a:noFill/>
          <a:ln w="9525">
            <a:noFill/>
            <a:miter lim="800000"/>
          </a:ln>
        </p:spPr>
        <p:txBody>
          <a:bodyPr anchor="ctr"/>
          <a:lstStyle/>
          <a:p>
            <a:pPr>
              <a:buFont typeface="Arial" panose="020B0604020202020204" pitchFamily="34" charset="0"/>
              <a:buNone/>
              <a:defRPr/>
            </a:pPr>
            <a:r>
              <a:rPr lang="en-US" altLang="zh-CN" sz="4000" b="1" kern="0" dirty="0">
                <a:solidFill>
                  <a:srgbClr val="000099"/>
                </a:solidFill>
                <a:latin typeface="+mj-lt"/>
                <a:ea typeface="+mj-ea"/>
                <a:cs typeface="+mj-cs"/>
              </a:rPr>
              <a:t>3.2 </a:t>
            </a:r>
            <a:r>
              <a:rPr lang="zh-CN" altLang="en-US" sz="4000" b="1" kern="0" dirty="0">
                <a:solidFill>
                  <a:srgbClr val="000099"/>
                </a:solidFill>
                <a:latin typeface="+mj-lt"/>
                <a:ea typeface="+mj-ea"/>
                <a:cs typeface="+mj-cs"/>
              </a:rPr>
              <a:t>数字图像处理相关的工具</a:t>
            </a:r>
            <a:endParaRPr lang="zh-CN" altLang="en-US" sz="4000" kern="0" dirty="0">
              <a:solidFill>
                <a:srgbClr val="000099"/>
              </a:solidFill>
              <a:latin typeface="+mj-lt"/>
              <a:ea typeface="+mj-ea"/>
              <a:cs typeface="+mj-cs"/>
            </a:endParaRPr>
          </a:p>
        </p:txBody>
      </p:sp>
      <p:pic>
        <p:nvPicPr>
          <p:cNvPr id="115716" name="Picture 12" descr="underline_base">
            <a:extLst>
              <a:ext uri="{FF2B5EF4-FFF2-40B4-BE49-F238E27FC236}">
                <a16:creationId xmlns:a16="http://schemas.microsoft.com/office/drawing/2014/main" id="{671A11A9-3A44-448D-8A0B-1DBC32269C0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5F0FB770-7ACA-41C1-B4D7-CEA8D1476A70}"/>
              </a:ext>
            </a:extLst>
          </p:cNvPr>
          <p:cNvSpPr>
            <a:spLocks noGrp="1" noChangeArrowheads="1"/>
          </p:cNvSpPr>
          <p:nvPr>
            <p:ph type="title"/>
          </p:nvPr>
        </p:nvSpPr>
        <p:spPr>
          <a:xfrm>
            <a:off x="0" y="49213"/>
            <a:ext cx="6694488" cy="914400"/>
          </a:xfrm>
        </p:spPr>
        <p:txBody>
          <a:bodyPr/>
          <a:lstStyle/>
          <a:p>
            <a:r>
              <a:rPr lang="en-US" altLang="zh-CN" sz="4000" b="1" dirty="0"/>
              <a:t>3.2 </a:t>
            </a:r>
            <a:r>
              <a:rPr lang="zh-CN" altLang="en-US" sz="4000" b="1" dirty="0"/>
              <a:t>数字图像处理基本步骤</a:t>
            </a:r>
            <a:endParaRPr lang="zh-CN" altLang="en-US" sz="4000" dirty="0"/>
          </a:p>
        </p:txBody>
      </p:sp>
      <p:sp>
        <p:nvSpPr>
          <p:cNvPr id="116739" name="Rectangle 4">
            <a:extLst>
              <a:ext uri="{FF2B5EF4-FFF2-40B4-BE49-F238E27FC236}">
                <a16:creationId xmlns:a16="http://schemas.microsoft.com/office/drawing/2014/main" id="{CD1EE4E3-0B11-4ED2-AA70-47BEE66C773E}"/>
              </a:ext>
            </a:extLst>
          </p:cNvPr>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图像采集</a:t>
            </a:r>
            <a:endParaRPr lang="zh-CN" altLang="en-US" sz="2400" b="1"/>
          </a:p>
        </p:txBody>
      </p:sp>
      <p:sp>
        <p:nvSpPr>
          <p:cNvPr id="116740" name="Rectangle 5">
            <a:extLst>
              <a:ext uri="{FF2B5EF4-FFF2-40B4-BE49-F238E27FC236}">
                <a16:creationId xmlns:a16="http://schemas.microsoft.com/office/drawing/2014/main" id="{A50DFC53-55F1-46FA-9E4B-15FF2BCE0E60}"/>
              </a:ext>
            </a:extLst>
          </p:cNvPr>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a:t>
            </a:r>
            <a:r>
              <a:rPr lang="zh-CN" altLang="en-US" sz="2400" b="1"/>
              <a:t>复原</a:t>
            </a:r>
          </a:p>
        </p:txBody>
      </p:sp>
      <p:sp>
        <p:nvSpPr>
          <p:cNvPr id="116741" name="Rectangle 6">
            <a:extLst>
              <a:ext uri="{FF2B5EF4-FFF2-40B4-BE49-F238E27FC236}">
                <a16:creationId xmlns:a16="http://schemas.microsoft.com/office/drawing/2014/main" id="{8E1F75CC-EC6B-448D-94F4-010B4ECCA987}"/>
              </a:ext>
            </a:extLst>
          </p:cNvPr>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形态学处理</a:t>
            </a:r>
            <a:endParaRPr lang="zh-CN" altLang="en-US" sz="2400" b="1"/>
          </a:p>
        </p:txBody>
      </p:sp>
      <p:sp>
        <p:nvSpPr>
          <p:cNvPr id="116742" name="Rectangle 7">
            <a:extLst>
              <a:ext uri="{FF2B5EF4-FFF2-40B4-BE49-F238E27FC236}">
                <a16:creationId xmlns:a16="http://schemas.microsoft.com/office/drawing/2014/main" id="{23B89110-4450-4B46-BB74-D1BE712C2AD6}"/>
              </a:ext>
            </a:extLst>
          </p:cNvPr>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分割</a:t>
            </a:r>
            <a:endParaRPr lang="zh-CN" altLang="en-US" sz="2400" b="1"/>
          </a:p>
        </p:txBody>
      </p:sp>
      <p:sp>
        <p:nvSpPr>
          <p:cNvPr id="116743" name="Rectangle 8">
            <a:extLst>
              <a:ext uri="{FF2B5EF4-FFF2-40B4-BE49-F238E27FC236}">
                <a16:creationId xmlns:a16="http://schemas.microsoft.com/office/drawing/2014/main" id="{1DDCC569-2E68-48E2-A39C-5A1F976291DE}"/>
              </a:ext>
            </a:extLst>
          </p:cNvPr>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对象识别</a:t>
            </a:r>
            <a:endParaRPr lang="zh-CN" altLang="en-US" sz="2400" b="1"/>
          </a:p>
        </p:txBody>
      </p:sp>
      <p:sp>
        <p:nvSpPr>
          <p:cNvPr id="116744" name="Rectangle 9">
            <a:extLst>
              <a:ext uri="{FF2B5EF4-FFF2-40B4-BE49-F238E27FC236}">
                <a16:creationId xmlns:a16="http://schemas.microsoft.com/office/drawing/2014/main" id="{7F6C8A3A-38E7-41B7-8ACA-553B1A993671}"/>
              </a:ext>
            </a:extLst>
          </p:cNvPr>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图像增强</a:t>
            </a:r>
            <a:endParaRPr lang="zh-CN" altLang="en-US" sz="2400" b="1"/>
          </a:p>
        </p:txBody>
      </p:sp>
      <p:sp>
        <p:nvSpPr>
          <p:cNvPr id="116745" name="Rectangle 10">
            <a:extLst>
              <a:ext uri="{FF2B5EF4-FFF2-40B4-BE49-F238E27FC236}">
                <a16:creationId xmlns:a16="http://schemas.microsoft.com/office/drawing/2014/main" id="{DE70DF71-5B0A-4DF1-8235-41C690AE8793}"/>
              </a:ext>
            </a:extLst>
          </p:cNvPr>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表示&amp;描述</a:t>
            </a:r>
            <a:endParaRPr lang="zh-CN" altLang="en-US" sz="2400" b="1"/>
          </a:p>
        </p:txBody>
      </p:sp>
      <p:sp>
        <p:nvSpPr>
          <p:cNvPr id="116746" name="Text Box 11">
            <a:extLst>
              <a:ext uri="{FF2B5EF4-FFF2-40B4-BE49-F238E27FC236}">
                <a16:creationId xmlns:a16="http://schemas.microsoft.com/office/drawing/2014/main" id="{295CBA0B-BE81-48A6-BFFD-051E6931C599}"/>
              </a:ext>
            </a:extLst>
          </p:cNvPr>
          <p:cNvSpPr txBox="1">
            <a:spLocks noChangeArrowheads="1"/>
          </p:cNvSpPr>
          <p:nvPr/>
        </p:nvSpPr>
        <p:spPr bwMode="auto">
          <a:xfrm>
            <a:off x="455613" y="5280025"/>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IE" sz="2400" b="1"/>
              <a:t>问题域</a:t>
            </a:r>
            <a:endParaRPr lang="zh-CN" altLang="en-US" sz="2400" b="1"/>
          </a:p>
        </p:txBody>
      </p:sp>
      <p:cxnSp>
        <p:nvCxnSpPr>
          <p:cNvPr id="116747" name="AutoShape 12">
            <a:extLst>
              <a:ext uri="{FF2B5EF4-FFF2-40B4-BE49-F238E27FC236}">
                <a16:creationId xmlns:a16="http://schemas.microsoft.com/office/drawing/2014/main" id="{584E7D0A-86AD-442D-91E1-E4EAD7FF4778}"/>
              </a:ext>
            </a:extLst>
          </p:cNvPr>
          <p:cNvCxnSpPr>
            <a:cxnSpLocks noChangeShapeType="1"/>
            <a:stCxn id="116746" idx="0"/>
            <a:endCxn id="116739" idx="2"/>
          </p:cNvCxnSpPr>
          <p:nvPr/>
        </p:nvCxnSpPr>
        <p:spPr bwMode="auto">
          <a:xfrm rot="-5400000">
            <a:off x="987426" y="4867275"/>
            <a:ext cx="431800" cy="390525"/>
          </a:xfrm>
          <a:prstGeom prst="bentConnector3">
            <a:avLst>
              <a:gd name="adj1" fmla="val 50185"/>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16748" name="AutoShape 13">
            <a:extLst>
              <a:ext uri="{FF2B5EF4-FFF2-40B4-BE49-F238E27FC236}">
                <a16:creationId xmlns:a16="http://schemas.microsoft.com/office/drawing/2014/main" id="{A378AB85-1942-4D40-93C5-F7126E54AB4A}"/>
              </a:ext>
            </a:extLst>
          </p:cNvPr>
          <p:cNvCxnSpPr>
            <a:cxnSpLocks noChangeShapeType="1"/>
            <a:stCxn id="116739" idx="0"/>
            <a:endCxn id="116744" idx="2"/>
          </p:cNvCxnSpPr>
          <p:nvPr/>
        </p:nvCxnSpPr>
        <p:spPr bwMode="auto">
          <a:xfrm rot="-5400000">
            <a:off x="1251744"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6749" name="AutoShape 14">
            <a:extLst>
              <a:ext uri="{FF2B5EF4-FFF2-40B4-BE49-F238E27FC236}">
                <a16:creationId xmlns:a16="http://schemas.microsoft.com/office/drawing/2014/main" id="{248AE6AA-FCF1-4D7E-BD4A-8EFE56F3ABF1}"/>
              </a:ext>
            </a:extLst>
          </p:cNvPr>
          <p:cNvCxnSpPr>
            <a:cxnSpLocks noChangeShapeType="1"/>
            <a:stCxn id="116745" idx="2"/>
            <a:endCxn id="116743" idx="0"/>
          </p:cNvCxnSpPr>
          <p:nvPr/>
        </p:nvCxnSpPr>
        <p:spPr bwMode="auto">
          <a:xfrm rot="5400000">
            <a:off x="7577138" y="499268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6750" name="AutoShape 15">
            <a:extLst>
              <a:ext uri="{FF2B5EF4-FFF2-40B4-BE49-F238E27FC236}">
                <a16:creationId xmlns:a16="http://schemas.microsoft.com/office/drawing/2014/main" id="{0F0BEFD1-C0E6-4849-AAE1-927D63E99AF3}"/>
              </a:ext>
            </a:extLst>
          </p:cNvPr>
          <p:cNvCxnSpPr>
            <a:cxnSpLocks noChangeShapeType="1"/>
            <a:stCxn id="116742" idx="2"/>
            <a:endCxn id="116745" idx="0"/>
          </p:cNvCxnSpPr>
          <p:nvPr/>
        </p:nvCxnSpPr>
        <p:spPr bwMode="auto">
          <a:xfrm rot="5400000">
            <a:off x="7577138" y="3868738"/>
            <a:ext cx="2921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6751" name="AutoShape 16">
            <a:extLst>
              <a:ext uri="{FF2B5EF4-FFF2-40B4-BE49-F238E27FC236}">
                <a16:creationId xmlns:a16="http://schemas.microsoft.com/office/drawing/2014/main" id="{8F5C8322-E824-4C86-BEE5-5F8A75164BBB}"/>
              </a:ext>
            </a:extLst>
          </p:cNvPr>
          <p:cNvCxnSpPr>
            <a:cxnSpLocks noChangeShapeType="1"/>
            <a:stCxn id="116741" idx="3"/>
            <a:endCxn id="116742"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16752" name="AutoShape 17">
            <a:extLst>
              <a:ext uri="{FF2B5EF4-FFF2-40B4-BE49-F238E27FC236}">
                <a16:creationId xmlns:a16="http://schemas.microsoft.com/office/drawing/2014/main" id="{F90A668E-553D-41D6-BE46-050CA661F4A7}"/>
              </a:ext>
            </a:extLst>
          </p:cNvPr>
          <p:cNvCxnSpPr>
            <a:cxnSpLocks noChangeShapeType="1"/>
            <a:stCxn id="116740" idx="3"/>
            <a:endCxn id="116741" idx="1"/>
          </p:cNvCxnSpPr>
          <p:nvPr/>
        </p:nvCxnSpPr>
        <p:spPr bwMode="auto">
          <a:xfrm>
            <a:off x="4227513" y="2095500"/>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6753" name="AutoShape 18">
            <a:extLst>
              <a:ext uri="{FF2B5EF4-FFF2-40B4-BE49-F238E27FC236}">
                <a16:creationId xmlns:a16="http://schemas.microsoft.com/office/drawing/2014/main" id="{DEABB179-1745-4721-AF54-6FB013402268}"/>
              </a:ext>
            </a:extLst>
          </p:cNvPr>
          <p:cNvCxnSpPr>
            <a:cxnSpLocks noChangeShapeType="1"/>
            <a:stCxn id="116744" idx="0"/>
            <a:endCxn id="116740"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16754" name="Rectangle 19">
            <a:extLst>
              <a:ext uri="{FF2B5EF4-FFF2-40B4-BE49-F238E27FC236}">
                <a16:creationId xmlns:a16="http://schemas.microsoft.com/office/drawing/2014/main" id="{58BB3F9A-2DB7-478D-A59A-55F19F7EDA0F}"/>
              </a:ext>
            </a:extLst>
          </p:cNvPr>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彩色图像处理</a:t>
            </a:r>
            <a:endParaRPr lang="zh-CN" altLang="en-US" sz="2400" b="1"/>
          </a:p>
        </p:txBody>
      </p:sp>
      <p:sp>
        <p:nvSpPr>
          <p:cNvPr id="116755" name="Rectangle 20">
            <a:extLst>
              <a:ext uri="{FF2B5EF4-FFF2-40B4-BE49-F238E27FC236}">
                <a16:creationId xmlns:a16="http://schemas.microsoft.com/office/drawing/2014/main" id="{49B476A1-53D9-434A-9C67-BF15124EAC1D}"/>
              </a:ext>
            </a:extLst>
          </p:cNvPr>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图像压缩</a:t>
            </a:r>
            <a:endParaRPr lang="zh-CN" altLang="en-US" sz="2400" b="1"/>
          </a:p>
        </p:txBody>
      </p:sp>
      <p:pic>
        <p:nvPicPr>
          <p:cNvPr id="116756" name="Picture 12" descr="underline_base">
            <a:extLst>
              <a:ext uri="{FF2B5EF4-FFF2-40B4-BE49-F238E27FC236}">
                <a16:creationId xmlns:a16="http://schemas.microsoft.com/office/drawing/2014/main" id="{27C2741B-071C-434D-A1EF-EA5095B5871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3">
            <a:extLst>
              <a:ext uri="{FF2B5EF4-FFF2-40B4-BE49-F238E27FC236}">
                <a16:creationId xmlns:a16="http://schemas.microsoft.com/office/drawing/2014/main" id="{81841388-D02F-495A-9FD7-03A9A837C645}"/>
              </a:ext>
            </a:extLst>
          </p:cNvPr>
          <p:cNvSpPr>
            <a:spLocks noGrp="1" noChangeArrowheads="1"/>
          </p:cNvSpPr>
          <p:nvPr>
            <p:ph idx="1"/>
          </p:nvPr>
        </p:nvSpPr>
        <p:spPr>
          <a:xfrm>
            <a:off x="533400" y="1284288"/>
            <a:ext cx="7772400" cy="4648200"/>
          </a:xfrm>
        </p:spPr>
        <p:txBody>
          <a:bodyPr/>
          <a:lstStyle/>
          <a:p>
            <a:pPr>
              <a:lnSpc>
                <a:spcPct val="90000"/>
              </a:lnSpc>
            </a:pPr>
            <a:r>
              <a:rPr lang="en-US" altLang="zh-CN" dirty="0"/>
              <a:t>3.4.1 </a:t>
            </a:r>
            <a:r>
              <a:rPr lang="zh-CN" altLang="en-US" dirty="0"/>
              <a:t>概述</a:t>
            </a:r>
          </a:p>
          <a:p>
            <a:pPr>
              <a:lnSpc>
                <a:spcPct val="90000"/>
              </a:lnSpc>
            </a:pPr>
            <a:r>
              <a:rPr lang="en-US" altLang="zh-CN" dirty="0"/>
              <a:t>3.4.2 </a:t>
            </a:r>
            <a:r>
              <a:rPr lang="zh-CN" altLang="en-US" dirty="0"/>
              <a:t>直方图修正</a:t>
            </a:r>
          </a:p>
          <a:p>
            <a:pPr>
              <a:lnSpc>
                <a:spcPct val="90000"/>
              </a:lnSpc>
            </a:pPr>
            <a:r>
              <a:rPr lang="en-US" altLang="zh-CN" dirty="0"/>
              <a:t>3.4.3 </a:t>
            </a:r>
            <a:r>
              <a:rPr lang="zh-CN" altLang="en-US" dirty="0"/>
              <a:t>图像线性运算</a:t>
            </a:r>
          </a:p>
          <a:p>
            <a:pPr>
              <a:lnSpc>
                <a:spcPct val="90000"/>
              </a:lnSpc>
            </a:pPr>
            <a:r>
              <a:rPr lang="en-US" altLang="zh-CN" dirty="0"/>
              <a:t>3.4.4 </a:t>
            </a:r>
            <a:r>
              <a:rPr lang="zh-CN" altLang="en-US" dirty="0"/>
              <a:t>线性滤波器</a:t>
            </a:r>
          </a:p>
          <a:p>
            <a:pPr>
              <a:lnSpc>
                <a:spcPct val="90000"/>
              </a:lnSpc>
            </a:pPr>
            <a:r>
              <a:rPr lang="en-US" altLang="zh-CN" dirty="0"/>
              <a:t>3.4.5 </a:t>
            </a:r>
            <a:r>
              <a:rPr lang="zh-CN" altLang="en-US" dirty="0"/>
              <a:t>非线性滤波器</a:t>
            </a:r>
          </a:p>
        </p:txBody>
      </p:sp>
      <p:sp>
        <p:nvSpPr>
          <p:cNvPr id="4" name="Rectangle 2">
            <a:extLst>
              <a:ext uri="{FF2B5EF4-FFF2-40B4-BE49-F238E27FC236}">
                <a16:creationId xmlns:a16="http://schemas.microsoft.com/office/drawing/2014/main" id="{737C91C4-664B-4FF2-B5B6-2B2F988DF101}"/>
              </a:ext>
            </a:extLst>
          </p:cNvPr>
          <p:cNvSpPr txBox="1">
            <a:spLocks noChangeArrowheads="1"/>
          </p:cNvSpPr>
          <p:nvPr/>
        </p:nvSpPr>
        <p:spPr bwMode="auto">
          <a:xfrm>
            <a:off x="0" y="49213"/>
            <a:ext cx="5192713" cy="914400"/>
          </a:xfrm>
          <a:prstGeom prst="rect">
            <a:avLst/>
          </a:prstGeom>
          <a:noFill/>
          <a:ln w="9525">
            <a:noFill/>
            <a:miter lim="800000"/>
          </a:ln>
        </p:spPr>
        <p:txBody>
          <a:bodyPr anchor="ctr"/>
          <a:lstStyle/>
          <a:p>
            <a:pPr>
              <a:buFont typeface="Arial" panose="020B0604020202020204" pitchFamily="34" charset="0"/>
              <a:buNone/>
              <a:defRPr/>
            </a:pPr>
            <a:r>
              <a:rPr lang="en-US" altLang="zh-CN" sz="4000" b="1" kern="0" dirty="0">
                <a:solidFill>
                  <a:srgbClr val="000099"/>
                </a:solidFill>
                <a:latin typeface="+mj-lt"/>
                <a:ea typeface="+mj-ea"/>
                <a:cs typeface="+mj-cs"/>
              </a:rPr>
              <a:t>3.4 </a:t>
            </a:r>
            <a:r>
              <a:rPr lang="zh-CN" altLang="en-US" sz="4000" b="1" kern="0" dirty="0">
                <a:solidFill>
                  <a:srgbClr val="000099"/>
                </a:solidFill>
                <a:latin typeface="+mj-lt"/>
                <a:ea typeface="+mj-ea"/>
                <a:cs typeface="+mj-cs"/>
              </a:rPr>
              <a:t>数字图像预处理</a:t>
            </a:r>
            <a:endParaRPr lang="zh-CN" altLang="en-US" sz="4000" kern="0" dirty="0">
              <a:solidFill>
                <a:srgbClr val="000099"/>
              </a:solidFill>
              <a:latin typeface="+mj-lt"/>
              <a:ea typeface="+mj-ea"/>
              <a:cs typeface="+mj-cs"/>
            </a:endParaRPr>
          </a:p>
        </p:txBody>
      </p:sp>
      <p:pic>
        <p:nvPicPr>
          <p:cNvPr id="118788" name="Picture 12" descr="underline_base">
            <a:extLst>
              <a:ext uri="{FF2B5EF4-FFF2-40B4-BE49-F238E27FC236}">
                <a16:creationId xmlns:a16="http://schemas.microsoft.com/office/drawing/2014/main" id="{6562DD27-D324-49EB-A07E-4E3DC4FAD6F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7B67D0B-113A-464F-AE65-87882ECACE14}"/>
              </a:ext>
            </a:extLst>
          </p:cNvPr>
          <p:cNvSpPr>
            <a:spLocks noGrp="1" noChangeArrowheads="1"/>
          </p:cNvSpPr>
          <p:nvPr>
            <p:ph type="title"/>
          </p:nvPr>
        </p:nvSpPr>
        <p:spPr/>
        <p:txBody>
          <a:bodyPr/>
          <a:lstStyle/>
          <a:p>
            <a:r>
              <a:rPr lang="en-US" altLang="zh-CN" sz="4000" b="1" dirty="0"/>
              <a:t>3.1</a:t>
            </a:r>
            <a:r>
              <a:rPr lang="zh-CN" altLang="en-US" sz="4000" b="1" dirty="0"/>
              <a:t>数字图像概念</a:t>
            </a:r>
          </a:p>
        </p:txBody>
      </p:sp>
      <p:sp>
        <p:nvSpPr>
          <p:cNvPr id="36867" name="Rectangle 3">
            <a:extLst>
              <a:ext uri="{FF2B5EF4-FFF2-40B4-BE49-F238E27FC236}">
                <a16:creationId xmlns:a16="http://schemas.microsoft.com/office/drawing/2014/main" id="{9C98812E-3720-4416-A566-068DB04FADED}"/>
              </a:ext>
            </a:extLst>
          </p:cNvPr>
          <p:cNvSpPr>
            <a:spLocks noGrp="1" noChangeArrowheads="1"/>
          </p:cNvSpPr>
          <p:nvPr>
            <p:ph idx="1"/>
          </p:nvPr>
        </p:nvSpPr>
        <p:spPr>
          <a:xfrm>
            <a:off x="549275" y="1349375"/>
            <a:ext cx="7772400" cy="4648200"/>
          </a:xfrm>
        </p:spPr>
        <p:txBody>
          <a:bodyPr/>
          <a:lstStyle/>
          <a:p>
            <a:r>
              <a:rPr lang="zh-CN" altLang="en-US" sz="3200"/>
              <a:t>视觉系统的构成</a:t>
            </a:r>
          </a:p>
        </p:txBody>
      </p:sp>
      <p:pic>
        <p:nvPicPr>
          <p:cNvPr id="36868" name="Picture 4">
            <a:extLst>
              <a:ext uri="{FF2B5EF4-FFF2-40B4-BE49-F238E27FC236}">
                <a16:creationId xmlns:a16="http://schemas.microsoft.com/office/drawing/2014/main" id="{AA094F41-6933-40CF-984A-6FF58FB38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085975"/>
            <a:ext cx="7631112" cy="312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12" descr="underline_base">
            <a:extLst>
              <a:ext uri="{FF2B5EF4-FFF2-40B4-BE49-F238E27FC236}">
                <a16:creationId xmlns:a16="http://schemas.microsoft.com/office/drawing/2014/main" id="{7C45C0F2-9127-4A15-ACF8-982B503CF9E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014413"/>
            <a:ext cx="51260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455BF824-0A1C-4202-9BA8-695480C3D249}"/>
              </a:ext>
            </a:extLst>
          </p:cNvPr>
          <p:cNvSpPr>
            <a:spLocks noGrp="1" noChangeArrowheads="1"/>
          </p:cNvSpPr>
          <p:nvPr>
            <p:ph type="subTitle" idx="1"/>
          </p:nvPr>
        </p:nvSpPr>
        <p:spPr>
          <a:xfrm>
            <a:off x="395288" y="1117600"/>
            <a:ext cx="8353425" cy="4727575"/>
          </a:xfrm>
        </p:spPr>
        <p:txBody>
          <a:bodyPr/>
          <a:lstStyle/>
          <a:p>
            <a:pPr algn="l"/>
            <a:r>
              <a:rPr lang="en-US" altLang="zh-CN" b="1">
                <a:latin typeface="楷体_GB2312"/>
                <a:ea typeface="楷体_GB2312"/>
                <a:cs typeface="楷体_GB2312"/>
              </a:rPr>
              <a:t>1 </a:t>
            </a:r>
            <a:r>
              <a:rPr lang="zh-CN" altLang="en-US" b="1">
                <a:latin typeface="楷体_GB2312"/>
                <a:ea typeface="楷体_GB2312"/>
                <a:cs typeface="楷体_GB2312"/>
              </a:rPr>
              <a:t>为什么要对图像进行预处理？</a:t>
            </a:r>
          </a:p>
          <a:p>
            <a:pPr algn="l">
              <a:buClr>
                <a:srgbClr val="DD0327"/>
              </a:buClr>
              <a:buFont typeface="Wingdings" panose="05000000000000000000" pitchFamily="2" charset="2"/>
              <a:buChar char="n"/>
            </a:pPr>
            <a:r>
              <a:rPr lang="zh-CN" altLang="en-US" b="1">
                <a:latin typeface="楷体_GB2312"/>
                <a:ea typeface="楷体_GB2312"/>
                <a:cs typeface="楷体_GB2312"/>
              </a:rPr>
              <a:t> 一般情况下，获取图像是通过成像系统（光学镜头</a:t>
            </a:r>
            <a:r>
              <a:rPr lang="en-US" altLang="zh-CN" b="1">
                <a:latin typeface="楷体_GB2312"/>
                <a:ea typeface="楷体_GB2312"/>
                <a:cs typeface="楷体_GB2312"/>
              </a:rPr>
              <a:t>+CCD</a:t>
            </a:r>
            <a:r>
              <a:rPr lang="zh-CN" altLang="en-US" b="1">
                <a:latin typeface="楷体_GB2312"/>
                <a:ea typeface="楷体_GB2312"/>
                <a:cs typeface="楷体_GB2312"/>
              </a:rPr>
              <a:t>）得到；</a:t>
            </a:r>
            <a:endParaRPr lang="en-US" altLang="zh-CN"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r>
              <a:rPr lang="zh-CN" altLang="en-US" b="1">
                <a:solidFill>
                  <a:srgbClr val="000099"/>
                </a:solidFill>
                <a:latin typeface="楷体_GB2312"/>
                <a:ea typeface="楷体_GB2312"/>
                <a:cs typeface="楷体_GB2312"/>
              </a:rPr>
              <a:t>成像系统本身电子干扰</a:t>
            </a:r>
            <a:r>
              <a:rPr lang="zh-CN" altLang="en-US" b="1">
                <a:latin typeface="楷体_GB2312"/>
                <a:ea typeface="楷体_GB2312"/>
                <a:cs typeface="楷体_GB2312"/>
              </a:rPr>
              <a:t>和外界环境产生的随机干扰，使得图像含有</a:t>
            </a:r>
            <a:r>
              <a:rPr lang="zh-CN" altLang="en-US" b="1">
                <a:solidFill>
                  <a:srgbClr val="000099"/>
                </a:solidFill>
                <a:latin typeface="楷体_GB2312"/>
                <a:ea typeface="楷体_GB2312"/>
                <a:cs typeface="楷体_GB2312"/>
              </a:rPr>
              <a:t>噪声</a:t>
            </a:r>
            <a:r>
              <a:rPr lang="zh-CN" altLang="en-US" b="1">
                <a:latin typeface="楷体_GB2312"/>
                <a:ea typeface="楷体_GB2312"/>
                <a:cs typeface="楷体_GB2312"/>
              </a:rPr>
              <a:t>；</a:t>
            </a:r>
            <a:endParaRPr lang="en-US" altLang="zh-CN"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r>
              <a:rPr lang="zh-CN" altLang="en-US" b="1">
                <a:latin typeface="楷体_GB2312"/>
                <a:ea typeface="楷体_GB2312"/>
                <a:cs typeface="楷体_GB2312"/>
              </a:rPr>
              <a:t> </a:t>
            </a:r>
            <a:r>
              <a:rPr lang="zh-CN" altLang="en-US" b="1">
                <a:solidFill>
                  <a:srgbClr val="000099"/>
                </a:solidFill>
                <a:latin typeface="楷体_GB2312"/>
                <a:ea typeface="楷体_GB2312"/>
                <a:cs typeface="楷体_GB2312"/>
              </a:rPr>
              <a:t>成像系统所处的照明或其他环境</a:t>
            </a:r>
            <a:r>
              <a:rPr lang="zh-CN" altLang="en-US" b="1">
                <a:latin typeface="楷体_GB2312"/>
                <a:ea typeface="楷体_GB2312"/>
                <a:cs typeface="楷体_GB2312"/>
              </a:rPr>
              <a:t>，使得图像的灰度分辨率不高，甚至很难区分图像中的物体。</a:t>
            </a:r>
          </a:p>
          <a:p>
            <a:pPr algn="l">
              <a:buClr>
                <a:srgbClr val="DD0327"/>
              </a:buClr>
            </a:pPr>
            <a:r>
              <a:rPr lang="zh-CN" altLang="en-US" b="1">
                <a:latin typeface="楷体_GB2312"/>
                <a:ea typeface="楷体_GB2312"/>
                <a:cs typeface="楷体_GB2312"/>
              </a:rPr>
              <a:t> </a:t>
            </a:r>
            <a:endParaRPr lang="en-US" altLang="zh-CN" b="1">
              <a:latin typeface="楷体_GB2312"/>
              <a:ea typeface="楷体_GB2312"/>
              <a:cs typeface="楷体_GB2312"/>
            </a:endParaRPr>
          </a:p>
          <a:p>
            <a:pPr algn="l">
              <a:buClr>
                <a:srgbClr val="DD0327"/>
              </a:buClr>
              <a:buFont typeface="Wingdings" panose="05000000000000000000" pitchFamily="2" charset="2"/>
              <a:buChar char="n"/>
            </a:pPr>
            <a:r>
              <a:rPr lang="zh-CN" altLang="en-US" b="1">
                <a:latin typeface="楷体_GB2312"/>
                <a:ea typeface="楷体_GB2312"/>
                <a:cs typeface="楷体_GB2312"/>
              </a:rPr>
              <a:t>必须在视觉的初级阶段对原始图像进行灰度修正、噪声过滤等图像预处理。</a:t>
            </a:r>
          </a:p>
        </p:txBody>
      </p:sp>
      <p:sp>
        <p:nvSpPr>
          <p:cNvPr id="117763" name="Text Box 3">
            <a:extLst>
              <a:ext uri="{FF2B5EF4-FFF2-40B4-BE49-F238E27FC236}">
                <a16:creationId xmlns:a16="http://schemas.microsoft.com/office/drawing/2014/main" id="{D6F7A5E5-7596-4FF8-92AB-7FBB3D63D80C}"/>
              </a:ext>
            </a:extLst>
          </p:cNvPr>
          <p:cNvSpPr txBox="1">
            <a:spLocks noChangeArrowheads="1"/>
          </p:cNvSpPr>
          <p:nvPr/>
        </p:nvSpPr>
        <p:spPr bwMode="auto">
          <a:xfrm>
            <a:off x="323850" y="333375"/>
            <a:ext cx="3203575" cy="70167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3.4.1 </a:t>
            </a:r>
            <a:r>
              <a:rPr lang="zh-CN" altLang="en-US" sz="4000" b="1" kern="0" dirty="0">
                <a:solidFill>
                  <a:srgbClr val="000099"/>
                </a:solidFill>
              </a:rPr>
              <a:t>概述</a:t>
            </a:r>
          </a:p>
        </p:txBody>
      </p:sp>
      <p:pic>
        <p:nvPicPr>
          <p:cNvPr id="119812" name="Picture 12" descr="underline_base">
            <a:extLst>
              <a:ext uri="{FF2B5EF4-FFF2-40B4-BE49-F238E27FC236}">
                <a16:creationId xmlns:a16="http://schemas.microsoft.com/office/drawing/2014/main" id="{D7784490-659C-46D3-9EA0-C5CBF6427A9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6775"/>
            <a:ext cx="4262438"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77999396-A4FE-49FE-A861-C8423CD7B23D}"/>
              </a:ext>
            </a:extLst>
          </p:cNvPr>
          <p:cNvSpPr>
            <a:spLocks noGrp="1" noChangeArrowheads="1"/>
          </p:cNvSpPr>
          <p:nvPr>
            <p:ph type="subTitle" idx="1"/>
          </p:nvPr>
        </p:nvSpPr>
        <p:spPr>
          <a:xfrm>
            <a:off x="395288" y="1052513"/>
            <a:ext cx="8353425" cy="3371850"/>
          </a:xfrm>
        </p:spPr>
        <p:txBody>
          <a:bodyPr/>
          <a:lstStyle/>
          <a:p>
            <a:pPr algn="l"/>
            <a:r>
              <a:rPr lang="en-US" altLang="zh-CN" b="1">
                <a:latin typeface="楷体_GB2312"/>
                <a:ea typeface="楷体_GB2312"/>
                <a:cs typeface="楷体_GB2312"/>
              </a:rPr>
              <a:t>2 </a:t>
            </a:r>
            <a:r>
              <a:rPr lang="zh-CN" altLang="en-US" b="1">
                <a:latin typeface="楷体_GB2312"/>
                <a:ea typeface="楷体_GB2312"/>
                <a:cs typeface="楷体_GB2312"/>
              </a:rPr>
              <a:t>图像预处理的功能是什么？</a:t>
            </a:r>
          </a:p>
          <a:p>
            <a:pPr algn="l">
              <a:buClr>
                <a:srgbClr val="DD0327"/>
              </a:buClr>
              <a:buFont typeface="Wingdings" panose="05000000000000000000" pitchFamily="2" charset="2"/>
              <a:buChar char="n"/>
            </a:pPr>
            <a:r>
              <a:rPr lang="zh-CN" altLang="en-US" b="1">
                <a:latin typeface="楷体_GB2312"/>
                <a:ea typeface="楷体_GB2312"/>
                <a:cs typeface="楷体_GB2312"/>
              </a:rPr>
              <a:t> 计算机视觉中的图像预处理并不考虑图像降质原因，只</a:t>
            </a:r>
            <a:r>
              <a:rPr lang="zh-CN" altLang="en-US" b="1">
                <a:solidFill>
                  <a:srgbClr val="000099"/>
                </a:solidFill>
                <a:latin typeface="楷体_GB2312"/>
                <a:ea typeface="楷体_GB2312"/>
                <a:cs typeface="楷体_GB2312"/>
              </a:rPr>
              <a:t>将图像中感兴趣的特征有选择的突出</a:t>
            </a:r>
            <a:r>
              <a:rPr lang="zh-CN" altLang="en-US" b="1">
                <a:latin typeface="楷体_GB2312"/>
                <a:ea typeface="楷体_GB2312"/>
                <a:cs typeface="楷体_GB2312"/>
              </a:rPr>
              <a:t>，衰减其不需要的特征。</a:t>
            </a: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r>
              <a:rPr lang="zh-CN" altLang="en-US" b="1">
                <a:latin typeface="楷体_GB2312"/>
                <a:ea typeface="楷体_GB2312"/>
                <a:cs typeface="楷体_GB2312"/>
              </a:rPr>
              <a:t>图像预处理后的输出图像并不需要去逼近原始图像，这种图像预处理方法称为图像增强。</a:t>
            </a:r>
          </a:p>
        </p:txBody>
      </p:sp>
      <p:sp>
        <p:nvSpPr>
          <p:cNvPr id="7" name="Text Box 3">
            <a:extLst>
              <a:ext uri="{FF2B5EF4-FFF2-40B4-BE49-F238E27FC236}">
                <a16:creationId xmlns:a16="http://schemas.microsoft.com/office/drawing/2014/main" id="{30056183-D862-406D-9DF5-F43098ED5C72}"/>
              </a:ext>
            </a:extLst>
          </p:cNvPr>
          <p:cNvSpPr txBox="1">
            <a:spLocks noChangeArrowheads="1"/>
          </p:cNvSpPr>
          <p:nvPr/>
        </p:nvSpPr>
        <p:spPr bwMode="auto">
          <a:xfrm>
            <a:off x="323850" y="333375"/>
            <a:ext cx="3203575" cy="70167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3.4.1 </a:t>
            </a:r>
            <a:r>
              <a:rPr lang="zh-CN" altLang="en-US" sz="4000" b="1" kern="0" dirty="0">
                <a:solidFill>
                  <a:srgbClr val="000099"/>
                </a:solidFill>
              </a:rPr>
              <a:t>概述</a:t>
            </a:r>
          </a:p>
        </p:txBody>
      </p:sp>
      <p:pic>
        <p:nvPicPr>
          <p:cNvPr id="120836" name="Picture 12" descr="underline_base">
            <a:extLst>
              <a:ext uri="{FF2B5EF4-FFF2-40B4-BE49-F238E27FC236}">
                <a16:creationId xmlns:a16="http://schemas.microsoft.com/office/drawing/2014/main" id="{13A19915-DE22-4AC2-B21F-A86EC4C156B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6775"/>
            <a:ext cx="4262438"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8EF337B4-6F2C-4E1D-83E8-53052D0A1105}"/>
              </a:ext>
            </a:extLst>
          </p:cNvPr>
          <p:cNvSpPr>
            <a:spLocks noGrp="1" noChangeArrowheads="1"/>
          </p:cNvSpPr>
          <p:nvPr>
            <p:ph type="title"/>
          </p:nvPr>
        </p:nvSpPr>
        <p:spPr/>
        <p:txBody>
          <a:bodyPr/>
          <a:lstStyle/>
          <a:p>
            <a:r>
              <a:rPr lang="zh-CN" altLang="en-IE"/>
              <a:t>举例： 图像增强</a:t>
            </a:r>
            <a:endParaRPr lang="zh-CN" altLang="en-US"/>
          </a:p>
        </p:txBody>
      </p:sp>
      <p:sp>
        <p:nvSpPr>
          <p:cNvPr id="121859" name="Rectangle 3">
            <a:extLst>
              <a:ext uri="{FF2B5EF4-FFF2-40B4-BE49-F238E27FC236}">
                <a16:creationId xmlns:a16="http://schemas.microsoft.com/office/drawing/2014/main" id="{51B5DF40-1E23-424A-B6D3-CBB820F4FB12}"/>
              </a:ext>
            </a:extLst>
          </p:cNvPr>
          <p:cNvSpPr>
            <a:spLocks noGrp="1" noChangeArrowheads="1"/>
          </p:cNvSpPr>
          <p:nvPr>
            <p:ph idx="1"/>
          </p:nvPr>
        </p:nvSpPr>
        <p:spPr>
          <a:xfrm>
            <a:off x="457200" y="1219200"/>
            <a:ext cx="8229600" cy="4525963"/>
          </a:xfrm>
        </p:spPr>
        <p:txBody>
          <a:bodyPr/>
          <a:lstStyle/>
          <a:p>
            <a:r>
              <a:rPr lang="zh-CN" altLang="en-IE"/>
              <a:t>最常见的用处是：提高质量，消除噪音等等</a:t>
            </a:r>
            <a:endParaRPr lang="zh-CN" altLang="en-US"/>
          </a:p>
        </p:txBody>
      </p:sp>
      <p:grpSp>
        <p:nvGrpSpPr>
          <p:cNvPr id="121860" name="Group 4">
            <a:extLst>
              <a:ext uri="{FF2B5EF4-FFF2-40B4-BE49-F238E27FC236}">
                <a16:creationId xmlns:a16="http://schemas.microsoft.com/office/drawing/2014/main" id="{AA0621DD-7B96-4F45-9036-0C55525A1C11}"/>
              </a:ext>
            </a:extLst>
          </p:cNvPr>
          <p:cNvGrpSpPr>
            <a:grpSpLocks/>
          </p:cNvGrpSpPr>
          <p:nvPr/>
        </p:nvGrpSpPr>
        <p:grpSpPr bwMode="auto">
          <a:xfrm>
            <a:off x="615950" y="2149475"/>
            <a:ext cx="3208338" cy="4643438"/>
            <a:chOff x="141" y="1521"/>
            <a:chExt cx="1610" cy="2486"/>
          </a:xfrm>
        </p:grpSpPr>
        <p:pic>
          <p:nvPicPr>
            <p:cNvPr id="121869" name="Picture 5">
              <a:extLst>
                <a:ext uri="{FF2B5EF4-FFF2-40B4-BE49-F238E27FC236}">
                  <a16:creationId xmlns:a16="http://schemas.microsoft.com/office/drawing/2014/main" id="{ACC70EE2-47D0-472D-9E0F-DC1C46B32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0216" b="51291"/>
            <a:stretch>
              <a:fillRect/>
            </a:stretch>
          </p:blipFill>
          <p:spPr bwMode="auto">
            <a:xfrm>
              <a:off x="151" y="1521"/>
              <a:ext cx="1589" cy="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70" name="Picture 6">
              <a:extLst>
                <a:ext uri="{FF2B5EF4-FFF2-40B4-BE49-F238E27FC236}">
                  <a16:creationId xmlns:a16="http://schemas.microsoft.com/office/drawing/2014/main" id="{B3538917-735D-4213-B763-14F9439158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458" t="48575" r="20232" b="2271"/>
            <a:stretch>
              <a:fillRect/>
            </a:stretch>
          </p:blipFill>
          <p:spPr bwMode="auto">
            <a:xfrm>
              <a:off x="141" y="2903"/>
              <a:ext cx="1610"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71" name="AutoShape 7">
              <a:extLst>
                <a:ext uri="{FF2B5EF4-FFF2-40B4-BE49-F238E27FC236}">
                  <a16:creationId xmlns:a16="http://schemas.microsoft.com/office/drawing/2014/main" id="{FAE5005D-1B43-4F13-837C-900EA93E7C61}"/>
                </a:ext>
              </a:extLst>
            </p:cNvPr>
            <p:cNvSpPr>
              <a:spLocks noChangeArrowheads="1"/>
            </p:cNvSpPr>
            <p:nvPr/>
          </p:nvSpPr>
          <p:spPr bwMode="auto">
            <a:xfrm>
              <a:off x="804" y="2649"/>
              <a:ext cx="283" cy="252"/>
            </a:xfrm>
            <a:prstGeom prst="downArrow">
              <a:avLst>
                <a:gd name="adj1" fmla="val 50000"/>
                <a:gd name="adj2" fmla="val 25000"/>
              </a:avLst>
            </a:prstGeom>
            <a:solidFill>
              <a:schemeClr val="accent2">
                <a:alpha val="89803"/>
              </a:schemeClr>
            </a:solidFill>
            <a:ln w="12700">
              <a:solidFill>
                <a:schemeClr val="tx1"/>
              </a:solidFill>
              <a:miter lim="800000"/>
              <a:headEnd/>
              <a:tailEnd/>
            </a:ln>
          </p:spPr>
          <p:txBody>
            <a:bodyPr vert="eaVert"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pSp>
      <p:grpSp>
        <p:nvGrpSpPr>
          <p:cNvPr id="121861" name="Group 8">
            <a:extLst>
              <a:ext uri="{FF2B5EF4-FFF2-40B4-BE49-F238E27FC236}">
                <a16:creationId xmlns:a16="http://schemas.microsoft.com/office/drawing/2014/main" id="{EB31EAEE-F61A-4746-AD65-C0ABC853610A}"/>
              </a:ext>
            </a:extLst>
          </p:cNvPr>
          <p:cNvGrpSpPr>
            <a:grpSpLocks/>
          </p:cNvGrpSpPr>
          <p:nvPr/>
        </p:nvGrpSpPr>
        <p:grpSpPr bwMode="auto">
          <a:xfrm>
            <a:off x="4125913" y="1884363"/>
            <a:ext cx="2493962" cy="4973637"/>
            <a:chOff x="2077" y="1497"/>
            <a:chExt cx="1232" cy="2649"/>
          </a:xfrm>
        </p:grpSpPr>
        <p:pic>
          <p:nvPicPr>
            <p:cNvPr id="121866" name="Picture 9">
              <a:extLst>
                <a:ext uri="{FF2B5EF4-FFF2-40B4-BE49-F238E27FC236}">
                  <a16:creationId xmlns:a16="http://schemas.microsoft.com/office/drawing/2014/main" id="{B007F438-3E8B-41B3-BB66-FBEED4463B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66150" b="29172"/>
            <a:stretch>
              <a:fillRect/>
            </a:stretch>
          </p:blipFill>
          <p:spPr bwMode="auto">
            <a:xfrm>
              <a:off x="2077" y="1497"/>
              <a:ext cx="1231" cy="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7" name="Picture 10">
              <a:extLst>
                <a:ext uri="{FF2B5EF4-FFF2-40B4-BE49-F238E27FC236}">
                  <a16:creationId xmlns:a16="http://schemas.microsoft.com/office/drawing/2014/main" id="{055339AE-0C76-4365-B984-7A7E5A77E0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6376" r="224" b="29172"/>
            <a:stretch>
              <a:fillRect/>
            </a:stretch>
          </p:blipFill>
          <p:spPr bwMode="auto">
            <a:xfrm>
              <a:off x="2094" y="2966"/>
              <a:ext cx="1215" cy="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8" name="AutoShape 11">
              <a:extLst>
                <a:ext uri="{FF2B5EF4-FFF2-40B4-BE49-F238E27FC236}">
                  <a16:creationId xmlns:a16="http://schemas.microsoft.com/office/drawing/2014/main" id="{B9DD5B97-9B60-4B04-BB0C-1F88277DE018}"/>
                </a:ext>
              </a:extLst>
            </p:cNvPr>
            <p:cNvSpPr>
              <a:spLocks noChangeArrowheads="1"/>
            </p:cNvSpPr>
            <p:nvPr/>
          </p:nvSpPr>
          <p:spPr bwMode="auto">
            <a:xfrm>
              <a:off x="2500" y="2708"/>
              <a:ext cx="283" cy="252"/>
            </a:xfrm>
            <a:prstGeom prst="downArrow">
              <a:avLst>
                <a:gd name="adj1" fmla="val 50000"/>
                <a:gd name="adj2" fmla="val 25000"/>
              </a:avLst>
            </a:prstGeom>
            <a:solidFill>
              <a:schemeClr val="accent2">
                <a:alpha val="89803"/>
              </a:schemeClr>
            </a:solidFill>
            <a:ln w="12700">
              <a:solidFill>
                <a:schemeClr val="tx1"/>
              </a:solidFill>
              <a:miter lim="800000"/>
              <a:headEnd/>
              <a:tailEnd/>
            </a:ln>
          </p:spPr>
          <p:txBody>
            <a:bodyPr vert="eaVert"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pSp>
      <p:grpSp>
        <p:nvGrpSpPr>
          <p:cNvPr id="121862" name="Group 12">
            <a:extLst>
              <a:ext uri="{FF2B5EF4-FFF2-40B4-BE49-F238E27FC236}">
                <a16:creationId xmlns:a16="http://schemas.microsoft.com/office/drawing/2014/main" id="{B244F351-9D82-4DE8-9CD7-3CDD71AF9B60}"/>
              </a:ext>
            </a:extLst>
          </p:cNvPr>
          <p:cNvGrpSpPr>
            <a:grpSpLocks/>
          </p:cNvGrpSpPr>
          <p:nvPr/>
        </p:nvGrpSpPr>
        <p:grpSpPr bwMode="auto">
          <a:xfrm>
            <a:off x="6832600" y="1884363"/>
            <a:ext cx="2311400" cy="4973637"/>
            <a:chOff x="4423" y="1151"/>
            <a:chExt cx="1337" cy="2913"/>
          </a:xfrm>
        </p:grpSpPr>
        <p:pic>
          <p:nvPicPr>
            <p:cNvPr id="121863" name="Picture 13">
              <a:extLst>
                <a:ext uri="{FF2B5EF4-FFF2-40B4-BE49-F238E27FC236}">
                  <a16:creationId xmlns:a16="http://schemas.microsoft.com/office/drawing/2014/main" id="{F5359988-6319-4230-A427-CD9C6125DB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9980" r="40210" b="50188"/>
            <a:stretch>
              <a:fillRect/>
            </a:stretch>
          </p:blipFill>
          <p:spPr bwMode="auto">
            <a:xfrm>
              <a:off x="4439" y="1151"/>
              <a:ext cx="1321" cy="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4" name="Picture 14">
              <a:extLst>
                <a:ext uri="{FF2B5EF4-FFF2-40B4-BE49-F238E27FC236}">
                  <a16:creationId xmlns:a16="http://schemas.microsoft.com/office/drawing/2014/main" id="{7D15742D-B443-41A6-BE0D-EB798E166A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9715" t="49875"/>
            <a:stretch>
              <a:fillRect/>
            </a:stretch>
          </p:blipFill>
          <p:spPr bwMode="auto">
            <a:xfrm>
              <a:off x="4423" y="2730"/>
              <a:ext cx="1337" cy="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5" name="AutoShape 15">
              <a:extLst>
                <a:ext uri="{FF2B5EF4-FFF2-40B4-BE49-F238E27FC236}">
                  <a16:creationId xmlns:a16="http://schemas.microsoft.com/office/drawing/2014/main" id="{0CB3DBD7-04DF-4AB3-95B5-B97C3125BDDA}"/>
                </a:ext>
              </a:extLst>
            </p:cNvPr>
            <p:cNvSpPr>
              <a:spLocks noChangeArrowheads="1"/>
            </p:cNvSpPr>
            <p:nvPr/>
          </p:nvSpPr>
          <p:spPr bwMode="auto">
            <a:xfrm>
              <a:off x="5022" y="2471"/>
              <a:ext cx="283" cy="252"/>
            </a:xfrm>
            <a:prstGeom prst="downArrow">
              <a:avLst>
                <a:gd name="adj1" fmla="val 50000"/>
                <a:gd name="adj2" fmla="val 25000"/>
              </a:avLst>
            </a:prstGeom>
            <a:solidFill>
              <a:schemeClr val="accent2">
                <a:alpha val="89803"/>
              </a:schemeClr>
            </a:solidFill>
            <a:ln w="12700">
              <a:solidFill>
                <a:schemeClr val="tx1"/>
              </a:solidFill>
              <a:miter lim="800000"/>
              <a:headEnd/>
              <a:tailEnd/>
            </a:ln>
          </p:spPr>
          <p:txBody>
            <a:bodyPr vert="eaVert"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E6F121FE-9436-48A0-9D54-E8625D360DD1}"/>
              </a:ext>
            </a:extLst>
          </p:cNvPr>
          <p:cNvSpPr>
            <a:spLocks noGrp="1" noChangeArrowheads="1"/>
          </p:cNvSpPr>
          <p:nvPr>
            <p:ph type="subTitle" idx="1"/>
          </p:nvPr>
        </p:nvSpPr>
        <p:spPr>
          <a:xfrm>
            <a:off x="395288" y="1052513"/>
            <a:ext cx="8353425" cy="3878262"/>
          </a:xfrm>
        </p:spPr>
        <p:txBody>
          <a:bodyPr/>
          <a:lstStyle/>
          <a:p>
            <a:pPr algn="l"/>
            <a:r>
              <a:rPr lang="en-US" altLang="zh-CN" b="1">
                <a:latin typeface="楷体_GB2312"/>
                <a:ea typeface="楷体_GB2312"/>
                <a:cs typeface="楷体_GB2312"/>
              </a:rPr>
              <a:t>3 </a:t>
            </a:r>
            <a:r>
              <a:rPr lang="zh-CN" altLang="en-US" b="1">
                <a:latin typeface="楷体_GB2312"/>
                <a:ea typeface="楷体_GB2312"/>
                <a:cs typeface="楷体_GB2312"/>
              </a:rPr>
              <a:t>图像预处理有哪几种？</a:t>
            </a:r>
            <a:endParaRPr lang="en-US" altLang="zh-CN" b="1">
              <a:latin typeface="楷体_GB2312"/>
              <a:ea typeface="楷体_GB2312"/>
              <a:cs typeface="楷体_GB2312"/>
            </a:endParaRPr>
          </a:p>
          <a:p>
            <a:pPr algn="l"/>
            <a:endParaRPr lang="zh-CN" altLang="en-US" b="1">
              <a:latin typeface="楷体_GB2312"/>
              <a:ea typeface="楷体_GB2312"/>
              <a:cs typeface="楷体_GB2312"/>
            </a:endParaRPr>
          </a:p>
          <a:p>
            <a:pPr algn="l">
              <a:buClr>
                <a:srgbClr val="DD0327"/>
              </a:buClr>
              <a:buFont typeface="Wingdings" panose="05000000000000000000" pitchFamily="2" charset="2"/>
              <a:buChar char="n"/>
            </a:pPr>
            <a:r>
              <a:rPr lang="zh-CN" altLang="en-US" b="1">
                <a:latin typeface="楷体_GB2312"/>
                <a:ea typeface="楷体_GB2312"/>
                <a:cs typeface="楷体_GB2312"/>
              </a:rPr>
              <a:t>空间域法和频率域法</a:t>
            </a:r>
          </a:p>
          <a:p>
            <a:pPr algn="l">
              <a:buClr>
                <a:srgbClr val="DD0327"/>
              </a:buClr>
              <a:buFont typeface="Wingdings" panose="05000000000000000000" pitchFamily="2" charset="2"/>
              <a:buChar char="ü"/>
            </a:pPr>
            <a:r>
              <a:rPr lang="zh-CN" altLang="en-US" b="1">
                <a:latin typeface="楷体_GB2312"/>
                <a:ea typeface="楷体_GB2312"/>
                <a:cs typeface="楷体_GB2312"/>
              </a:rPr>
              <a:t>空间域法是直接在空间域对图像像素运算处理；</a:t>
            </a:r>
          </a:p>
          <a:p>
            <a:pPr algn="l">
              <a:buClr>
                <a:srgbClr val="DD0327"/>
              </a:buClr>
              <a:buFont typeface="Wingdings" panose="05000000000000000000" pitchFamily="2" charset="2"/>
              <a:buChar char="ü"/>
            </a:pPr>
            <a:r>
              <a:rPr lang="zh-CN" altLang="en-US" b="1">
                <a:latin typeface="楷体_GB2312"/>
                <a:ea typeface="楷体_GB2312"/>
                <a:cs typeface="楷体_GB2312"/>
              </a:rPr>
              <a:t>频率域法是先对图像做某种变换（</a:t>
            </a:r>
            <a:r>
              <a:rPr lang="en-US" altLang="zh-CN" b="1">
                <a:latin typeface="楷体_GB2312"/>
                <a:ea typeface="楷体_GB2312"/>
                <a:cs typeface="楷体_GB2312"/>
              </a:rPr>
              <a:t>DFT</a:t>
            </a:r>
            <a:r>
              <a:rPr lang="zh-CN" altLang="en-US" b="1">
                <a:latin typeface="楷体_GB2312"/>
                <a:ea typeface="楷体_GB2312"/>
                <a:cs typeface="楷体_GB2312"/>
              </a:rPr>
              <a:t>、</a:t>
            </a:r>
            <a:r>
              <a:rPr lang="en-US" altLang="zh-CN" b="1">
                <a:latin typeface="楷体_GB2312"/>
                <a:ea typeface="楷体_GB2312"/>
                <a:cs typeface="楷体_GB2312"/>
              </a:rPr>
              <a:t>DCT</a:t>
            </a:r>
            <a:r>
              <a:rPr lang="zh-CN" altLang="en-US" b="1">
                <a:latin typeface="楷体_GB2312"/>
                <a:ea typeface="楷体_GB2312"/>
                <a:cs typeface="楷体_GB2312"/>
              </a:rPr>
              <a:t>、</a:t>
            </a:r>
            <a:r>
              <a:rPr lang="en-US" altLang="zh-CN" b="1">
                <a:latin typeface="楷体_GB2312"/>
                <a:ea typeface="楷体_GB2312"/>
                <a:cs typeface="楷体_GB2312"/>
              </a:rPr>
              <a:t>DWT</a:t>
            </a:r>
            <a:r>
              <a:rPr lang="zh-CN" altLang="en-US" b="1">
                <a:latin typeface="楷体_GB2312"/>
                <a:ea typeface="楷体_GB2312"/>
                <a:cs typeface="楷体_GB2312"/>
              </a:rPr>
              <a:t>、</a:t>
            </a:r>
            <a:r>
              <a:rPr lang="en-US" altLang="zh-CN" b="1">
                <a:latin typeface="楷体_GB2312"/>
                <a:ea typeface="楷体_GB2312"/>
                <a:cs typeface="楷体_GB2312"/>
              </a:rPr>
              <a:t>K-L</a:t>
            </a:r>
            <a:r>
              <a:rPr lang="zh-CN" altLang="en-US" b="1">
                <a:latin typeface="楷体_GB2312"/>
                <a:ea typeface="楷体_GB2312"/>
                <a:cs typeface="楷体_GB2312"/>
              </a:rPr>
              <a:t>），然后在变换域对图像的变换值进行运算，最后将计算后的图像逆变换到空间域。</a:t>
            </a:r>
            <a:endParaRPr lang="en-US" altLang="zh-CN" b="1">
              <a:latin typeface="楷体_GB2312"/>
              <a:ea typeface="楷体_GB2312"/>
              <a:cs typeface="楷体_GB2312"/>
            </a:endParaRPr>
          </a:p>
          <a:p>
            <a:pPr algn="l">
              <a:buClr>
                <a:srgbClr val="DD0327"/>
              </a:buClr>
              <a:buFont typeface="Wingdings" panose="05000000000000000000" pitchFamily="2" charset="2"/>
              <a:buChar char="ü"/>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r>
              <a:rPr lang="zh-CN" altLang="en-US" b="1">
                <a:latin typeface="楷体_GB2312"/>
                <a:ea typeface="楷体_GB2312"/>
                <a:cs typeface="楷体_GB2312"/>
              </a:rPr>
              <a:t>全局运算和局部运算</a:t>
            </a:r>
            <a:endParaRPr lang="en-US" altLang="zh-CN"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r>
              <a:rPr lang="zh-CN" altLang="en-US" b="1">
                <a:latin typeface="楷体_GB2312"/>
                <a:ea typeface="楷体_GB2312"/>
                <a:cs typeface="楷体_GB2312"/>
              </a:rPr>
              <a:t>灰度图像和彩色图像</a:t>
            </a:r>
          </a:p>
        </p:txBody>
      </p:sp>
      <p:sp>
        <p:nvSpPr>
          <p:cNvPr id="7" name="Text Box 3">
            <a:extLst>
              <a:ext uri="{FF2B5EF4-FFF2-40B4-BE49-F238E27FC236}">
                <a16:creationId xmlns:a16="http://schemas.microsoft.com/office/drawing/2014/main" id="{8F0BC635-6ACE-4530-8365-EAC3DFA9AF63}"/>
              </a:ext>
            </a:extLst>
          </p:cNvPr>
          <p:cNvSpPr txBox="1">
            <a:spLocks noChangeArrowheads="1"/>
          </p:cNvSpPr>
          <p:nvPr/>
        </p:nvSpPr>
        <p:spPr bwMode="auto">
          <a:xfrm>
            <a:off x="323850" y="333375"/>
            <a:ext cx="3203575" cy="70167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3.4.1 </a:t>
            </a:r>
            <a:r>
              <a:rPr lang="zh-CN" altLang="en-US" sz="4000" b="1" kern="0" dirty="0">
                <a:solidFill>
                  <a:srgbClr val="000099"/>
                </a:solidFill>
              </a:rPr>
              <a:t>概述</a:t>
            </a:r>
          </a:p>
        </p:txBody>
      </p:sp>
      <p:pic>
        <p:nvPicPr>
          <p:cNvPr id="123908" name="Picture 12" descr="underline_base">
            <a:extLst>
              <a:ext uri="{FF2B5EF4-FFF2-40B4-BE49-F238E27FC236}">
                <a16:creationId xmlns:a16="http://schemas.microsoft.com/office/drawing/2014/main" id="{A794528A-E134-4694-8A99-9FA0888264F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6775"/>
            <a:ext cx="4262438"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C2503206-2704-4301-A72C-15AF35EF41C0}"/>
              </a:ext>
            </a:extLst>
          </p:cNvPr>
          <p:cNvSpPr>
            <a:spLocks noGrp="1" noChangeArrowheads="1"/>
          </p:cNvSpPr>
          <p:nvPr>
            <p:ph type="subTitle" idx="1"/>
          </p:nvPr>
        </p:nvSpPr>
        <p:spPr>
          <a:xfrm>
            <a:off x="395288" y="1052513"/>
            <a:ext cx="8353425" cy="3797300"/>
          </a:xfrm>
        </p:spPr>
        <p:txBody>
          <a:bodyPr/>
          <a:lstStyle/>
          <a:p>
            <a:pPr algn="l">
              <a:buClr>
                <a:srgbClr val="DD0327"/>
              </a:buClr>
              <a:buFont typeface="Wingdings" panose="05000000000000000000" pitchFamily="2" charset="2"/>
              <a:buChar char="n"/>
            </a:pPr>
            <a:r>
              <a:rPr lang="zh-CN" altLang="en-US" b="1">
                <a:latin typeface="楷体_GB2312"/>
                <a:ea typeface="楷体_GB2312"/>
                <a:cs typeface="楷体_GB2312"/>
              </a:rPr>
              <a:t>直方图修正</a:t>
            </a:r>
          </a:p>
          <a:p>
            <a:pPr algn="l">
              <a:buClr>
                <a:srgbClr val="DD0327"/>
              </a:buClr>
              <a:buFont typeface="Wingdings" panose="05000000000000000000" pitchFamily="2" charset="2"/>
              <a:buChar char="n"/>
            </a:pPr>
            <a:r>
              <a:rPr lang="zh-CN" altLang="en-US" b="1">
                <a:latin typeface="楷体_GB2312"/>
                <a:ea typeface="楷体_GB2312"/>
                <a:cs typeface="楷体_GB2312"/>
              </a:rPr>
              <a:t>图像线性运算模型</a:t>
            </a:r>
          </a:p>
          <a:p>
            <a:pPr algn="l">
              <a:buClr>
                <a:srgbClr val="DD0327"/>
              </a:buClr>
              <a:buFont typeface="Wingdings" panose="05000000000000000000" pitchFamily="2" charset="2"/>
              <a:buChar char="n"/>
            </a:pPr>
            <a:r>
              <a:rPr lang="zh-CN" altLang="en-US" b="1">
                <a:latin typeface="楷体_GB2312"/>
                <a:ea typeface="楷体_GB2312"/>
                <a:cs typeface="楷体_GB2312"/>
              </a:rPr>
              <a:t>线性滤波器</a:t>
            </a:r>
          </a:p>
          <a:p>
            <a:pPr algn="l">
              <a:buClr>
                <a:srgbClr val="DD0327"/>
              </a:buClr>
              <a:buFont typeface="Wingdings" panose="05000000000000000000" pitchFamily="2" charset="2"/>
              <a:buChar char="Ä"/>
            </a:pPr>
            <a:r>
              <a:rPr lang="zh-CN" altLang="en-US" b="1">
                <a:latin typeface="楷体_GB2312"/>
                <a:ea typeface="楷体_GB2312"/>
                <a:cs typeface="楷体_GB2312"/>
              </a:rPr>
              <a:t>  均值滤波器</a:t>
            </a:r>
          </a:p>
          <a:p>
            <a:pPr algn="l">
              <a:buClr>
                <a:srgbClr val="DD0327"/>
              </a:buClr>
              <a:buFont typeface="Wingdings" panose="05000000000000000000" pitchFamily="2" charset="2"/>
              <a:buChar char="Ä"/>
            </a:pPr>
            <a:r>
              <a:rPr lang="zh-CN" altLang="en-US" b="1">
                <a:latin typeface="楷体_GB2312"/>
                <a:ea typeface="楷体_GB2312"/>
                <a:cs typeface="楷体_GB2312"/>
              </a:rPr>
              <a:t>  高斯平滑滤波器</a:t>
            </a:r>
          </a:p>
          <a:p>
            <a:pPr algn="l">
              <a:buClr>
                <a:srgbClr val="DD0327"/>
              </a:buClr>
              <a:buFont typeface="Wingdings" panose="05000000000000000000" pitchFamily="2" charset="2"/>
              <a:buChar char="n"/>
            </a:pPr>
            <a:r>
              <a:rPr lang="zh-CN" altLang="en-US" b="1">
                <a:latin typeface="楷体_GB2312"/>
                <a:ea typeface="楷体_GB2312"/>
                <a:cs typeface="楷体_GB2312"/>
              </a:rPr>
              <a:t>非线性滤波器</a:t>
            </a:r>
          </a:p>
          <a:p>
            <a:pPr algn="l">
              <a:buClr>
                <a:srgbClr val="DD0327"/>
              </a:buClr>
              <a:buFont typeface="Wingdings" panose="05000000000000000000" pitchFamily="2" charset="2"/>
              <a:buChar char="Ä"/>
            </a:pPr>
            <a:r>
              <a:rPr lang="zh-CN" altLang="en-US" b="1">
                <a:latin typeface="楷体_GB2312"/>
                <a:ea typeface="楷体_GB2312"/>
                <a:cs typeface="楷体_GB2312"/>
              </a:rPr>
              <a:t>  中值滤波器</a:t>
            </a:r>
          </a:p>
          <a:p>
            <a:pPr algn="l">
              <a:buClr>
                <a:srgbClr val="DD0327"/>
              </a:buClr>
              <a:buFont typeface="Wingdings" panose="05000000000000000000" pitchFamily="2" charset="2"/>
              <a:buChar char="Ä"/>
            </a:pPr>
            <a:r>
              <a:rPr lang="zh-CN" altLang="en-US" b="1">
                <a:latin typeface="楷体_GB2312"/>
                <a:ea typeface="楷体_GB2312"/>
                <a:cs typeface="楷体_GB2312"/>
              </a:rPr>
              <a:t>  边缘保持滤波器</a:t>
            </a:r>
          </a:p>
        </p:txBody>
      </p:sp>
      <p:sp>
        <p:nvSpPr>
          <p:cNvPr id="7" name="Text Box 3">
            <a:extLst>
              <a:ext uri="{FF2B5EF4-FFF2-40B4-BE49-F238E27FC236}">
                <a16:creationId xmlns:a16="http://schemas.microsoft.com/office/drawing/2014/main" id="{E6F36BAC-1013-45A4-BFF1-C1C587010F0B}"/>
              </a:ext>
            </a:extLst>
          </p:cNvPr>
          <p:cNvSpPr txBox="1">
            <a:spLocks noChangeArrowheads="1"/>
          </p:cNvSpPr>
          <p:nvPr/>
        </p:nvSpPr>
        <p:spPr bwMode="auto">
          <a:xfrm>
            <a:off x="323850" y="333375"/>
            <a:ext cx="3203575" cy="70167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3.4.1 </a:t>
            </a:r>
            <a:r>
              <a:rPr lang="zh-CN" altLang="en-US" sz="4000" b="1" kern="0" dirty="0">
                <a:solidFill>
                  <a:srgbClr val="000099"/>
                </a:solidFill>
              </a:rPr>
              <a:t>概述</a:t>
            </a:r>
          </a:p>
        </p:txBody>
      </p:sp>
      <p:pic>
        <p:nvPicPr>
          <p:cNvPr id="124932" name="Picture 12" descr="underline_base">
            <a:extLst>
              <a:ext uri="{FF2B5EF4-FFF2-40B4-BE49-F238E27FC236}">
                <a16:creationId xmlns:a16="http://schemas.microsoft.com/office/drawing/2014/main" id="{C6F4685F-F83D-4F37-B2C1-01EA41F10CC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6775"/>
            <a:ext cx="4262438"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D47FC683-009C-413F-92D5-AA051AD5939A}"/>
              </a:ext>
            </a:extLst>
          </p:cNvPr>
          <p:cNvSpPr>
            <a:spLocks noGrp="1" noChangeArrowheads="1"/>
          </p:cNvSpPr>
          <p:nvPr>
            <p:ph type="subTitle" idx="1"/>
          </p:nvPr>
        </p:nvSpPr>
        <p:spPr>
          <a:xfrm>
            <a:off x="395288" y="908050"/>
            <a:ext cx="8353425" cy="3925888"/>
          </a:xfrm>
        </p:spPr>
        <p:txBody>
          <a:bodyPr/>
          <a:lstStyle/>
          <a:p>
            <a:pPr algn="l"/>
            <a:r>
              <a:rPr lang="en-US" altLang="zh-CN" sz="3600" b="1">
                <a:latin typeface="楷体_GB2312"/>
                <a:ea typeface="楷体_GB2312"/>
                <a:cs typeface="楷体_GB2312"/>
              </a:rPr>
              <a:t>1 </a:t>
            </a:r>
            <a:r>
              <a:rPr lang="zh-CN" altLang="en-US" sz="3600" b="1">
                <a:latin typeface="楷体_GB2312"/>
                <a:ea typeface="楷体_GB2312"/>
                <a:cs typeface="楷体_GB2312"/>
              </a:rPr>
              <a:t>直方图概念</a:t>
            </a:r>
          </a:p>
          <a:p>
            <a:pPr algn="l">
              <a:buClr>
                <a:srgbClr val="DD0327"/>
              </a:buClr>
              <a:buFont typeface="Wingdings" panose="05000000000000000000" pitchFamily="2" charset="2"/>
              <a:buChar char="n"/>
            </a:pPr>
            <a:r>
              <a:rPr lang="zh-CN" altLang="en-US" b="1">
                <a:latin typeface="楷体_GB2312"/>
                <a:ea typeface="楷体_GB2312"/>
                <a:cs typeface="楷体_GB2312"/>
              </a:rPr>
              <a:t> 如果将图像中像素亮度（灰度级别）看成是一个随机变量， 则其分布情况就反映了图像的统计特性，这可用</a:t>
            </a:r>
            <a:r>
              <a:rPr lang="en-US" altLang="zh-CN" b="1">
                <a:latin typeface="楷体_GB2312"/>
                <a:ea typeface="楷体_GB2312"/>
                <a:cs typeface="楷体_GB2312"/>
              </a:rPr>
              <a:t>Probability Density Function (PDF)</a:t>
            </a:r>
            <a:r>
              <a:rPr lang="zh-CN" altLang="en-US" b="1">
                <a:latin typeface="楷体_GB2312"/>
                <a:ea typeface="楷体_GB2312"/>
                <a:cs typeface="楷体_GB2312"/>
              </a:rPr>
              <a:t>来刻画和描述，表现为灰度直方图（</a:t>
            </a:r>
            <a:r>
              <a:rPr lang="en-US" altLang="zh-CN" b="1">
                <a:latin typeface="楷体_GB2312"/>
                <a:ea typeface="楷体_GB2312"/>
                <a:cs typeface="楷体_GB2312"/>
              </a:rPr>
              <a:t>Histogram</a:t>
            </a:r>
            <a:r>
              <a:rPr lang="zh-CN" altLang="en-US" b="1">
                <a:latin typeface="楷体_GB2312"/>
                <a:ea typeface="楷体_GB2312"/>
                <a:cs typeface="楷体_GB2312"/>
              </a:rPr>
              <a:t>）。</a:t>
            </a:r>
            <a:endParaRPr lang="en-US" altLang="zh-CN"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r>
              <a:rPr lang="zh-CN" altLang="en-US" b="1">
                <a:latin typeface="楷体_GB2312"/>
                <a:ea typeface="楷体_GB2312"/>
                <a:cs typeface="楷体_GB2312"/>
              </a:rPr>
              <a:t> 灰度直方图是灰度级的函数，它表示图像中具有某种灰度级的像素的个数，反映了图像中每种灰度出现的频率，它是图像最基本的统计特征。</a:t>
            </a:r>
          </a:p>
        </p:txBody>
      </p:sp>
      <p:sp>
        <p:nvSpPr>
          <p:cNvPr id="7" name="Text Box 3">
            <a:extLst>
              <a:ext uri="{FF2B5EF4-FFF2-40B4-BE49-F238E27FC236}">
                <a16:creationId xmlns:a16="http://schemas.microsoft.com/office/drawing/2014/main" id="{46FFD51D-9C2B-434F-BB8E-11B346E5F9A1}"/>
              </a:ext>
            </a:extLst>
          </p:cNvPr>
          <p:cNvSpPr txBox="1">
            <a:spLocks noChangeArrowheads="1"/>
          </p:cNvSpPr>
          <p:nvPr/>
        </p:nvSpPr>
        <p:spPr bwMode="auto">
          <a:xfrm>
            <a:off x="176213" y="234950"/>
            <a:ext cx="4803775"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3.4.2 </a:t>
            </a:r>
            <a:r>
              <a:rPr lang="zh-CN" altLang="en-US" sz="4000" b="1" kern="0" dirty="0">
                <a:solidFill>
                  <a:srgbClr val="000099"/>
                </a:solidFill>
              </a:rPr>
              <a:t>直方图修正</a:t>
            </a:r>
          </a:p>
        </p:txBody>
      </p:sp>
      <p:pic>
        <p:nvPicPr>
          <p:cNvPr id="125956" name="Picture 12" descr="underline_base">
            <a:extLst>
              <a:ext uri="{FF2B5EF4-FFF2-40B4-BE49-F238E27FC236}">
                <a16:creationId xmlns:a16="http://schemas.microsoft.com/office/drawing/2014/main" id="{76761613-70F6-463E-BA97-AFFE88C94C8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262437"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4">
            <a:extLst>
              <a:ext uri="{FF2B5EF4-FFF2-40B4-BE49-F238E27FC236}">
                <a16:creationId xmlns:a16="http://schemas.microsoft.com/office/drawing/2014/main" id="{7E8E4660-3273-408D-A411-6C4C027ED309}"/>
              </a:ext>
            </a:extLst>
          </p:cNvPr>
          <p:cNvSpPr txBox="1">
            <a:spLocks noChangeArrowheads="1"/>
          </p:cNvSpPr>
          <p:nvPr/>
        </p:nvSpPr>
        <p:spPr bwMode="auto">
          <a:xfrm>
            <a:off x="3132138" y="5545138"/>
            <a:ext cx="31162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ea typeface="楷体_GB2312"/>
                <a:cs typeface="楷体_GB2312"/>
              </a:rPr>
              <a:t>图像灰度直方图</a:t>
            </a:r>
            <a:r>
              <a:rPr lang="zh-CN" altLang="en-US" sz="2400"/>
              <a:t> </a:t>
            </a:r>
          </a:p>
        </p:txBody>
      </p:sp>
      <p:graphicFrame>
        <p:nvGraphicFramePr>
          <p:cNvPr id="126979" name="Object 2">
            <a:extLst>
              <a:ext uri="{FF2B5EF4-FFF2-40B4-BE49-F238E27FC236}">
                <a16:creationId xmlns:a16="http://schemas.microsoft.com/office/drawing/2014/main" id="{B2D8C161-59E1-423E-9D00-4603779B0BA5}"/>
              </a:ext>
            </a:extLst>
          </p:cNvPr>
          <p:cNvGraphicFramePr>
            <a:graphicFrameLocks/>
          </p:cNvGraphicFramePr>
          <p:nvPr/>
        </p:nvGraphicFramePr>
        <p:xfrm>
          <a:off x="539750" y="1916113"/>
          <a:ext cx="8153400" cy="3362325"/>
        </p:xfrm>
        <a:graphic>
          <a:graphicData uri="http://schemas.openxmlformats.org/presentationml/2006/ole">
            <mc:AlternateContent xmlns:mc="http://schemas.openxmlformats.org/markup-compatibility/2006">
              <mc:Choice xmlns:v="urn:schemas-microsoft-com:vml" Requires="v">
                <p:oleObj spid="_x0000_s127062" r:id="rId3" imgW="3977640" imgH="1638300" progId="Visio.Drawing.4">
                  <p:embed/>
                </p:oleObj>
              </mc:Choice>
              <mc:Fallback>
                <p:oleObj r:id="rId3" imgW="3977640" imgH="1638300" progId="Visio.Drawing.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916113"/>
                        <a:ext cx="815340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3">
            <a:extLst>
              <a:ext uri="{FF2B5EF4-FFF2-40B4-BE49-F238E27FC236}">
                <a16:creationId xmlns:a16="http://schemas.microsoft.com/office/drawing/2014/main" id="{EA5DDD6E-8DE2-40A4-A35A-4657EBED2CA5}"/>
              </a:ext>
            </a:extLst>
          </p:cNvPr>
          <p:cNvSpPr txBox="1">
            <a:spLocks noChangeArrowheads="1"/>
          </p:cNvSpPr>
          <p:nvPr/>
        </p:nvSpPr>
        <p:spPr bwMode="auto">
          <a:xfrm>
            <a:off x="176213" y="234950"/>
            <a:ext cx="4803775"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3.4.2 </a:t>
            </a:r>
            <a:r>
              <a:rPr lang="zh-CN" altLang="en-US" sz="4000" b="1" kern="0" dirty="0">
                <a:solidFill>
                  <a:srgbClr val="000099"/>
                </a:solidFill>
              </a:rPr>
              <a:t>直方图修正</a:t>
            </a:r>
          </a:p>
        </p:txBody>
      </p:sp>
      <p:pic>
        <p:nvPicPr>
          <p:cNvPr id="126981" name="Picture 12" descr="underline_base">
            <a:extLst>
              <a:ext uri="{FF2B5EF4-FFF2-40B4-BE49-F238E27FC236}">
                <a16:creationId xmlns:a16="http://schemas.microsoft.com/office/drawing/2014/main" id="{4727FD52-874A-4A1C-BADE-5979BE20D17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768350"/>
            <a:ext cx="4262437"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4">
            <a:extLst>
              <a:ext uri="{FF2B5EF4-FFF2-40B4-BE49-F238E27FC236}">
                <a16:creationId xmlns:a16="http://schemas.microsoft.com/office/drawing/2014/main" id="{986BE45E-3F77-433C-B9D4-9DC7075408D1}"/>
              </a:ext>
            </a:extLst>
          </p:cNvPr>
          <p:cNvSpPr txBox="1">
            <a:spLocks noChangeArrowheads="1"/>
          </p:cNvSpPr>
          <p:nvPr/>
        </p:nvSpPr>
        <p:spPr bwMode="auto">
          <a:xfrm>
            <a:off x="2700338" y="5526088"/>
            <a:ext cx="42941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b="1"/>
              <a:t>Lena</a:t>
            </a:r>
            <a:r>
              <a:rPr lang="zh-CN" altLang="en-US" sz="3200" b="1">
                <a:ea typeface="楷体_GB2312"/>
                <a:cs typeface="楷体_GB2312"/>
              </a:rPr>
              <a:t>图像及灰度直方图</a:t>
            </a:r>
            <a:r>
              <a:rPr lang="zh-CN" altLang="en-US" sz="2400"/>
              <a:t> </a:t>
            </a:r>
          </a:p>
        </p:txBody>
      </p:sp>
      <p:grpSp>
        <p:nvGrpSpPr>
          <p:cNvPr id="128003" name="Group 9">
            <a:extLst>
              <a:ext uri="{FF2B5EF4-FFF2-40B4-BE49-F238E27FC236}">
                <a16:creationId xmlns:a16="http://schemas.microsoft.com/office/drawing/2014/main" id="{19E4C788-A135-4322-8984-B7BC8E29ADC6}"/>
              </a:ext>
            </a:extLst>
          </p:cNvPr>
          <p:cNvGrpSpPr>
            <a:grpSpLocks/>
          </p:cNvGrpSpPr>
          <p:nvPr/>
        </p:nvGrpSpPr>
        <p:grpSpPr bwMode="auto">
          <a:xfrm>
            <a:off x="395288" y="1633538"/>
            <a:ext cx="8362950" cy="3595687"/>
            <a:chOff x="249" y="845"/>
            <a:chExt cx="5268" cy="2265"/>
          </a:xfrm>
        </p:grpSpPr>
        <p:pic>
          <p:nvPicPr>
            <p:cNvPr id="128006" name="Picture 6" descr="4">
              <a:extLst>
                <a:ext uri="{FF2B5EF4-FFF2-40B4-BE49-F238E27FC236}">
                  <a16:creationId xmlns:a16="http://schemas.microsoft.com/office/drawing/2014/main" id="{7A8807C6-095D-433A-9C76-3C3BF9BA281E}"/>
                </a:ext>
              </a:extLst>
            </p:cNvPr>
            <p:cNvPicPr>
              <a:picLocks noChangeAspect="1" noChangeArrowheads="1"/>
            </p:cNvPicPr>
            <p:nvPr/>
          </p:nvPicPr>
          <p:blipFill>
            <a:blip r:embed="rId2">
              <a:lum bright="12000" contrast="6000"/>
              <a:extLst>
                <a:ext uri="{28A0092B-C50C-407E-A947-70E740481C1C}">
                  <a14:useLocalDpi xmlns:a14="http://schemas.microsoft.com/office/drawing/2010/main" val="0"/>
                </a:ext>
              </a:extLst>
            </a:blip>
            <a:srcRect/>
            <a:stretch>
              <a:fillRect/>
            </a:stretch>
          </p:blipFill>
          <p:spPr bwMode="auto">
            <a:xfrm>
              <a:off x="249" y="856"/>
              <a:ext cx="2208" cy="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7" name="Picture 7" descr="f4_17b">
              <a:extLst>
                <a:ext uri="{FF2B5EF4-FFF2-40B4-BE49-F238E27FC236}">
                  <a16:creationId xmlns:a16="http://schemas.microsoft.com/office/drawing/2014/main" id="{768CC058-A16F-435B-9CB8-44596E25EF4E}"/>
                </a:ext>
              </a:extLst>
            </p:cNvPr>
            <p:cNvPicPr>
              <a:picLocks noChangeAspect="1" noChangeArrowheads="1"/>
            </p:cNvPicPr>
            <p:nvPr/>
          </p:nvPicPr>
          <p:blipFill>
            <a:blip r:embed="rId3">
              <a:lum bright="12000" contrast="6000"/>
              <a:extLst>
                <a:ext uri="{28A0092B-C50C-407E-A947-70E740481C1C}">
                  <a14:useLocalDpi xmlns:a14="http://schemas.microsoft.com/office/drawing/2010/main" val="0"/>
                </a:ext>
              </a:extLst>
            </a:blip>
            <a:srcRect/>
            <a:stretch>
              <a:fillRect/>
            </a:stretch>
          </p:blipFill>
          <p:spPr bwMode="auto">
            <a:xfrm>
              <a:off x="2614" y="845"/>
              <a:ext cx="2903" cy="2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Text Box 3">
            <a:extLst>
              <a:ext uri="{FF2B5EF4-FFF2-40B4-BE49-F238E27FC236}">
                <a16:creationId xmlns:a16="http://schemas.microsoft.com/office/drawing/2014/main" id="{5470F8ED-EBDD-4701-8C88-D7EEE86C1B4C}"/>
              </a:ext>
            </a:extLst>
          </p:cNvPr>
          <p:cNvSpPr txBox="1">
            <a:spLocks noChangeArrowheads="1"/>
          </p:cNvSpPr>
          <p:nvPr/>
        </p:nvSpPr>
        <p:spPr bwMode="auto">
          <a:xfrm>
            <a:off x="176213" y="234950"/>
            <a:ext cx="4803775"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3.4.2 </a:t>
            </a:r>
            <a:r>
              <a:rPr lang="zh-CN" altLang="en-US" sz="4000" b="1" kern="0" dirty="0">
                <a:solidFill>
                  <a:srgbClr val="000099"/>
                </a:solidFill>
              </a:rPr>
              <a:t>直方图修正</a:t>
            </a:r>
          </a:p>
        </p:txBody>
      </p:sp>
      <p:pic>
        <p:nvPicPr>
          <p:cNvPr id="128005" name="Picture 12" descr="underline_base">
            <a:extLst>
              <a:ext uri="{FF2B5EF4-FFF2-40B4-BE49-F238E27FC236}">
                <a16:creationId xmlns:a16="http://schemas.microsoft.com/office/drawing/2014/main" id="{376065CC-0BB1-410D-B076-5819DADA3E6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3" y="768350"/>
            <a:ext cx="4262437"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4">
            <a:extLst>
              <a:ext uri="{FF2B5EF4-FFF2-40B4-BE49-F238E27FC236}">
                <a16:creationId xmlns:a16="http://schemas.microsoft.com/office/drawing/2014/main" id="{044D9C67-A4B1-4B49-8C5E-8567DF94C424}"/>
              </a:ext>
            </a:extLst>
          </p:cNvPr>
          <p:cNvSpPr txBox="1">
            <a:spLocks noChangeArrowheads="1"/>
          </p:cNvSpPr>
          <p:nvPr/>
        </p:nvSpPr>
        <p:spPr bwMode="auto">
          <a:xfrm>
            <a:off x="2700338" y="5013325"/>
            <a:ext cx="56927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ea typeface="楷体_GB2312"/>
                <a:cs typeface="楷体_GB2312"/>
              </a:rPr>
              <a:t>钟楼图像及灰度直方图</a:t>
            </a:r>
          </a:p>
          <a:p>
            <a:pPr eaLnBrk="1" hangingPunct="1">
              <a:lnSpc>
                <a:spcPct val="100000"/>
              </a:lnSpc>
              <a:spcBef>
                <a:spcPct val="0"/>
              </a:spcBef>
              <a:buClrTx/>
              <a:buSzTx/>
              <a:buFont typeface="Arial" panose="020B0604020202020204" pitchFamily="34" charset="0"/>
              <a:buNone/>
            </a:pPr>
            <a:r>
              <a:rPr lang="zh-CN" altLang="en-US" sz="3200" b="1">
                <a:ea typeface="楷体_GB2312"/>
                <a:cs typeface="楷体_GB2312"/>
              </a:rPr>
              <a:t>            （彩色）</a:t>
            </a:r>
            <a:r>
              <a:rPr lang="zh-CN" altLang="en-US" sz="2400"/>
              <a:t> </a:t>
            </a:r>
          </a:p>
        </p:txBody>
      </p:sp>
      <p:grpSp>
        <p:nvGrpSpPr>
          <p:cNvPr id="129027" name="Group 10">
            <a:extLst>
              <a:ext uri="{FF2B5EF4-FFF2-40B4-BE49-F238E27FC236}">
                <a16:creationId xmlns:a16="http://schemas.microsoft.com/office/drawing/2014/main" id="{8FE4D9A4-77BA-493A-8477-D63CA7B41563}"/>
              </a:ext>
            </a:extLst>
          </p:cNvPr>
          <p:cNvGrpSpPr>
            <a:grpSpLocks/>
          </p:cNvGrpSpPr>
          <p:nvPr/>
        </p:nvGrpSpPr>
        <p:grpSpPr bwMode="auto">
          <a:xfrm>
            <a:off x="107950" y="1511300"/>
            <a:ext cx="8812213" cy="3286125"/>
            <a:chOff x="68" y="771"/>
            <a:chExt cx="5551" cy="2070"/>
          </a:xfrm>
        </p:grpSpPr>
        <p:pic>
          <p:nvPicPr>
            <p:cNvPr id="129030" name="Picture 8" descr="4_2_1">
              <a:extLst>
                <a:ext uri="{FF2B5EF4-FFF2-40B4-BE49-F238E27FC236}">
                  <a16:creationId xmlns:a16="http://schemas.microsoft.com/office/drawing/2014/main" id="{DA425A8B-7069-4607-A984-505D3431EB71}"/>
                </a:ext>
              </a:extLst>
            </p:cNvPr>
            <p:cNvPicPr>
              <a:picLocks noChangeAspect="1" noChangeArrowheads="1"/>
            </p:cNvPicPr>
            <p:nvPr/>
          </p:nvPicPr>
          <p:blipFill>
            <a:blip r:embed="rId2">
              <a:lum bright="6000" contrast="12000"/>
              <a:extLst>
                <a:ext uri="{28A0092B-C50C-407E-A947-70E740481C1C}">
                  <a14:useLocalDpi xmlns:a14="http://schemas.microsoft.com/office/drawing/2010/main" val="0"/>
                </a:ext>
              </a:extLst>
            </a:blip>
            <a:srcRect/>
            <a:stretch>
              <a:fillRect/>
            </a:stretch>
          </p:blipFill>
          <p:spPr bwMode="auto">
            <a:xfrm>
              <a:off x="68" y="799"/>
              <a:ext cx="2736" cy="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31" name="Picture 9" descr="f4_18b">
              <a:extLst>
                <a:ext uri="{FF2B5EF4-FFF2-40B4-BE49-F238E27FC236}">
                  <a16:creationId xmlns:a16="http://schemas.microsoft.com/office/drawing/2014/main" id="{DACD1F7E-1547-4484-84D1-BB95D5E00970}"/>
                </a:ext>
              </a:extLst>
            </p:cNvPr>
            <p:cNvPicPr>
              <a:picLocks noChangeAspect="1" noChangeArrowheads="1"/>
            </p:cNvPicPr>
            <p:nvPr/>
          </p:nvPicPr>
          <p:blipFill>
            <a:blip r:embed="rId3">
              <a:lum bright="6000" contrast="12000"/>
              <a:extLst>
                <a:ext uri="{28A0092B-C50C-407E-A947-70E740481C1C}">
                  <a14:useLocalDpi xmlns:a14="http://schemas.microsoft.com/office/drawing/2010/main" val="0"/>
                </a:ext>
              </a:extLst>
            </a:blip>
            <a:srcRect/>
            <a:stretch>
              <a:fillRect/>
            </a:stretch>
          </p:blipFill>
          <p:spPr bwMode="auto">
            <a:xfrm>
              <a:off x="2988" y="771"/>
              <a:ext cx="2631" cy="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Text Box 3">
            <a:extLst>
              <a:ext uri="{FF2B5EF4-FFF2-40B4-BE49-F238E27FC236}">
                <a16:creationId xmlns:a16="http://schemas.microsoft.com/office/drawing/2014/main" id="{49C0C807-326F-44B6-89DD-AEDB3643CAF8}"/>
              </a:ext>
            </a:extLst>
          </p:cNvPr>
          <p:cNvSpPr txBox="1">
            <a:spLocks noChangeArrowheads="1"/>
          </p:cNvSpPr>
          <p:nvPr/>
        </p:nvSpPr>
        <p:spPr bwMode="auto">
          <a:xfrm>
            <a:off x="176213" y="234950"/>
            <a:ext cx="4803775"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3.4.2 </a:t>
            </a:r>
            <a:r>
              <a:rPr lang="zh-CN" altLang="en-US" sz="4000" b="1" kern="0" dirty="0">
                <a:solidFill>
                  <a:srgbClr val="000099"/>
                </a:solidFill>
              </a:rPr>
              <a:t>直方图修正</a:t>
            </a:r>
          </a:p>
        </p:txBody>
      </p:sp>
      <p:pic>
        <p:nvPicPr>
          <p:cNvPr id="129029" name="Picture 12" descr="underline_base">
            <a:extLst>
              <a:ext uri="{FF2B5EF4-FFF2-40B4-BE49-F238E27FC236}">
                <a16:creationId xmlns:a16="http://schemas.microsoft.com/office/drawing/2014/main" id="{094BB5CB-0718-4032-860D-28B28C0759F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3" y="768350"/>
            <a:ext cx="4262437"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4">
            <a:extLst>
              <a:ext uri="{FF2B5EF4-FFF2-40B4-BE49-F238E27FC236}">
                <a16:creationId xmlns:a16="http://schemas.microsoft.com/office/drawing/2014/main" id="{8FB0C2D5-EDD1-41B6-9A05-4048CADDDDD6}"/>
              </a:ext>
            </a:extLst>
          </p:cNvPr>
          <p:cNvSpPr txBox="1">
            <a:spLocks noChangeArrowheads="1"/>
          </p:cNvSpPr>
          <p:nvPr/>
        </p:nvSpPr>
        <p:spPr bwMode="auto">
          <a:xfrm>
            <a:off x="1979613" y="5445125"/>
            <a:ext cx="54879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ea typeface="楷体_GB2312"/>
                <a:cs typeface="楷体_GB2312"/>
              </a:rPr>
              <a:t>图像与直方图间的多对一关系</a:t>
            </a:r>
          </a:p>
        </p:txBody>
      </p:sp>
      <p:graphicFrame>
        <p:nvGraphicFramePr>
          <p:cNvPr id="130051" name="Object 2">
            <a:extLst>
              <a:ext uri="{FF2B5EF4-FFF2-40B4-BE49-F238E27FC236}">
                <a16:creationId xmlns:a16="http://schemas.microsoft.com/office/drawing/2014/main" id="{7FEC060E-0ADC-4EE4-8A95-E68D510DA8FB}"/>
              </a:ext>
            </a:extLst>
          </p:cNvPr>
          <p:cNvGraphicFramePr>
            <a:graphicFrameLocks/>
          </p:cNvGraphicFramePr>
          <p:nvPr/>
        </p:nvGraphicFramePr>
        <p:xfrm>
          <a:off x="395288" y="1196975"/>
          <a:ext cx="8229600" cy="4248150"/>
        </p:xfrm>
        <a:graphic>
          <a:graphicData uri="http://schemas.openxmlformats.org/presentationml/2006/ole">
            <mc:AlternateContent xmlns:mc="http://schemas.openxmlformats.org/markup-compatibility/2006">
              <mc:Choice xmlns:v="urn:schemas-microsoft-com:vml" Requires="v">
                <p:oleObj spid="_x0000_s130134" r:id="rId3" imgW="2903220" imgH="1493520" progId="Visio.Drawing.4">
                  <p:embed/>
                </p:oleObj>
              </mc:Choice>
              <mc:Fallback>
                <p:oleObj r:id="rId3" imgW="2903220" imgH="1493520" progId="Visio.Drawing.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96975"/>
                        <a:ext cx="82296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3">
            <a:extLst>
              <a:ext uri="{FF2B5EF4-FFF2-40B4-BE49-F238E27FC236}">
                <a16:creationId xmlns:a16="http://schemas.microsoft.com/office/drawing/2014/main" id="{EB56AA75-4372-47A8-8FA1-7B26EB89433C}"/>
              </a:ext>
            </a:extLst>
          </p:cNvPr>
          <p:cNvSpPr txBox="1">
            <a:spLocks noChangeArrowheads="1"/>
          </p:cNvSpPr>
          <p:nvPr/>
        </p:nvSpPr>
        <p:spPr bwMode="auto">
          <a:xfrm>
            <a:off x="176213" y="234950"/>
            <a:ext cx="4803775"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3.4.2 </a:t>
            </a:r>
            <a:r>
              <a:rPr lang="zh-CN" altLang="en-US" sz="4000" b="1" kern="0" dirty="0">
                <a:solidFill>
                  <a:srgbClr val="000099"/>
                </a:solidFill>
              </a:rPr>
              <a:t>直方图修正</a:t>
            </a:r>
          </a:p>
        </p:txBody>
      </p:sp>
      <p:pic>
        <p:nvPicPr>
          <p:cNvPr id="130053" name="Picture 12" descr="underline_base">
            <a:extLst>
              <a:ext uri="{FF2B5EF4-FFF2-40B4-BE49-F238E27FC236}">
                <a16:creationId xmlns:a16="http://schemas.microsoft.com/office/drawing/2014/main" id="{29F02E72-F318-4135-972C-75FFDB491A3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768350"/>
            <a:ext cx="4262437"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C2DFF919-5403-4931-84D7-58388BD55E2B}"/>
              </a:ext>
            </a:extLst>
          </p:cNvPr>
          <p:cNvSpPr>
            <a:spLocks noGrp="1" noChangeArrowheads="1"/>
          </p:cNvSpPr>
          <p:nvPr>
            <p:ph type="title"/>
          </p:nvPr>
        </p:nvSpPr>
        <p:spPr/>
        <p:txBody>
          <a:bodyPr/>
          <a:lstStyle/>
          <a:p>
            <a:r>
              <a:rPr lang="zh-CN" altLang="en-US" sz="4000" b="1"/>
              <a:t>视觉传感器</a:t>
            </a:r>
          </a:p>
        </p:txBody>
      </p:sp>
      <p:pic>
        <p:nvPicPr>
          <p:cNvPr id="37891" name="Picture 12" descr="underline_base">
            <a:extLst>
              <a:ext uri="{FF2B5EF4-FFF2-40B4-BE49-F238E27FC236}">
                <a16:creationId xmlns:a16="http://schemas.microsoft.com/office/drawing/2014/main" id="{D43F96FD-4A4C-4809-AF5C-A1C09C370C0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8" y="1014413"/>
            <a:ext cx="51260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2" descr="D:\class\Introduction to Robotics\PPT_2015\chapter2_hardware\materials\Sensors\视觉传感器\CCD传感器2.jpg">
            <a:extLst>
              <a:ext uri="{FF2B5EF4-FFF2-40B4-BE49-F238E27FC236}">
                <a16:creationId xmlns:a16="http://schemas.microsoft.com/office/drawing/2014/main" id="{04A7C75B-A7A3-4FA4-8F1B-BDFCC95F7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363" y="1404938"/>
            <a:ext cx="4502150" cy="226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AutoShape 2">
            <a:extLst>
              <a:ext uri="{FF2B5EF4-FFF2-40B4-BE49-F238E27FC236}">
                <a16:creationId xmlns:a16="http://schemas.microsoft.com/office/drawing/2014/main" id="{57C8D4F0-F847-424D-95CB-347CD9D79A5B}"/>
              </a:ext>
            </a:extLst>
          </p:cNvPr>
          <p:cNvSpPr>
            <a:spLocks noChangeArrowheads="1"/>
          </p:cNvSpPr>
          <p:nvPr/>
        </p:nvSpPr>
        <p:spPr bwMode="auto">
          <a:xfrm>
            <a:off x="414338" y="4675188"/>
            <a:ext cx="503237" cy="1223962"/>
          </a:xfrm>
          <a:prstGeom prst="flowChartAlternateProcess">
            <a:avLst/>
          </a:prstGeom>
          <a:gradFill rotWithShape="1">
            <a:gsLst>
              <a:gs pos="0">
                <a:srgbClr val="5E9EFF"/>
              </a:gs>
              <a:gs pos="20000">
                <a:srgbClr val="85C2FF"/>
              </a:gs>
              <a:gs pos="35001">
                <a:srgbClr val="C4D6EB"/>
              </a:gs>
              <a:gs pos="50000">
                <a:srgbClr val="FFEBFA"/>
              </a:gs>
              <a:gs pos="64999">
                <a:srgbClr val="C4D6EB"/>
              </a:gs>
              <a:gs pos="80000">
                <a:srgbClr val="85C2FF"/>
              </a:gs>
              <a:gs pos="100000">
                <a:srgbClr val="5E9EFF"/>
              </a:gs>
            </a:gsLst>
            <a:lin ang="540000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000" b="1"/>
              <a:t>景</a:t>
            </a:r>
          </a:p>
          <a:p>
            <a:pPr algn="ctr" eaLnBrk="1" hangingPunct="1">
              <a:lnSpc>
                <a:spcPct val="100000"/>
              </a:lnSpc>
              <a:spcBef>
                <a:spcPct val="0"/>
              </a:spcBef>
              <a:buClrTx/>
              <a:buSzTx/>
              <a:buFont typeface="Arial" panose="020B0604020202020204" pitchFamily="34" charset="0"/>
              <a:buNone/>
            </a:pPr>
            <a:r>
              <a:rPr lang="zh-CN" altLang="en-US" sz="2000" b="1"/>
              <a:t>物</a:t>
            </a:r>
          </a:p>
        </p:txBody>
      </p:sp>
      <p:sp>
        <p:nvSpPr>
          <p:cNvPr id="37894" name="AutoShape 3">
            <a:extLst>
              <a:ext uri="{FF2B5EF4-FFF2-40B4-BE49-F238E27FC236}">
                <a16:creationId xmlns:a16="http://schemas.microsoft.com/office/drawing/2014/main" id="{23A4796D-6726-4FD4-81B3-B0951F76CC3B}"/>
              </a:ext>
            </a:extLst>
          </p:cNvPr>
          <p:cNvSpPr>
            <a:spLocks noChangeArrowheads="1"/>
          </p:cNvSpPr>
          <p:nvPr/>
        </p:nvSpPr>
        <p:spPr bwMode="auto">
          <a:xfrm>
            <a:off x="2090738" y="4065588"/>
            <a:ext cx="431800" cy="2520950"/>
          </a:xfrm>
          <a:prstGeom prst="flowChartAlternateProcess">
            <a:avLst/>
          </a:prstGeom>
          <a:gradFill rotWithShape="1">
            <a:gsLst>
              <a:gs pos="0">
                <a:srgbClr val="F8B049"/>
              </a:gs>
              <a:gs pos="9000">
                <a:srgbClr val="B43E85"/>
              </a:gs>
              <a:gs pos="15500">
                <a:srgbClr val="C50849"/>
              </a:gs>
              <a:gs pos="16499">
                <a:srgbClr val="F952A0"/>
              </a:gs>
              <a:gs pos="18500">
                <a:srgbClr val="FEE7F2"/>
              </a:gs>
              <a:gs pos="39500">
                <a:srgbClr val="F8B049"/>
              </a:gs>
              <a:gs pos="43500">
                <a:srgbClr val="F8B049"/>
              </a:gs>
              <a:gs pos="50000">
                <a:srgbClr val="FC9FCB"/>
              </a:gs>
              <a:gs pos="56500">
                <a:srgbClr val="F8B049"/>
              </a:gs>
              <a:gs pos="60500">
                <a:srgbClr val="F8B049"/>
              </a:gs>
              <a:gs pos="81500">
                <a:srgbClr val="FEE7F2"/>
              </a:gs>
              <a:gs pos="83501">
                <a:srgbClr val="F952A0"/>
              </a:gs>
              <a:gs pos="84500">
                <a:srgbClr val="C50849"/>
              </a:gs>
              <a:gs pos="91000">
                <a:srgbClr val="B43E85"/>
              </a:gs>
              <a:gs pos="100000">
                <a:srgbClr val="F8B049"/>
              </a:gs>
            </a:gsLst>
            <a:lin ang="540000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000" b="1"/>
              <a:t>分</a:t>
            </a:r>
          </a:p>
          <a:p>
            <a:pPr algn="ctr" eaLnBrk="1" hangingPunct="1">
              <a:lnSpc>
                <a:spcPct val="100000"/>
              </a:lnSpc>
              <a:spcBef>
                <a:spcPct val="0"/>
              </a:spcBef>
              <a:buClrTx/>
              <a:buSzTx/>
              <a:buFont typeface="Arial" panose="020B0604020202020204" pitchFamily="34" charset="0"/>
              <a:buNone/>
            </a:pPr>
            <a:r>
              <a:rPr lang="zh-CN" altLang="en-US" sz="2000" b="1"/>
              <a:t>色</a:t>
            </a:r>
          </a:p>
          <a:p>
            <a:pPr algn="ctr" eaLnBrk="1" hangingPunct="1">
              <a:lnSpc>
                <a:spcPct val="100000"/>
              </a:lnSpc>
              <a:spcBef>
                <a:spcPct val="0"/>
              </a:spcBef>
              <a:buClrTx/>
              <a:buSzTx/>
              <a:buFont typeface="Arial" panose="020B0604020202020204" pitchFamily="34" charset="0"/>
              <a:buNone/>
            </a:pPr>
            <a:r>
              <a:rPr lang="zh-CN" altLang="en-US" sz="2000" b="1"/>
              <a:t>镜</a:t>
            </a:r>
          </a:p>
        </p:txBody>
      </p:sp>
      <p:sp>
        <p:nvSpPr>
          <p:cNvPr id="37895" name="AutoShape 4">
            <a:extLst>
              <a:ext uri="{FF2B5EF4-FFF2-40B4-BE49-F238E27FC236}">
                <a16:creationId xmlns:a16="http://schemas.microsoft.com/office/drawing/2014/main" id="{8908D9BB-0B2B-4DEB-936A-42EF050DF4B4}"/>
              </a:ext>
            </a:extLst>
          </p:cNvPr>
          <p:cNvSpPr>
            <a:spLocks noChangeArrowheads="1"/>
          </p:cNvSpPr>
          <p:nvPr/>
        </p:nvSpPr>
        <p:spPr bwMode="auto">
          <a:xfrm>
            <a:off x="3005138" y="4294188"/>
            <a:ext cx="1079500" cy="1871662"/>
          </a:xfrm>
          <a:prstGeom prst="flowChartAlternateProcess">
            <a:avLst/>
          </a:prstGeom>
          <a:gradFill rotWithShape="1">
            <a:gsLst>
              <a:gs pos="0">
                <a:srgbClr val="5E9EFF"/>
              </a:gs>
              <a:gs pos="20000">
                <a:srgbClr val="85C2FF"/>
              </a:gs>
              <a:gs pos="35001">
                <a:srgbClr val="C4D6EB"/>
              </a:gs>
              <a:gs pos="50000">
                <a:srgbClr val="FFEBFA"/>
              </a:gs>
              <a:gs pos="64999">
                <a:srgbClr val="C4D6EB"/>
              </a:gs>
              <a:gs pos="80000">
                <a:srgbClr val="85C2FF"/>
              </a:gs>
              <a:gs pos="100000">
                <a:srgbClr val="5E9EFF"/>
              </a:gs>
            </a:gsLst>
            <a:lin ang="540000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000" b="1"/>
              <a:t>CCD</a:t>
            </a:r>
          </a:p>
          <a:p>
            <a:pPr algn="ctr" eaLnBrk="1" hangingPunct="1">
              <a:lnSpc>
                <a:spcPct val="100000"/>
              </a:lnSpc>
              <a:spcBef>
                <a:spcPct val="0"/>
              </a:spcBef>
              <a:buClrTx/>
              <a:buSzTx/>
              <a:buFont typeface="Arial" panose="020B0604020202020204" pitchFamily="34" charset="0"/>
              <a:buNone/>
            </a:pPr>
            <a:r>
              <a:rPr lang="zh-CN" altLang="en-US" sz="2000" b="1"/>
              <a:t>彩色视觉</a:t>
            </a:r>
          </a:p>
          <a:p>
            <a:pPr algn="ctr" eaLnBrk="1" hangingPunct="1">
              <a:lnSpc>
                <a:spcPct val="100000"/>
              </a:lnSpc>
              <a:spcBef>
                <a:spcPct val="0"/>
              </a:spcBef>
              <a:buClrTx/>
              <a:buSzTx/>
              <a:buFont typeface="Arial" panose="020B0604020202020204" pitchFamily="34" charset="0"/>
              <a:buNone/>
            </a:pPr>
            <a:r>
              <a:rPr lang="zh-CN" altLang="en-US" sz="2000" b="1"/>
              <a:t>传感器</a:t>
            </a:r>
          </a:p>
        </p:txBody>
      </p:sp>
      <p:sp>
        <p:nvSpPr>
          <p:cNvPr id="37896" name="AutoShape 5">
            <a:extLst>
              <a:ext uri="{FF2B5EF4-FFF2-40B4-BE49-F238E27FC236}">
                <a16:creationId xmlns:a16="http://schemas.microsoft.com/office/drawing/2014/main" id="{6979ECCF-398D-438E-9116-B663579BCA56}"/>
              </a:ext>
            </a:extLst>
          </p:cNvPr>
          <p:cNvSpPr>
            <a:spLocks noChangeArrowheads="1"/>
          </p:cNvSpPr>
          <p:nvPr/>
        </p:nvSpPr>
        <p:spPr bwMode="auto">
          <a:xfrm>
            <a:off x="4529138" y="5970588"/>
            <a:ext cx="1150937" cy="863600"/>
          </a:xfrm>
          <a:prstGeom prst="flowChartAlternateProcess">
            <a:avLst/>
          </a:prstGeom>
          <a:solidFill>
            <a:srgbClr val="66FF33"/>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000" b="1"/>
              <a:t>取景器</a:t>
            </a:r>
          </a:p>
          <a:p>
            <a:pPr algn="ctr" eaLnBrk="1" hangingPunct="1">
              <a:lnSpc>
                <a:spcPct val="100000"/>
              </a:lnSpc>
              <a:spcBef>
                <a:spcPct val="0"/>
              </a:spcBef>
              <a:buClrTx/>
              <a:buSzTx/>
              <a:buFont typeface="Arial" panose="020B0604020202020204" pitchFamily="34" charset="0"/>
              <a:buNone/>
            </a:pPr>
            <a:r>
              <a:rPr lang="zh-CN" altLang="en-US" sz="2000" b="1"/>
              <a:t>电路</a:t>
            </a:r>
          </a:p>
        </p:txBody>
      </p:sp>
      <p:sp>
        <p:nvSpPr>
          <p:cNvPr id="37897" name="AutoShape 6">
            <a:extLst>
              <a:ext uri="{FF2B5EF4-FFF2-40B4-BE49-F238E27FC236}">
                <a16:creationId xmlns:a16="http://schemas.microsoft.com/office/drawing/2014/main" id="{60CCFD68-A49E-41AC-9BF6-5146EE5A7D77}"/>
              </a:ext>
            </a:extLst>
          </p:cNvPr>
          <p:cNvSpPr>
            <a:spLocks noChangeArrowheads="1"/>
          </p:cNvSpPr>
          <p:nvPr/>
        </p:nvSpPr>
        <p:spPr bwMode="auto">
          <a:xfrm>
            <a:off x="4529138" y="3303588"/>
            <a:ext cx="1084262" cy="792162"/>
          </a:xfrm>
          <a:prstGeom prst="flowChartAlternateProcess">
            <a:avLst/>
          </a:prstGeom>
          <a:solidFill>
            <a:srgbClr val="FF9966"/>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000" b="1"/>
              <a:t>放大器</a:t>
            </a:r>
          </a:p>
        </p:txBody>
      </p:sp>
      <p:sp>
        <p:nvSpPr>
          <p:cNvPr id="37898" name="AutoShape 7">
            <a:extLst>
              <a:ext uri="{FF2B5EF4-FFF2-40B4-BE49-F238E27FC236}">
                <a16:creationId xmlns:a16="http://schemas.microsoft.com/office/drawing/2014/main" id="{38F4C292-756A-4C79-A073-8268AC5308C0}"/>
              </a:ext>
            </a:extLst>
          </p:cNvPr>
          <p:cNvSpPr>
            <a:spLocks noChangeArrowheads="1"/>
          </p:cNvSpPr>
          <p:nvPr/>
        </p:nvSpPr>
        <p:spPr bwMode="auto">
          <a:xfrm>
            <a:off x="6053138" y="5665788"/>
            <a:ext cx="1295400" cy="1150937"/>
          </a:xfrm>
          <a:prstGeom prst="flowChartAlternateProcess">
            <a:avLst/>
          </a:prstGeom>
          <a:solidFill>
            <a:srgbClr val="FF99CC"/>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000" b="1"/>
              <a:t>ASIC</a:t>
            </a:r>
          </a:p>
          <a:p>
            <a:pPr algn="ctr" eaLnBrk="1" hangingPunct="1">
              <a:lnSpc>
                <a:spcPct val="100000"/>
              </a:lnSpc>
              <a:spcBef>
                <a:spcPct val="0"/>
              </a:spcBef>
              <a:buClrTx/>
              <a:buSzTx/>
              <a:buFont typeface="Arial" panose="020B0604020202020204" pitchFamily="34" charset="0"/>
              <a:buNone/>
            </a:pPr>
            <a:r>
              <a:rPr lang="zh-CN" altLang="en-US" sz="2000" b="1"/>
              <a:t>集成电路</a:t>
            </a:r>
          </a:p>
        </p:txBody>
      </p:sp>
      <p:sp>
        <p:nvSpPr>
          <p:cNvPr id="37899" name="AutoShape 8">
            <a:extLst>
              <a:ext uri="{FF2B5EF4-FFF2-40B4-BE49-F238E27FC236}">
                <a16:creationId xmlns:a16="http://schemas.microsoft.com/office/drawing/2014/main" id="{C938289C-9927-4A5B-8464-671649F1CCF4}"/>
              </a:ext>
            </a:extLst>
          </p:cNvPr>
          <p:cNvSpPr>
            <a:spLocks noChangeArrowheads="1"/>
          </p:cNvSpPr>
          <p:nvPr/>
        </p:nvSpPr>
        <p:spPr bwMode="auto">
          <a:xfrm>
            <a:off x="6129338" y="3379788"/>
            <a:ext cx="1223962" cy="935037"/>
          </a:xfrm>
          <a:prstGeom prst="flowChartAlternateProcess">
            <a:avLst/>
          </a:prstGeom>
          <a:solidFill>
            <a:srgbClr val="99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000" b="1"/>
              <a:t>A/D</a:t>
            </a:r>
          </a:p>
          <a:p>
            <a:pPr algn="ctr" eaLnBrk="1" hangingPunct="1">
              <a:lnSpc>
                <a:spcPct val="100000"/>
              </a:lnSpc>
              <a:spcBef>
                <a:spcPct val="0"/>
              </a:spcBef>
              <a:buClrTx/>
              <a:buSzTx/>
              <a:buFont typeface="Arial" panose="020B0604020202020204" pitchFamily="34" charset="0"/>
              <a:buNone/>
            </a:pPr>
            <a:r>
              <a:rPr lang="zh-CN" altLang="en-US" sz="2000" b="1"/>
              <a:t>转换器</a:t>
            </a:r>
          </a:p>
        </p:txBody>
      </p:sp>
      <p:sp>
        <p:nvSpPr>
          <p:cNvPr id="37900" name="AutoShape 9">
            <a:extLst>
              <a:ext uri="{FF2B5EF4-FFF2-40B4-BE49-F238E27FC236}">
                <a16:creationId xmlns:a16="http://schemas.microsoft.com/office/drawing/2014/main" id="{5B23D853-70BC-4F07-A3C7-EC77ECA45644}"/>
              </a:ext>
            </a:extLst>
          </p:cNvPr>
          <p:cNvSpPr>
            <a:spLocks noChangeArrowheads="1"/>
          </p:cNvSpPr>
          <p:nvPr/>
        </p:nvSpPr>
        <p:spPr bwMode="auto">
          <a:xfrm>
            <a:off x="7805738" y="6046788"/>
            <a:ext cx="865187" cy="504825"/>
          </a:xfrm>
          <a:prstGeom prst="flowChartAlternateProcess">
            <a:avLst/>
          </a:prstGeom>
          <a:solidFill>
            <a:srgbClr val="99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000" b="1"/>
              <a:t>CPU</a:t>
            </a:r>
          </a:p>
        </p:txBody>
      </p:sp>
      <p:sp>
        <p:nvSpPr>
          <p:cNvPr id="37901" name="AutoShape 10">
            <a:extLst>
              <a:ext uri="{FF2B5EF4-FFF2-40B4-BE49-F238E27FC236}">
                <a16:creationId xmlns:a16="http://schemas.microsoft.com/office/drawing/2014/main" id="{E58D5060-FA7E-4127-9A68-4A96F9069359}"/>
              </a:ext>
            </a:extLst>
          </p:cNvPr>
          <p:cNvSpPr>
            <a:spLocks noChangeArrowheads="1"/>
          </p:cNvSpPr>
          <p:nvPr/>
        </p:nvSpPr>
        <p:spPr bwMode="auto">
          <a:xfrm>
            <a:off x="7881938" y="3455988"/>
            <a:ext cx="865187" cy="649287"/>
          </a:xfrm>
          <a:prstGeom prst="flowChartAlternateProcess">
            <a:avLst/>
          </a:prstGeom>
          <a:solidFill>
            <a:srgbClr val="FF99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000" b="1"/>
              <a:t>存储卡</a:t>
            </a:r>
          </a:p>
        </p:txBody>
      </p:sp>
      <p:sp>
        <p:nvSpPr>
          <p:cNvPr id="37902" name="Oval 11">
            <a:extLst>
              <a:ext uri="{FF2B5EF4-FFF2-40B4-BE49-F238E27FC236}">
                <a16:creationId xmlns:a16="http://schemas.microsoft.com/office/drawing/2014/main" id="{4FE88D92-DFA1-49A4-9508-44F3D2605EDB}"/>
              </a:ext>
            </a:extLst>
          </p:cNvPr>
          <p:cNvSpPr>
            <a:spLocks noChangeArrowheads="1"/>
          </p:cNvSpPr>
          <p:nvPr/>
        </p:nvSpPr>
        <p:spPr bwMode="auto">
          <a:xfrm>
            <a:off x="1328738" y="3989388"/>
            <a:ext cx="360362" cy="2447925"/>
          </a:xfrm>
          <a:prstGeom prst="ellipse">
            <a:avLst/>
          </a:prstGeom>
          <a:solidFill>
            <a:srgbClr val="99FF99"/>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000" b="1"/>
              <a:t>镜</a:t>
            </a:r>
          </a:p>
          <a:p>
            <a:pPr algn="ctr" eaLnBrk="1" hangingPunct="1">
              <a:lnSpc>
                <a:spcPct val="100000"/>
              </a:lnSpc>
              <a:spcBef>
                <a:spcPct val="0"/>
              </a:spcBef>
              <a:buClrTx/>
              <a:buSzTx/>
              <a:buFont typeface="Arial" panose="020B0604020202020204" pitchFamily="34" charset="0"/>
              <a:buNone/>
            </a:pPr>
            <a:r>
              <a:rPr lang="zh-CN" altLang="en-US" sz="2000" b="1"/>
              <a:t>头</a:t>
            </a:r>
          </a:p>
        </p:txBody>
      </p:sp>
      <p:sp>
        <p:nvSpPr>
          <p:cNvPr id="37903" name="Line 12">
            <a:extLst>
              <a:ext uri="{FF2B5EF4-FFF2-40B4-BE49-F238E27FC236}">
                <a16:creationId xmlns:a16="http://schemas.microsoft.com/office/drawing/2014/main" id="{353775B2-9711-4778-8C6C-B8B2D57E0184}"/>
              </a:ext>
            </a:extLst>
          </p:cNvPr>
          <p:cNvSpPr>
            <a:spLocks noChangeShapeType="1"/>
          </p:cNvSpPr>
          <p:nvPr/>
        </p:nvSpPr>
        <p:spPr bwMode="auto">
          <a:xfrm>
            <a:off x="947738" y="5284788"/>
            <a:ext cx="360362"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04" name="Line 13">
            <a:extLst>
              <a:ext uri="{FF2B5EF4-FFF2-40B4-BE49-F238E27FC236}">
                <a16:creationId xmlns:a16="http://schemas.microsoft.com/office/drawing/2014/main" id="{B3BD9610-FA2B-4288-99AA-91B6AD2F2339}"/>
              </a:ext>
            </a:extLst>
          </p:cNvPr>
          <p:cNvSpPr>
            <a:spLocks noChangeShapeType="1"/>
          </p:cNvSpPr>
          <p:nvPr/>
        </p:nvSpPr>
        <p:spPr bwMode="auto">
          <a:xfrm>
            <a:off x="1709738" y="5284788"/>
            <a:ext cx="358775"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05" name="Line 14">
            <a:extLst>
              <a:ext uri="{FF2B5EF4-FFF2-40B4-BE49-F238E27FC236}">
                <a16:creationId xmlns:a16="http://schemas.microsoft.com/office/drawing/2014/main" id="{DEDBAFCE-0DD4-4123-A10E-BF175842975F}"/>
              </a:ext>
            </a:extLst>
          </p:cNvPr>
          <p:cNvSpPr>
            <a:spLocks noChangeShapeType="1"/>
          </p:cNvSpPr>
          <p:nvPr/>
        </p:nvSpPr>
        <p:spPr bwMode="auto">
          <a:xfrm>
            <a:off x="2547938" y="5132388"/>
            <a:ext cx="503237" cy="0"/>
          </a:xfrm>
          <a:prstGeom prst="line">
            <a:avLst/>
          </a:prstGeom>
          <a:noFill/>
          <a:ln w="38100">
            <a:solidFill>
              <a:srgbClr val="FF99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06" name="Line 15">
            <a:extLst>
              <a:ext uri="{FF2B5EF4-FFF2-40B4-BE49-F238E27FC236}">
                <a16:creationId xmlns:a16="http://schemas.microsoft.com/office/drawing/2014/main" id="{CB73D37E-F47C-434A-9E28-C74C0FD1034A}"/>
              </a:ext>
            </a:extLst>
          </p:cNvPr>
          <p:cNvSpPr>
            <a:spLocks noChangeShapeType="1"/>
          </p:cNvSpPr>
          <p:nvPr/>
        </p:nvSpPr>
        <p:spPr bwMode="auto">
          <a:xfrm>
            <a:off x="2471738" y="4598988"/>
            <a:ext cx="503237"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07" name="Line 16">
            <a:extLst>
              <a:ext uri="{FF2B5EF4-FFF2-40B4-BE49-F238E27FC236}">
                <a16:creationId xmlns:a16="http://schemas.microsoft.com/office/drawing/2014/main" id="{816C09B6-611B-4573-AC2B-07BD1E622308}"/>
              </a:ext>
            </a:extLst>
          </p:cNvPr>
          <p:cNvSpPr>
            <a:spLocks noChangeShapeType="1"/>
          </p:cNvSpPr>
          <p:nvPr/>
        </p:nvSpPr>
        <p:spPr bwMode="auto">
          <a:xfrm>
            <a:off x="2547938" y="5741988"/>
            <a:ext cx="503237"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37908" name="AutoShape 17">
            <a:extLst>
              <a:ext uri="{FF2B5EF4-FFF2-40B4-BE49-F238E27FC236}">
                <a16:creationId xmlns:a16="http://schemas.microsoft.com/office/drawing/2014/main" id="{F2EAA323-BC04-493A-91E9-38F8ACBA7183}"/>
              </a:ext>
            </a:extLst>
          </p:cNvPr>
          <p:cNvCxnSpPr>
            <a:cxnSpLocks noChangeShapeType="1"/>
            <a:stCxn id="37895" idx="3"/>
            <a:endCxn id="37897" idx="2"/>
          </p:cNvCxnSpPr>
          <p:nvPr/>
        </p:nvCxnSpPr>
        <p:spPr bwMode="auto">
          <a:xfrm flipV="1">
            <a:off x="4084638" y="4095750"/>
            <a:ext cx="987425" cy="1135063"/>
          </a:xfrm>
          <a:prstGeom prst="bentConnector2">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cxnSp>
      <p:sp>
        <p:nvSpPr>
          <p:cNvPr id="37909" name="Line 18">
            <a:extLst>
              <a:ext uri="{FF2B5EF4-FFF2-40B4-BE49-F238E27FC236}">
                <a16:creationId xmlns:a16="http://schemas.microsoft.com/office/drawing/2014/main" id="{6021E00B-1237-434D-9EF0-B247EB086AAD}"/>
              </a:ext>
            </a:extLst>
          </p:cNvPr>
          <p:cNvSpPr>
            <a:spLocks noChangeShapeType="1"/>
          </p:cNvSpPr>
          <p:nvPr/>
        </p:nvSpPr>
        <p:spPr bwMode="auto">
          <a:xfrm flipH="1">
            <a:off x="4071938" y="6122988"/>
            <a:ext cx="360362"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0" name="Line 19">
            <a:extLst>
              <a:ext uri="{FF2B5EF4-FFF2-40B4-BE49-F238E27FC236}">
                <a16:creationId xmlns:a16="http://schemas.microsoft.com/office/drawing/2014/main" id="{5FF266E8-DFBF-4311-A1F2-66BF68C09A78}"/>
              </a:ext>
            </a:extLst>
          </p:cNvPr>
          <p:cNvSpPr>
            <a:spLocks noChangeShapeType="1"/>
          </p:cNvSpPr>
          <p:nvPr/>
        </p:nvSpPr>
        <p:spPr bwMode="auto">
          <a:xfrm>
            <a:off x="5595938" y="3684588"/>
            <a:ext cx="504825"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1" name="Line 20">
            <a:extLst>
              <a:ext uri="{FF2B5EF4-FFF2-40B4-BE49-F238E27FC236}">
                <a16:creationId xmlns:a16="http://schemas.microsoft.com/office/drawing/2014/main" id="{47FD11C0-A20D-4A6F-9542-70855271F7E2}"/>
              </a:ext>
            </a:extLst>
          </p:cNvPr>
          <p:cNvSpPr>
            <a:spLocks noChangeShapeType="1"/>
          </p:cNvSpPr>
          <p:nvPr/>
        </p:nvSpPr>
        <p:spPr bwMode="auto">
          <a:xfrm>
            <a:off x="7348538" y="3836988"/>
            <a:ext cx="503237"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2" name="Line 21">
            <a:extLst>
              <a:ext uri="{FF2B5EF4-FFF2-40B4-BE49-F238E27FC236}">
                <a16:creationId xmlns:a16="http://schemas.microsoft.com/office/drawing/2014/main" id="{05C982F8-BE62-48F8-863E-45D0807D42DC}"/>
              </a:ext>
            </a:extLst>
          </p:cNvPr>
          <p:cNvSpPr>
            <a:spLocks noChangeShapeType="1"/>
          </p:cNvSpPr>
          <p:nvPr/>
        </p:nvSpPr>
        <p:spPr bwMode="auto">
          <a:xfrm flipV="1">
            <a:off x="6738938" y="4370388"/>
            <a:ext cx="0" cy="1295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3" name="Line 22">
            <a:extLst>
              <a:ext uri="{FF2B5EF4-FFF2-40B4-BE49-F238E27FC236}">
                <a16:creationId xmlns:a16="http://schemas.microsoft.com/office/drawing/2014/main" id="{892F615B-2C74-487A-8FB2-2A9666E3A8CC}"/>
              </a:ext>
            </a:extLst>
          </p:cNvPr>
          <p:cNvSpPr>
            <a:spLocks noChangeShapeType="1"/>
          </p:cNvSpPr>
          <p:nvPr/>
        </p:nvSpPr>
        <p:spPr bwMode="auto">
          <a:xfrm flipH="1">
            <a:off x="7348538" y="6275388"/>
            <a:ext cx="4318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4" name="Line 23">
            <a:extLst>
              <a:ext uri="{FF2B5EF4-FFF2-40B4-BE49-F238E27FC236}">
                <a16:creationId xmlns:a16="http://schemas.microsoft.com/office/drawing/2014/main" id="{D98EB937-C552-40AF-AEB5-686762EB4E57}"/>
              </a:ext>
            </a:extLst>
          </p:cNvPr>
          <p:cNvSpPr>
            <a:spLocks noChangeShapeType="1"/>
          </p:cNvSpPr>
          <p:nvPr/>
        </p:nvSpPr>
        <p:spPr bwMode="auto">
          <a:xfrm flipH="1" flipV="1">
            <a:off x="4148138" y="5741988"/>
            <a:ext cx="18034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5" name="Text Box 24">
            <a:extLst>
              <a:ext uri="{FF2B5EF4-FFF2-40B4-BE49-F238E27FC236}">
                <a16:creationId xmlns:a16="http://schemas.microsoft.com/office/drawing/2014/main" id="{8BA960B4-BDCD-42D2-BDE6-C9FEF81686F7}"/>
              </a:ext>
            </a:extLst>
          </p:cNvPr>
          <p:cNvSpPr txBox="1">
            <a:spLocks noChangeArrowheads="1"/>
          </p:cNvSpPr>
          <p:nvPr/>
        </p:nvSpPr>
        <p:spPr bwMode="auto">
          <a:xfrm>
            <a:off x="2624138" y="4141788"/>
            <a:ext cx="360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000" b="1"/>
              <a:t>R</a:t>
            </a:r>
          </a:p>
        </p:txBody>
      </p:sp>
      <p:sp>
        <p:nvSpPr>
          <p:cNvPr id="37916" name="Text Box 25">
            <a:extLst>
              <a:ext uri="{FF2B5EF4-FFF2-40B4-BE49-F238E27FC236}">
                <a16:creationId xmlns:a16="http://schemas.microsoft.com/office/drawing/2014/main" id="{E72BF787-2B9E-4A43-B046-ABCEC4B1B571}"/>
              </a:ext>
            </a:extLst>
          </p:cNvPr>
          <p:cNvSpPr txBox="1">
            <a:spLocks noChangeArrowheads="1"/>
          </p:cNvSpPr>
          <p:nvPr/>
        </p:nvSpPr>
        <p:spPr bwMode="auto">
          <a:xfrm>
            <a:off x="2547938" y="4675188"/>
            <a:ext cx="360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000" b="1"/>
              <a:t>G</a:t>
            </a:r>
          </a:p>
        </p:txBody>
      </p:sp>
      <p:sp>
        <p:nvSpPr>
          <p:cNvPr id="37917" name="Text Box 26">
            <a:extLst>
              <a:ext uri="{FF2B5EF4-FFF2-40B4-BE49-F238E27FC236}">
                <a16:creationId xmlns:a16="http://schemas.microsoft.com/office/drawing/2014/main" id="{C5AD4738-6ADE-49EA-9A82-4AACE05A1F81}"/>
              </a:ext>
            </a:extLst>
          </p:cNvPr>
          <p:cNvSpPr txBox="1">
            <a:spLocks noChangeArrowheads="1"/>
          </p:cNvSpPr>
          <p:nvPr/>
        </p:nvSpPr>
        <p:spPr bwMode="auto">
          <a:xfrm>
            <a:off x="2624138" y="5208588"/>
            <a:ext cx="360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000" b="1"/>
              <a:t>B</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91DE7BBD-6AE8-4150-97C8-1D158ABBC66C}"/>
              </a:ext>
            </a:extLst>
          </p:cNvPr>
          <p:cNvSpPr>
            <a:spLocks noGrp="1" noChangeArrowheads="1"/>
          </p:cNvSpPr>
          <p:nvPr>
            <p:ph type="subTitle" idx="1"/>
          </p:nvPr>
        </p:nvSpPr>
        <p:spPr>
          <a:xfrm>
            <a:off x="395288" y="1196975"/>
            <a:ext cx="8353425" cy="4895850"/>
          </a:xfrm>
        </p:spPr>
        <p:txBody>
          <a:bodyPr/>
          <a:lstStyle/>
          <a:p>
            <a:pPr algn="l">
              <a:buClr>
                <a:srgbClr val="DD0327"/>
              </a:buClr>
              <a:buFont typeface="Wingdings" panose="05000000000000000000" pitchFamily="2" charset="2"/>
              <a:buChar char="n"/>
            </a:pPr>
            <a:r>
              <a:rPr lang="en-US" altLang="zh-CN" b="1">
                <a:ea typeface="楷体_GB2312"/>
                <a:cs typeface="楷体_GB2312"/>
              </a:rPr>
              <a:t> </a:t>
            </a:r>
            <a:r>
              <a:rPr lang="zh-CN" altLang="en-US" b="1">
                <a:ea typeface="楷体_GB2312"/>
                <a:cs typeface="楷体_GB2312"/>
              </a:rPr>
              <a:t>问题：图像的灰度值非均匀分布，其中有很多图像的灰度值集中在一个小的区间内，导致图像的对比度降低。</a:t>
            </a:r>
          </a:p>
          <a:p>
            <a:pPr algn="l">
              <a:buClr>
                <a:srgbClr val="DD0327"/>
              </a:buClr>
              <a:buFont typeface="Wingdings" panose="05000000000000000000" pitchFamily="2" charset="2"/>
              <a:buChar char="n"/>
            </a:pPr>
            <a:endParaRPr lang="zh-CN" altLang="en-US" b="1">
              <a:ea typeface="楷体_GB2312"/>
              <a:cs typeface="楷体_GB2312"/>
            </a:endParaRPr>
          </a:p>
          <a:p>
            <a:pPr algn="l">
              <a:buClr>
                <a:srgbClr val="DD0327"/>
              </a:buClr>
              <a:buFont typeface="Wingdings" panose="05000000000000000000" pitchFamily="2" charset="2"/>
              <a:buChar char="n"/>
            </a:pPr>
            <a:r>
              <a:rPr lang="zh-CN" altLang="en-US" b="1">
                <a:ea typeface="楷体_GB2312"/>
                <a:cs typeface="楷体_GB2312"/>
              </a:rPr>
              <a:t> 解决：直方图均衡化可以通过重新均匀分布各个灰度值来增强图像的对比度。经过直方图均衡化后的图像对做二值化处理中的阈值选择很有帮助。</a:t>
            </a:r>
          </a:p>
        </p:txBody>
      </p:sp>
      <p:sp>
        <p:nvSpPr>
          <p:cNvPr id="7" name="Text Box 3">
            <a:extLst>
              <a:ext uri="{FF2B5EF4-FFF2-40B4-BE49-F238E27FC236}">
                <a16:creationId xmlns:a16="http://schemas.microsoft.com/office/drawing/2014/main" id="{8967D298-016B-4F78-9CB1-A0659082EAF8}"/>
              </a:ext>
            </a:extLst>
          </p:cNvPr>
          <p:cNvSpPr txBox="1">
            <a:spLocks noChangeArrowheads="1"/>
          </p:cNvSpPr>
          <p:nvPr/>
        </p:nvSpPr>
        <p:spPr bwMode="auto">
          <a:xfrm>
            <a:off x="176213" y="234950"/>
            <a:ext cx="4803775"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3.4.2 </a:t>
            </a:r>
            <a:r>
              <a:rPr lang="zh-CN" altLang="en-US" sz="4000" b="1" kern="0" dirty="0">
                <a:solidFill>
                  <a:srgbClr val="000099"/>
                </a:solidFill>
              </a:rPr>
              <a:t>直方图修正</a:t>
            </a:r>
          </a:p>
        </p:txBody>
      </p:sp>
      <p:pic>
        <p:nvPicPr>
          <p:cNvPr id="131076" name="Picture 12" descr="underline_base">
            <a:extLst>
              <a:ext uri="{FF2B5EF4-FFF2-40B4-BE49-F238E27FC236}">
                <a16:creationId xmlns:a16="http://schemas.microsoft.com/office/drawing/2014/main" id="{6E95760A-112F-4FF5-8417-9CA13A1CC4B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262437"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018CE7AF-EEEA-4C90-8E15-E9435091B944}"/>
              </a:ext>
            </a:extLst>
          </p:cNvPr>
          <p:cNvSpPr>
            <a:spLocks noGrp="1" noChangeArrowheads="1"/>
          </p:cNvSpPr>
          <p:nvPr>
            <p:ph type="title"/>
          </p:nvPr>
        </p:nvSpPr>
        <p:spPr>
          <a:xfrm>
            <a:off x="457200" y="533400"/>
            <a:ext cx="8229600" cy="606425"/>
          </a:xfrm>
        </p:spPr>
        <p:txBody>
          <a:bodyPr/>
          <a:lstStyle/>
          <a:p>
            <a:pPr eaLnBrk="1" hangingPunct="1"/>
            <a:r>
              <a:rPr lang="en-US" altLang="zh-CN" sz="2800" b="1">
                <a:solidFill>
                  <a:schemeClr val="tx1"/>
                </a:solidFill>
                <a:latin typeface="Times New Roman" panose="02020603050405020304" pitchFamily="18" charset="0"/>
                <a:sym typeface="Symbol" panose="05050102010706020507" pitchFamily="18" charset="2"/>
              </a:rPr>
              <a:t>  </a:t>
            </a:r>
            <a:r>
              <a:rPr lang="en-US" altLang="zh-CN" sz="2800" b="1">
                <a:solidFill>
                  <a:schemeClr val="tx1"/>
                </a:solidFill>
                <a:latin typeface="Times New Roman" panose="02020603050405020304" pitchFamily="18" charset="0"/>
              </a:rPr>
              <a:t>Calibration  </a:t>
            </a:r>
            <a:r>
              <a:rPr lang="en-US" altLang="zh-CN" i="1"/>
              <a:t>s=cy</a:t>
            </a:r>
            <a:r>
              <a:rPr lang="en-US" altLang="zh-CN" i="1" baseline="30000">
                <a:sym typeface="Symbol" panose="05050102010706020507" pitchFamily="18" charset="2"/>
              </a:rPr>
              <a:t></a:t>
            </a:r>
            <a:r>
              <a:rPr lang="en-US" altLang="zh-CN"/>
              <a:t> </a:t>
            </a:r>
          </a:p>
        </p:txBody>
      </p:sp>
      <p:grpSp>
        <p:nvGrpSpPr>
          <p:cNvPr id="132099" name="Group 3">
            <a:extLst>
              <a:ext uri="{FF2B5EF4-FFF2-40B4-BE49-F238E27FC236}">
                <a16:creationId xmlns:a16="http://schemas.microsoft.com/office/drawing/2014/main" id="{B123780A-0414-47A3-BEC5-2943AC6A2853}"/>
              </a:ext>
            </a:extLst>
          </p:cNvPr>
          <p:cNvGrpSpPr>
            <a:grpSpLocks/>
          </p:cNvGrpSpPr>
          <p:nvPr/>
        </p:nvGrpSpPr>
        <p:grpSpPr bwMode="auto">
          <a:xfrm>
            <a:off x="1524000" y="1695450"/>
            <a:ext cx="6089650" cy="4248150"/>
            <a:chOff x="2145" y="1726"/>
            <a:chExt cx="7314" cy="5401"/>
          </a:xfrm>
        </p:grpSpPr>
        <p:grpSp>
          <p:nvGrpSpPr>
            <p:cNvPr id="132100" name="Group 4">
              <a:extLst>
                <a:ext uri="{FF2B5EF4-FFF2-40B4-BE49-F238E27FC236}">
                  <a16:creationId xmlns:a16="http://schemas.microsoft.com/office/drawing/2014/main" id="{2E06E211-F48A-491C-90ED-FBFFADD29CB7}"/>
                </a:ext>
              </a:extLst>
            </p:cNvPr>
            <p:cNvGrpSpPr>
              <a:grpSpLocks noChangeAspect="1"/>
            </p:cNvGrpSpPr>
            <p:nvPr/>
          </p:nvGrpSpPr>
          <p:grpSpPr bwMode="auto">
            <a:xfrm>
              <a:off x="2145" y="1726"/>
              <a:ext cx="4994" cy="5401"/>
              <a:chOff x="2723" y="10190"/>
              <a:chExt cx="4994" cy="5401"/>
            </a:xfrm>
          </p:grpSpPr>
          <p:sp>
            <p:nvSpPr>
              <p:cNvPr id="132108" name="AutoShape 5">
                <a:extLst>
                  <a:ext uri="{FF2B5EF4-FFF2-40B4-BE49-F238E27FC236}">
                    <a16:creationId xmlns:a16="http://schemas.microsoft.com/office/drawing/2014/main" id="{AD3F88B3-CE51-4A8D-AF8B-45405665F959}"/>
                  </a:ext>
                </a:extLst>
              </p:cNvPr>
              <p:cNvSpPr>
                <a:spLocks noChangeAspect="1" noChangeArrowheads="1"/>
              </p:cNvSpPr>
              <p:nvPr/>
            </p:nvSpPr>
            <p:spPr bwMode="auto">
              <a:xfrm>
                <a:off x="2723" y="10190"/>
                <a:ext cx="4994" cy="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pSp>
            <p:nvGrpSpPr>
              <p:cNvPr id="132109" name="Group 6">
                <a:extLst>
                  <a:ext uri="{FF2B5EF4-FFF2-40B4-BE49-F238E27FC236}">
                    <a16:creationId xmlns:a16="http://schemas.microsoft.com/office/drawing/2014/main" id="{26DF6B39-73EB-46D6-9DD8-00D48ECE19B0}"/>
                  </a:ext>
                </a:extLst>
              </p:cNvPr>
              <p:cNvGrpSpPr>
                <a:grpSpLocks/>
              </p:cNvGrpSpPr>
              <p:nvPr/>
            </p:nvGrpSpPr>
            <p:grpSpPr bwMode="auto">
              <a:xfrm>
                <a:off x="2723" y="10370"/>
                <a:ext cx="4994" cy="5221"/>
                <a:chOff x="2723" y="10370"/>
                <a:chExt cx="4994" cy="5221"/>
              </a:xfrm>
            </p:grpSpPr>
            <p:grpSp>
              <p:nvGrpSpPr>
                <p:cNvPr id="132110" name="Group 7">
                  <a:extLst>
                    <a:ext uri="{FF2B5EF4-FFF2-40B4-BE49-F238E27FC236}">
                      <a16:creationId xmlns:a16="http://schemas.microsoft.com/office/drawing/2014/main" id="{887EAA86-5CE7-4D1E-BA7E-992EFB635239}"/>
                    </a:ext>
                  </a:extLst>
                </p:cNvPr>
                <p:cNvGrpSpPr>
                  <a:grpSpLocks/>
                </p:cNvGrpSpPr>
                <p:nvPr/>
              </p:nvGrpSpPr>
              <p:grpSpPr bwMode="auto">
                <a:xfrm>
                  <a:off x="3713" y="10370"/>
                  <a:ext cx="3971" cy="3982"/>
                  <a:chOff x="3762" y="10355"/>
                  <a:chExt cx="3971" cy="3982"/>
                </a:xfrm>
              </p:grpSpPr>
              <p:grpSp>
                <p:nvGrpSpPr>
                  <p:cNvPr id="132126" name="Group 8">
                    <a:extLst>
                      <a:ext uri="{FF2B5EF4-FFF2-40B4-BE49-F238E27FC236}">
                        <a16:creationId xmlns:a16="http://schemas.microsoft.com/office/drawing/2014/main" id="{0932712C-1C34-47F5-8601-04229FFD7F29}"/>
                      </a:ext>
                    </a:extLst>
                  </p:cNvPr>
                  <p:cNvGrpSpPr>
                    <a:grpSpLocks/>
                  </p:cNvGrpSpPr>
                  <p:nvPr/>
                </p:nvGrpSpPr>
                <p:grpSpPr bwMode="auto">
                  <a:xfrm>
                    <a:off x="3762" y="10355"/>
                    <a:ext cx="3971" cy="3982"/>
                    <a:chOff x="3069" y="10410"/>
                    <a:chExt cx="3971" cy="3982"/>
                  </a:xfrm>
                </p:grpSpPr>
                <p:grpSp>
                  <p:nvGrpSpPr>
                    <p:cNvPr id="132132" name="Group 9">
                      <a:extLst>
                        <a:ext uri="{FF2B5EF4-FFF2-40B4-BE49-F238E27FC236}">
                          <a16:creationId xmlns:a16="http://schemas.microsoft.com/office/drawing/2014/main" id="{1A7C7C68-10FA-49C0-8F88-6C6F7BF9B42C}"/>
                        </a:ext>
                      </a:extLst>
                    </p:cNvPr>
                    <p:cNvGrpSpPr>
                      <a:grpSpLocks/>
                    </p:cNvGrpSpPr>
                    <p:nvPr/>
                  </p:nvGrpSpPr>
                  <p:grpSpPr bwMode="auto">
                    <a:xfrm>
                      <a:off x="3069" y="10421"/>
                      <a:ext cx="3970" cy="3971"/>
                      <a:chOff x="3784" y="10350"/>
                      <a:chExt cx="3971" cy="3971"/>
                    </a:xfrm>
                  </p:grpSpPr>
                  <p:sp>
                    <p:nvSpPr>
                      <p:cNvPr id="132134" name="Rectangle 10">
                        <a:extLst>
                          <a:ext uri="{FF2B5EF4-FFF2-40B4-BE49-F238E27FC236}">
                            <a16:creationId xmlns:a16="http://schemas.microsoft.com/office/drawing/2014/main" id="{B116BABE-D1D4-4D79-AC77-260A278CD3EE}"/>
                          </a:ext>
                        </a:extLst>
                      </p:cNvPr>
                      <p:cNvSpPr>
                        <a:spLocks noChangeArrowheads="1"/>
                      </p:cNvSpPr>
                      <p:nvPr/>
                    </p:nvSpPr>
                    <p:spPr bwMode="auto">
                      <a:xfrm>
                        <a:off x="3795" y="10361"/>
                        <a:ext cx="3960" cy="3960"/>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132135" name="Line 11">
                        <a:extLst>
                          <a:ext uri="{FF2B5EF4-FFF2-40B4-BE49-F238E27FC236}">
                            <a16:creationId xmlns:a16="http://schemas.microsoft.com/office/drawing/2014/main" id="{E5EEF956-876D-40B6-AAB3-22F2D3FBBBEE}"/>
                          </a:ext>
                        </a:extLst>
                      </p:cNvPr>
                      <p:cNvSpPr>
                        <a:spLocks noChangeShapeType="1"/>
                      </p:cNvSpPr>
                      <p:nvPr/>
                    </p:nvSpPr>
                    <p:spPr bwMode="auto">
                      <a:xfrm flipH="1">
                        <a:off x="3784" y="10350"/>
                        <a:ext cx="3971" cy="397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6" name="Line 12">
                        <a:extLst>
                          <a:ext uri="{FF2B5EF4-FFF2-40B4-BE49-F238E27FC236}">
                            <a16:creationId xmlns:a16="http://schemas.microsoft.com/office/drawing/2014/main" id="{74C51F59-8FC5-4D1C-8537-DF974C71ED2D}"/>
                          </a:ext>
                        </a:extLst>
                      </p:cNvPr>
                      <p:cNvSpPr>
                        <a:spLocks noChangeShapeType="1"/>
                      </p:cNvSpPr>
                      <p:nvPr/>
                    </p:nvSpPr>
                    <p:spPr bwMode="auto">
                      <a:xfrm>
                        <a:off x="3784" y="12330"/>
                        <a:ext cx="121" cy="1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7" name="Line 13">
                        <a:extLst>
                          <a:ext uri="{FF2B5EF4-FFF2-40B4-BE49-F238E27FC236}">
                            <a16:creationId xmlns:a16="http://schemas.microsoft.com/office/drawing/2014/main" id="{F19A4404-D887-40EE-A4DD-D7BFD7DC83D4}"/>
                          </a:ext>
                        </a:extLst>
                      </p:cNvPr>
                      <p:cNvSpPr>
                        <a:spLocks noChangeShapeType="1"/>
                      </p:cNvSpPr>
                      <p:nvPr/>
                    </p:nvSpPr>
                    <p:spPr bwMode="auto">
                      <a:xfrm>
                        <a:off x="3784" y="13320"/>
                        <a:ext cx="12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8" name="Line 14">
                        <a:extLst>
                          <a:ext uri="{FF2B5EF4-FFF2-40B4-BE49-F238E27FC236}">
                            <a16:creationId xmlns:a16="http://schemas.microsoft.com/office/drawing/2014/main" id="{54ED1552-0E18-4182-AB8D-E16144C08630}"/>
                          </a:ext>
                        </a:extLst>
                      </p:cNvPr>
                      <p:cNvSpPr>
                        <a:spLocks noChangeShapeType="1"/>
                      </p:cNvSpPr>
                      <p:nvPr/>
                    </p:nvSpPr>
                    <p:spPr bwMode="auto">
                      <a:xfrm>
                        <a:off x="3784" y="11340"/>
                        <a:ext cx="121" cy="1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9" name="Line 15">
                        <a:extLst>
                          <a:ext uri="{FF2B5EF4-FFF2-40B4-BE49-F238E27FC236}">
                            <a16:creationId xmlns:a16="http://schemas.microsoft.com/office/drawing/2014/main" id="{E5D50E11-7770-4615-88AF-853197D4320E}"/>
                          </a:ext>
                        </a:extLst>
                      </p:cNvPr>
                      <p:cNvSpPr>
                        <a:spLocks noChangeShapeType="1"/>
                      </p:cNvSpPr>
                      <p:nvPr/>
                    </p:nvSpPr>
                    <p:spPr bwMode="auto">
                      <a:xfrm>
                        <a:off x="7612" y="11340"/>
                        <a:ext cx="121" cy="1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0" name="Line 16">
                        <a:extLst>
                          <a:ext uri="{FF2B5EF4-FFF2-40B4-BE49-F238E27FC236}">
                            <a16:creationId xmlns:a16="http://schemas.microsoft.com/office/drawing/2014/main" id="{04521E5D-4D60-4F2F-B1BB-289ED2A2B1A2}"/>
                          </a:ext>
                        </a:extLst>
                      </p:cNvPr>
                      <p:cNvSpPr>
                        <a:spLocks noChangeShapeType="1"/>
                      </p:cNvSpPr>
                      <p:nvPr/>
                    </p:nvSpPr>
                    <p:spPr bwMode="auto">
                      <a:xfrm>
                        <a:off x="7623" y="12330"/>
                        <a:ext cx="121" cy="1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1" name="Line 17">
                        <a:extLst>
                          <a:ext uri="{FF2B5EF4-FFF2-40B4-BE49-F238E27FC236}">
                            <a16:creationId xmlns:a16="http://schemas.microsoft.com/office/drawing/2014/main" id="{E88DF38B-658B-4045-B3D8-6863C60F9244}"/>
                          </a:ext>
                        </a:extLst>
                      </p:cNvPr>
                      <p:cNvSpPr>
                        <a:spLocks noChangeShapeType="1"/>
                      </p:cNvSpPr>
                      <p:nvPr/>
                    </p:nvSpPr>
                    <p:spPr bwMode="auto">
                      <a:xfrm>
                        <a:off x="7623" y="13320"/>
                        <a:ext cx="121" cy="1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2" name="Line 18">
                        <a:extLst>
                          <a:ext uri="{FF2B5EF4-FFF2-40B4-BE49-F238E27FC236}">
                            <a16:creationId xmlns:a16="http://schemas.microsoft.com/office/drawing/2014/main" id="{A9394DD0-E770-4004-948B-8A08CC7C9336}"/>
                          </a:ext>
                        </a:extLst>
                      </p:cNvPr>
                      <p:cNvSpPr>
                        <a:spLocks noChangeShapeType="1"/>
                      </p:cNvSpPr>
                      <p:nvPr/>
                    </p:nvSpPr>
                    <p:spPr bwMode="auto">
                      <a:xfrm>
                        <a:off x="5764" y="10350"/>
                        <a:ext cx="0" cy="7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3" name="Line 19">
                        <a:extLst>
                          <a:ext uri="{FF2B5EF4-FFF2-40B4-BE49-F238E27FC236}">
                            <a16:creationId xmlns:a16="http://schemas.microsoft.com/office/drawing/2014/main" id="{AE584C6C-1CDA-4AD7-BE07-C2618D7106C7}"/>
                          </a:ext>
                        </a:extLst>
                      </p:cNvPr>
                      <p:cNvSpPr>
                        <a:spLocks noChangeShapeType="1"/>
                      </p:cNvSpPr>
                      <p:nvPr/>
                    </p:nvSpPr>
                    <p:spPr bwMode="auto">
                      <a:xfrm>
                        <a:off x="6754" y="10383"/>
                        <a:ext cx="0" cy="7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4" name="Line 20">
                        <a:extLst>
                          <a:ext uri="{FF2B5EF4-FFF2-40B4-BE49-F238E27FC236}">
                            <a16:creationId xmlns:a16="http://schemas.microsoft.com/office/drawing/2014/main" id="{1DE99D1F-03D2-40CF-8B2A-BB4DE8CEFA5A}"/>
                          </a:ext>
                        </a:extLst>
                      </p:cNvPr>
                      <p:cNvSpPr>
                        <a:spLocks noChangeShapeType="1"/>
                      </p:cNvSpPr>
                      <p:nvPr/>
                    </p:nvSpPr>
                    <p:spPr bwMode="auto">
                      <a:xfrm>
                        <a:off x="6754" y="14222"/>
                        <a:ext cx="0" cy="7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5" name="Line 21">
                        <a:extLst>
                          <a:ext uri="{FF2B5EF4-FFF2-40B4-BE49-F238E27FC236}">
                            <a16:creationId xmlns:a16="http://schemas.microsoft.com/office/drawing/2014/main" id="{27B1192C-C481-404F-BD0E-4D70D5346E58}"/>
                          </a:ext>
                        </a:extLst>
                      </p:cNvPr>
                      <p:cNvSpPr>
                        <a:spLocks noChangeShapeType="1"/>
                      </p:cNvSpPr>
                      <p:nvPr/>
                    </p:nvSpPr>
                    <p:spPr bwMode="auto">
                      <a:xfrm>
                        <a:off x="5753" y="14222"/>
                        <a:ext cx="0" cy="7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6" name="Line 22">
                        <a:extLst>
                          <a:ext uri="{FF2B5EF4-FFF2-40B4-BE49-F238E27FC236}">
                            <a16:creationId xmlns:a16="http://schemas.microsoft.com/office/drawing/2014/main" id="{146A5417-3706-43C8-A81C-432815D30A91}"/>
                          </a:ext>
                        </a:extLst>
                      </p:cNvPr>
                      <p:cNvSpPr>
                        <a:spLocks noChangeShapeType="1"/>
                      </p:cNvSpPr>
                      <p:nvPr/>
                    </p:nvSpPr>
                    <p:spPr bwMode="auto">
                      <a:xfrm>
                        <a:off x="4774" y="14222"/>
                        <a:ext cx="0" cy="7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7" name="Line 23">
                        <a:extLst>
                          <a:ext uri="{FF2B5EF4-FFF2-40B4-BE49-F238E27FC236}">
                            <a16:creationId xmlns:a16="http://schemas.microsoft.com/office/drawing/2014/main" id="{6D5ADAFC-475E-4334-BAC9-3E0E41CD46F2}"/>
                          </a:ext>
                        </a:extLst>
                      </p:cNvPr>
                      <p:cNvSpPr>
                        <a:spLocks noChangeShapeType="1"/>
                      </p:cNvSpPr>
                      <p:nvPr/>
                    </p:nvSpPr>
                    <p:spPr bwMode="auto">
                      <a:xfrm>
                        <a:off x="4774" y="10350"/>
                        <a:ext cx="0" cy="7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2133" name="Freeform 24">
                      <a:extLst>
                        <a:ext uri="{FF2B5EF4-FFF2-40B4-BE49-F238E27FC236}">
                          <a16:creationId xmlns:a16="http://schemas.microsoft.com/office/drawing/2014/main" id="{027D4504-0A64-4F61-827B-B93AEA15F935}"/>
                        </a:ext>
                      </a:extLst>
                    </p:cNvPr>
                    <p:cNvSpPr>
                      <a:spLocks noChangeArrowheads="1"/>
                    </p:cNvSpPr>
                    <p:nvPr/>
                  </p:nvSpPr>
                  <p:spPr bwMode="auto">
                    <a:xfrm rot="5400000" flipH="1">
                      <a:off x="3069" y="10410"/>
                      <a:ext cx="3971" cy="3971"/>
                    </a:xfrm>
                    <a:custGeom>
                      <a:avLst/>
                      <a:gdLst>
                        <a:gd name="T0" fmla="*/ 6315 w 2497"/>
                        <a:gd name="T1" fmla="*/ 0 h 3960"/>
                        <a:gd name="T2" fmla="*/ 3616 w 2497"/>
                        <a:gd name="T3" fmla="*/ 3120 h 3960"/>
                        <a:gd name="T4" fmla="*/ 0 w 2497"/>
                        <a:gd name="T5" fmla="*/ 3982 h 3960"/>
                        <a:gd name="T6" fmla="*/ 0 60000 65536"/>
                        <a:gd name="T7" fmla="*/ 0 60000 65536"/>
                        <a:gd name="T8" fmla="*/ 0 60000 65536"/>
                      </a:gdLst>
                      <a:ahLst/>
                      <a:cxnLst>
                        <a:cxn ang="T6">
                          <a:pos x="T0" y="T1"/>
                        </a:cxn>
                        <a:cxn ang="T7">
                          <a:pos x="T2" y="T3"/>
                        </a:cxn>
                        <a:cxn ang="T8">
                          <a:pos x="T4" y="T5"/>
                        </a:cxn>
                      </a:cxnLst>
                      <a:rect l="0" t="0" r="r" b="b"/>
                      <a:pathLst>
                        <a:path w="2497" h="3960">
                          <a:moveTo>
                            <a:pt x="2497" y="0"/>
                          </a:moveTo>
                          <a:cubicBezTo>
                            <a:pt x="2171" y="1221"/>
                            <a:pt x="1846" y="2442"/>
                            <a:pt x="1430" y="3102"/>
                          </a:cubicBezTo>
                          <a:cubicBezTo>
                            <a:pt x="1014" y="3762"/>
                            <a:pt x="507" y="3861"/>
                            <a:pt x="0" y="396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2127" name="Freeform 25">
                    <a:extLst>
                      <a:ext uri="{FF2B5EF4-FFF2-40B4-BE49-F238E27FC236}">
                        <a16:creationId xmlns:a16="http://schemas.microsoft.com/office/drawing/2014/main" id="{B01D0983-33C1-4698-9006-C6AC3612A432}"/>
                      </a:ext>
                    </a:extLst>
                  </p:cNvPr>
                  <p:cNvSpPr>
                    <a:spLocks noChangeArrowheads="1"/>
                  </p:cNvSpPr>
                  <p:nvPr/>
                </p:nvSpPr>
                <p:spPr bwMode="auto">
                  <a:xfrm>
                    <a:off x="6743" y="10356"/>
                    <a:ext cx="990" cy="3959"/>
                  </a:xfrm>
                  <a:custGeom>
                    <a:avLst/>
                    <a:gdLst>
                      <a:gd name="T0" fmla="*/ 743 w 1320"/>
                      <a:gd name="T1" fmla="*/ 0 h 4466"/>
                      <a:gd name="T2" fmla="*/ 557 w 1320"/>
                      <a:gd name="T3" fmla="*/ 2870 h 4466"/>
                      <a:gd name="T4" fmla="*/ 0 w 1320"/>
                      <a:gd name="T5" fmla="*/ 3510 h 4466"/>
                      <a:gd name="T6" fmla="*/ 0 60000 65536"/>
                      <a:gd name="T7" fmla="*/ 0 60000 65536"/>
                      <a:gd name="T8" fmla="*/ 0 60000 65536"/>
                    </a:gdLst>
                    <a:ahLst/>
                    <a:cxnLst>
                      <a:cxn ang="T6">
                        <a:pos x="T0" y="T1"/>
                      </a:cxn>
                      <a:cxn ang="T7">
                        <a:pos x="T2" y="T3"/>
                      </a:cxn>
                      <a:cxn ang="T8">
                        <a:pos x="T4" y="T5"/>
                      </a:cxn>
                    </a:cxnLst>
                    <a:rect l="0" t="0" r="r" b="b"/>
                    <a:pathLst>
                      <a:path w="1320" h="4466">
                        <a:moveTo>
                          <a:pt x="1320" y="0"/>
                        </a:moveTo>
                        <a:cubicBezTo>
                          <a:pt x="1265" y="1454"/>
                          <a:pt x="1210" y="2908"/>
                          <a:pt x="990" y="3652"/>
                        </a:cubicBezTo>
                        <a:cubicBezTo>
                          <a:pt x="770" y="4396"/>
                          <a:pt x="385" y="4431"/>
                          <a:pt x="0" y="446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28" name="Freeform 26">
                    <a:extLst>
                      <a:ext uri="{FF2B5EF4-FFF2-40B4-BE49-F238E27FC236}">
                        <a16:creationId xmlns:a16="http://schemas.microsoft.com/office/drawing/2014/main" id="{84EB264A-1FF5-4940-9A60-2875678F2172}"/>
                      </a:ext>
                    </a:extLst>
                  </p:cNvPr>
                  <p:cNvSpPr>
                    <a:spLocks noChangeArrowheads="1"/>
                  </p:cNvSpPr>
                  <p:nvPr/>
                </p:nvSpPr>
                <p:spPr bwMode="auto">
                  <a:xfrm rot="5400000" flipH="1">
                    <a:off x="5268" y="8891"/>
                    <a:ext cx="968" cy="3940"/>
                  </a:xfrm>
                  <a:custGeom>
                    <a:avLst/>
                    <a:gdLst>
                      <a:gd name="T0" fmla="*/ 710 w 1320"/>
                      <a:gd name="T1" fmla="*/ 0 h 4466"/>
                      <a:gd name="T2" fmla="*/ 532 w 1320"/>
                      <a:gd name="T3" fmla="*/ 2843 h 4466"/>
                      <a:gd name="T4" fmla="*/ 0 w 1320"/>
                      <a:gd name="T5" fmla="*/ 3476 h 4466"/>
                      <a:gd name="T6" fmla="*/ 0 60000 65536"/>
                      <a:gd name="T7" fmla="*/ 0 60000 65536"/>
                      <a:gd name="T8" fmla="*/ 0 60000 65536"/>
                    </a:gdLst>
                    <a:ahLst/>
                    <a:cxnLst>
                      <a:cxn ang="T6">
                        <a:pos x="T0" y="T1"/>
                      </a:cxn>
                      <a:cxn ang="T7">
                        <a:pos x="T2" y="T3"/>
                      </a:cxn>
                      <a:cxn ang="T8">
                        <a:pos x="T4" y="T5"/>
                      </a:cxn>
                    </a:cxnLst>
                    <a:rect l="0" t="0" r="r" b="b"/>
                    <a:pathLst>
                      <a:path w="1320" h="4466">
                        <a:moveTo>
                          <a:pt x="1320" y="0"/>
                        </a:moveTo>
                        <a:cubicBezTo>
                          <a:pt x="1265" y="1454"/>
                          <a:pt x="1210" y="2908"/>
                          <a:pt x="990" y="3652"/>
                        </a:cubicBezTo>
                        <a:cubicBezTo>
                          <a:pt x="770" y="4396"/>
                          <a:pt x="385" y="4431"/>
                          <a:pt x="0" y="446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29" name="Freeform 27">
                    <a:extLst>
                      <a:ext uri="{FF2B5EF4-FFF2-40B4-BE49-F238E27FC236}">
                        <a16:creationId xmlns:a16="http://schemas.microsoft.com/office/drawing/2014/main" id="{61888849-1BEB-4CFF-AD73-AE6F56BEC194}"/>
                      </a:ext>
                    </a:extLst>
                  </p:cNvPr>
                  <p:cNvSpPr>
                    <a:spLocks noChangeArrowheads="1"/>
                  </p:cNvSpPr>
                  <p:nvPr/>
                </p:nvSpPr>
                <p:spPr bwMode="auto">
                  <a:xfrm>
                    <a:off x="5225" y="10366"/>
                    <a:ext cx="2497" cy="3960"/>
                  </a:xfrm>
                  <a:custGeom>
                    <a:avLst/>
                    <a:gdLst>
                      <a:gd name="T0" fmla="*/ 2497 w 2497"/>
                      <a:gd name="T1" fmla="*/ 0 h 3960"/>
                      <a:gd name="T2" fmla="*/ 1430 w 2497"/>
                      <a:gd name="T3" fmla="*/ 3102 h 3960"/>
                      <a:gd name="T4" fmla="*/ 0 w 2497"/>
                      <a:gd name="T5" fmla="*/ 3960 h 3960"/>
                      <a:gd name="T6" fmla="*/ 0 60000 65536"/>
                      <a:gd name="T7" fmla="*/ 0 60000 65536"/>
                      <a:gd name="T8" fmla="*/ 0 60000 65536"/>
                    </a:gdLst>
                    <a:ahLst/>
                    <a:cxnLst>
                      <a:cxn ang="T6">
                        <a:pos x="T0" y="T1"/>
                      </a:cxn>
                      <a:cxn ang="T7">
                        <a:pos x="T2" y="T3"/>
                      </a:cxn>
                      <a:cxn ang="T8">
                        <a:pos x="T4" y="T5"/>
                      </a:cxn>
                    </a:cxnLst>
                    <a:rect l="0" t="0" r="r" b="b"/>
                    <a:pathLst>
                      <a:path w="2497" h="3960">
                        <a:moveTo>
                          <a:pt x="2497" y="0"/>
                        </a:moveTo>
                        <a:cubicBezTo>
                          <a:pt x="2171" y="1221"/>
                          <a:pt x="1846" y="2442"/>
                          <a:pt x="1430" y="3102"/>
                        </a:cubicBezTo>
                        <a:cubicBezTo>
                          <a:pt x="1014" y="3762"/>
                          <a:pt x="507" y="3861"/>
                          <a:pt x="0" y="396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30" name="Freeform 28">
                    <a:extLst>
                      <a:ext uri="{FF2B5EF4-FFF2-40B4-BE49-F238E27FC236}">
                        <a16:creationId xmlns:a16="http://schemas.microsoft.com/office/drawing/2014/main" id="{C012796E-2895-4A75-BBDC-FE72841E1770}"/>
                      </a:ext>
                    </a:extLst>
                  </p:cNvPr>
                  <p:cNvSpPr>
                    <a:spLocks noChangeArrowheads="1"/>
                  </p:cNvSpPr>
                  <p:nvPr/>
                </p:nvSpPr>
                <p:spPr bwMode="auto">
                  <a:xfrm rot="5400000" flipH="1">
                    <a:off x="4501" y="9663"/>
                    <a:ext cx="2508" cy="3927"/>
                  </a:xfrm>
                  <a:custGeom>
                    <a:avLst/>
                    <a:gdLst>
                      <a:gd name="T0" fmla="*/ 2519 w 2497"/>
                      <a:gd name="T1" fmla="*/ 0 h 3960"/>
                      <a:gd name="T2" fmla="*/ 1442 w 2497"/>
                      <a:gd name="T3" fmla="*/ 3050 h 3960"/>
                      <a:gd name="T4" fmla="*/ 0 w 2497"/>
                      <a:gd name="T5" fmla="*/ 3894 h 3960"/>
                      <a:gd name="T6" fmla="*/ 0 60000 65536"/>
                      <a:gd name="T7" fmla="*/ 0 60000 65536"/>
                      <a:gd name="T8" fmla="*/ 0 60000 65536"/>
                    </a:gdLst>
                    <a:ahLst/>
                    <a:cxnLst>
                      <a:cxn ang="T6">
                        <a:pos x="T0" y="T1"/>
                      </a:cxn>
                      <a:cxn ang="T7">
                        <a:pos x="T2" y="T3"/>
                      </a:cxn>
                      <a:cxn ang="T8">
                        <a:pos x="T4" y="T5"/>
                      </a:cxn>
                    </a:cxnLst>
                    <a:rect l="0" t="0" r="r" b="b"/>
                    <a:pathLst>
                      <a:path w="2497" h="3960">
                        <a:moveTo>
                          <a:pt x="2497" y="0"/>
                        </a:moveTo>
                        <a:cubicBezTo>
                          <a:pt x="2171" y="1221"/>
                          <a:pt x="1846" y="2442"/>
                          <a:pt x="1430" y="3102"/>
                        </a:cubicBezTo>
                        <a:cubicBezTo>
                          <a:pt x="1014" y="3762"/>
                          <a:pt x="507" y="3861"/>
                          <a:pt x="0" y="396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31" name="Freeform 29">
                    <a:extLst>
                      <a:ext uri="{FF2B5EF4-FFF2-40B4-BE49-F238E27FC236}">
                        <a16:creationId xmlns:a16="http://schemas.microsoft.com/office/drawing/2014/main" id="{79B68B72-4610-45C1-8F02-DB08EB0E2C6E}"/>
                      </a:ext>
                    </a:extLst>
                  </p:cNvPr>
                  <p:cNvSpPr>
                    <a:spLocks noChangeArrowheads="1"/>
                  </p:cNvSpPr>
                  <p:nvPr/>
                </p:nvSpPr>
                <p:spPr bwMode="auto">
                  <a:xfrm>
                    <a:off x="3784" y="10355"/>
                    <a:ext cx="3949" cy="3971"/>
                  </a:xfrm>
                  <a:custGeom>
                    <a:avLst/>
                    <a:gdLst>
                      <a:gd name="T0" fmla="*/ 6245 w 2497"/>
                      <a:gd name="T1" fmla="*/ 0 h 3960"/>
                      <a:gd name="T2" fmla="*/ 3577 w 2497"/>
                      <a:gd name="T3" fmla="*/ 3120 h 3960"/>
                      <a:gd name="T4" fmla="*/ 0 w 2497"/>
                      <a:gd name="T5" fmla="*/ 3982 h 3960"/>
                      <a:gd name="T6" fmla="*/ 0 60000 65536"/>
                      <a:gd name="T7" fmla="*/ 0 60000 65536"/>
                      <a:gd name="T8" fmla="*/ 0 60000 65536"/>
                    </a:gdLst>
                    <a:ahLst/>
                    <a:cxnLst>
                      <a:cxn ang="T6">
                        <a:pos x="T0" y="T1"/>
                      </a:cxn>
                      <a:cxn ang="T7">
                        <a:pos x="T2" y="T3"/>
                      </a:cxn>
                      <a:cxn ang="T8">
                        <a:pos x="T4" y="T5"/>
                      </a:cxn>
                    </a:cxnLst>
                    <a:rect l="0" t="0" r="r" b="b"/>
                    <a:pathLst>
                      <a:path w="2497" h="3960">
                        <a:moveTo>
                          <a:pt x="2497" y="0"/>
                        </a:moveTo>
                        <a:cubicBezTo>
                          <a:pt x="2171" y="1221"/>
                          <a:pt x="1846" y="2442"/>
                          <a:pt x="1430" y="3102"/>
                        </a:cubicBezTo>
                        <a:cubicBezTo>
                          <a:pt x="1014" y="3762"/>
                          <a:pt x="507" y="3861"/>
                          <a:pt x="0" y="396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2111" name="Text Box 30">
                  <a:extLst>
                    <a:ext uri="{FF2B5EF4-FFF2-40B4-BE49-F238E27FC236}">
                      <a16:creationId xmlns:a16="http://schemas.microsoft.com/office/drawing/2014/main" id="{34911297-7E7E-4A23-A62B-3F21E2405DEA}"/>
                    </a:ext>
                  </a:extLst>
                </p:cNvPr>
                <p:cNvSpPr txBox="1">
                  <a:spLocks noChangeArrowheads="1"/>
                </p:cNvSpPr>
                <p:nvPr/>
              </p:nvSpPr>
              <p:spPr bwMode="auto">
                <a:xfrm>
                  <a:off x="6710" y="13721"/>
                  <a:ext cx="891" cy="4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sym typeface="Symbol" panose="05050102010706020507" pitchFamily="18" charset="2"/>
                    </a:rPr>
                    <a:t></a:t>
                  </a:r>
                  <a:r>
                    <a:rPr lang="en-US" altLang="zh-CN" sz="1400" i="1">
                      <a:latin typeface="Times New Roman" panose="02020603050405020304" pitchFamily="18" charset="0"/>
                    </a:rPr>
                    <a:t>=25.0</a:t>
                  </a:r>
                  <a:endParaRPr lang="en-US" altLang="zh-CN" sz="3600">
                    <a:latin typeface="Times New Roman" panose="02020603050405020304" pitchFamily="18" charset="0"/>
                  </a:endParaRPr>
                </a:p>
              </p:txBody>
            </p:sp>
            <p:sp>
              <p:nvSpPr>
                <p:cNvPr id="132112" name="Text Box 31">
                  <a:extLst>
                    <a:ext uri="{FF2B5EF4-FFF2-40B4-BE49-F238E27FC236}">
                      <a16:creationId xmlns:a16="http://schemas.microsoft.com/office/drawing/2014/main" id="{A5619212-87FC-4A3A-A71B-133D3DD830FA}"/>
                    </a:ext>
                  </a:extLst>
                </p:cNvPr>
                <p:cNvSpPr txBox="1">
                  <a:spLocks noChangeArrowheads="1"/>
                </p:cNvSpPr>
                <p:nvPr/>
              </p:nvSpPr>
              <p:spPr bwMode="auto">
                <a:xfrm>
                  <a:off x="6446" y="13215"/>
                  <a:ext cx="891" cy="4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sym typeface="Symbol" panose="05050102010706020507" pitchFamily="18" charset="2"/>
                    </a:rPr>
                    <a:t></a:t>
                  </a:r>
                  <a:r>
                    <a:rPr lang="en-US" altLang="zh-CN" sz="1400" i="1">
                      <a:latin typeface="Times New Roman" panose="02020603050405020304" pitchFamily="18" charset="0"/>
                    </a:rPr>
                    <a:t>=10.0</a:t>
                  </a:r>
                  <a:endParaRPr lang="en-US" altLang="zh-CN" sz="3600">
                    <a:latin typeface="Times New Roman" panose="02020603050405020304" pitchFamily="18" charset="0"/>
                  </a:endParaRPr>
                </a:p>
              </p:txBody>
            </p:sp>
            <p:sp>
              <p:nvSpPr>
                <p:cNvPr id="132113" name="Text Box 32">
                  <a:extLst>
                    <a:ext uri="{FF2B5EF4-FFF2-40B4-BE49-F238E27FC236}">
                      <a16:creationId xmlns:a16="http://schemas.microsoft.com/office/drawing/2014/main" id="{A420A5BB-68D2-4EEA-BB69-0F4AB7024183}"/>
                    </a:ext>
                  </a:extLst>
                </p:cNvPr>
                <p:cNvSpPr txBox="1">
                  <a:spLocks noChangeArrowheads="1"/>
                </p:cNvSpPr>
                <p:nvPr/>
              </p:nvSpPr>
              <p:spPr bwMode="auto">
                <a:xfrm>
                  <a:off x="5819" y="12753"/>
                  <a:ext cx="891" cy="4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sym typeface="Symbol" panose="05050102010706020507" pitchFamily="18" charset="2"/>
                    </a:rPr>
                    <a:t></a:t>
                  </a:r>
                  <a:r>
                    <a:rPr lang="en-US" altLang="zh-CN" sz="1400" i="1">
                      <a:latin typeface="Times New Roman" panose="02020603050405020304" pitchFamily="18" charset="0"/>
                    </a:rPr>
                    <a:t>=2.5</a:t>
                  </a:r>
                  <a:endParaRPr lang="en-US" altLang="zh-CN" sz="3600">
                    <a:latin typeface="Times New Roman" panose="02020603050405020304" pitchFamily="18" charset="0"/>
                  </a:endParaRPr>
                </a:p>
              </p:txBody>
            </p:sp>
            <p:sp>
              <p:nvSpPr>
                <p:cNvPr id="132114" name="Text Box 33">
                  <a:extLst>
                    <a:ext uri="{FF2B5EF4-FFF2-40B4-BE49-F238E27FC236}">
                      <a16:creationId xmlns:a16="http://schemas.microsoft.com/office/drawing/2014/main" id="{C53F2A7F-E3D5-4BAA-85B2-D323CD20FC0E}"/>
                    </a:ext>
                  </a:extLst>
                </p:cNvPr>
                <p:cNvSpPr txBox="1">
                  <a:spLocks noChangeArrowheads="1"/>
                </p:cNvSpPr>
                <p:nvPr/>
              </p:nvSpPr>
              <p:spPr bwMode="auto">
                <a:xfrm>
                  <a:off x="5357" y="12225"/>
                  <a:ext cx="891" cy="4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sym typeface="Symbol" panose="05050102010706020507" pitchFamily="18" charset="2"/>
                    </a:rPr>
                    <a:t></a:t>
                  </a:r>
                  <a:r>
                    <a:rPr lang="en-US" altLang="zh-CN" sz="1400" i="1">
                      <a:latin typeface="Times New Roman" panose="02020603050405020304" pitchFamily="18" charset="0"/>
                    </a:rPr>
                    <a:t>=1</a:t>
                  </a:r>
                  <a:endParaRPr lang="en-US" altLang="zh-CN" sz="3600">
                    <a:latin typeface="Times New Roman" panose="02020603050405020304" pitchFamily="18" charset="0"/>
                  </a:endParaRPr>
                </a:p>
              </p:txBody>
            </p:sp>
            <p:sp>
              <p:nvSpPr>
                <p:cNvPr id="132115" name="Text Box 34">
                  <a:extLst>
                    <a:ext uri="{FF2B5EF4-FFF2-40B4-BE49-F238E27FC236}">
                      <a16:creationId xmlns:a16="http://schemas.microsoft.com/office/drawing/2014/main" id="{EF62EACC-A492-46D4-9C3A-3197B51FE6C2}"/>
                    </a:ext>
                  </a:extLst>
                </p:cNvPr>
                <p:cNvSpPr txBox="1">
                  <a:spLocks noChangeArrowheads="1"/>
                </p:cNvSpPr>
                <p:nvPr/>
              </p:nvSpPr>
              <p:spPr bwMode="auto">
                <a:xfrm>
                  <a:off x="4697" y="11686"/>
                  <a:ext cx="891" cy="4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sym typeface="Symbol" panose="05050102010706020507" pitchFamily="18" charset="2"/>
                    </a:rPr>
                    <a:t></a:t>
                  </a:r>
                  <a:r>
                    <a:rPr lang="en-US" altLang="zh-CN" sz="1400" i="1">
                      <a:latin typeface="Times New Roman" panose="02020603050405020304" pitchFamily="18" charset="0"/>
                    </a:rPr>
                    <a:t>=0.4</a:t>
                  </a:r>
                  <a:endParaRPr lang="en-US" altLang="zh-CN" sz="3600">
                    <a:latin typeface="Times New Roman" panose="02020603050405020304" pitchFamily="18" charset="0"/>
                  </a:endParaRPr>
                </a:p>
              </p:txBody>
            </p:sp>
            <p:sp>
              <p:nvSpPr>
                <p:cNvPr id="132116" name="Text Box 35">
                  <a:extLst>
                    <a:ext uri="{FF2B5EF4-FFF2-40B4-BE49-F238E27FC236}">
                      <a16:creationId xmlns:a16="http://schemas.microsoft.com/office/drawing/2014/main" id="{79F6C160-88A7-43AD-93D8-27926B04CDF7}"/>
                    </a:ext>
                  </a:extLst>
                </p:cNvPr>
                <p:cNvSpPr txBox="1">
                  <a:spLocks noChangeArrowheads="1"/>
                </p:cNvSpPr>
                <p:nvPr/>
              </p:nvSpPr>
              <p:spPr bwMode="auto">
                <a:xfrm>
                  <a:off x="4356" y="11202"/>
                  <a:ext cx="891" cy="4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sym typeface="Symbol" panose="05050102010706020507" pitchFamily="18" charset="2"/>
                    </a:rPr>
                    <a:t></a:t>
                  </a:r>
                  <a:r>
                    <a:rPr lang="en-US" altLang="zh-CN" sz="1400" i="1">
                      <a:latin typeface="Times New Roman" panose="02020603050405020304" pitchFamily="18" charset="0"/>
                    </a:rPr>
                    <a:t>=0.1</a:t>
                  </a:r>
                  <a:endParaRPr lang="en-US" altLang="zh-CN" sz="3600">
                    <a:latin typeface="Times New Roman" panose="02020603050405020304" pitchFamily="18" charset="0"/>
                  </a:endParaRPr>
                </a:p>
              </p:txBody>
            </p:sp>
            <p:sp>
              <p:nvSpPr>
                <p:cNvPr id="132117" name="Text Box 36">
                  <a:extLst>
                    <a:ext uri="{FF2B5EF4-FFF2-40B4-BE49-F238E27FC236}">
                      <a16:creationId xmlns:a16="http://schemas.microsoft.com/office/drawing/2014/main" id="{6E947750-D38E-4422-930A-914DB2A14177}"/>
                    </a:ext>
                  </a:extLst>
                </p:cNvPr>
                <p:cNvSpPr txBox="1">
                  <a:spLocks noChangeArrowheads="1"/>
                </p:cNvSpPr>
                <p:nvPr/>
              </p:nvSpPr>
              <p:spPr bwMode="auto">
                <a:xfrm>
                  <a:off x="3905" y="10564"/>
                  <a:ext cx="891" cy="4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sym typeface="Symbol" panose="05050102010706020507" pitchFamily="18" charset="2"/>
                    </a:rPr>
                    <a:t></a:t>
                  </a:r>
                  <a:r>
                    <a:rPr lang="en-US" altLang="zh-CN" sz="1400" i="1">
                      <a:latin typeface="Times New Roman" panose="02020603050405020304" pitchFamily="18" charset="0"/>
                    </a:rPr>
                    <a:t>=0.04</a:t>
                  </a:r>
                  <a:endParaRPr lang="en-US" altLang="zh-CN" sz="3600">
                    <a:latin typeface="Times New Roman" panose="02020603050405020304" pitchFamily="18" charset="0"/>
                  </a:endParaRPr>
                </a:p>
              </p:txBody>
            </p:sp>
            <p:sp>
              <p:nvSpPr>
                <p:cNvPr id="132118" name="Text Box 37">
                  <a:extLst>
                    <a:ext uri="{FF2B5EF4-FFF2-40B4-BE49-F238E27FC236}">
                      <a16:creationId xmlns:a16="http://schemas.microsoft.com/office/drawing/2014/main" id="{C65EF3E5-88D2-4104-98B8-3BD95E7E3CE0}"/>
                    </a:ext>
                  </a:extLst>
                </p:cNvPr>
                <p:cNvSpPr txBox="1">
                  <a:spLocks noChangeArrowheads="1"/>
                </p:cNvSpPr>
                <p:nvPr/>
              </p:nvSpPr>
              <p:spPr bwMode="auto">
                <a:xfrm>
                  <a:off x="3102" y="10465"/>
                  <a:ext cx="594" cy="4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rPr>
                    <a:t>L-1</a:t>
                  </a:r>
                  <a:endParaRPr lang="en-US" altLang="zh-CN" sz="3600">
                    <a:latin typeface="Times New Roman" panose="02020603050405020304" pitchFamily="18" charset="0"/>
                  </a:endParaRPr>
                </a:p>
              </p:txBody>
            </p:sp>
            <p:sp>
              <p:nvSpPr>
                <p:cNvPr id="132119" name="Text Box 38">
                  <a:extLst>
                    <a:ext uri="{FF2B5EF4-FFF2-40B4-BE49-F238E27FC236}">
                      <a16:creationId xmlns:a16="http://schemas.microsoft.com/office/drawing/2014/main" id="{4589F994-4E51-4839-A606-CA1B3E6935BE}"/>
                    </a:ext>
                  </a:extLst>
                </p:cNvPr>
                <p:cNvSpPr txBox="1">
                  <a:spLocks noChangeArrowheads="1"/>
                </p:cNvSpPr>
                <p:nvPr/>
              </p:nvSpPr>
              <p:spPr bwMode="auto">
                <a:xfrm>
                  <a:off x="3091" y="14172"/>
                  <a:ext cx="594" cy="4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rPr>
                    <a:t>0</a:t>
                  </a:r>
                  <a:endParaRPr lang="en-US" altLang="zh-CN" sz="3600">
                    <a:latin typeface="Times New Roman" panose="02020603050405020304" pitchFamily="18" charset="0"/>
                  </a:endParaRPr>
                </a:p>
              </p:txBody>
            </p:sp>
            <p:sp>
              <p:nvSpPr>
                <p:cNvPr id="132120" name="Text Box 39">
                  <a:extLst>
                    <a:ext uri="{FF2B5EF4-FFF2-40B4-BE49-F238E27FC236}">
                      <a16:creationId xmlns:a16="http://schemas.microsoft.com/office/drawing/2014/main" id="{D25C4ECD-C813-4198-8FFB-436A8F211795}"/>
                    </a:ext>
                  </a:extLst>
                </p:cNvPr>
                <p:cNvSpPr txBox="1">
                  <a:spLocks noChangeArrowheads="1"/>
                </p:cNvSpPr>
                <p:nvPr/>
              </p:nvSpPr>
              <p:spPr bwMode="auto">
                <a:xfrm>
                  <a:off x="3102" y="12192"/>
                  <a:ext cx="594" cy="4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rPr>
                    <a:t>L/2</a:t>
                  </a:r>
                  <a:endParaRPr lang="en-US" altLang="zh-CN" sz="3600">
                    <a:latin typeface="Times New Roman" panose="02020603050405020304" pitchFamily="18" charset="0"/>
                  </a:endParaRPr>
                </a:p>
              </p:txBody>
            </p:sp>
            <p:sp>
              <p:nvSpPr>
                <p:cNvPr id="132121" name="Text Box 40">
                  <a:extLst>
                    <a:ext uri="{FF2B5EF4-FFF2-40B4-BE49-F238E27FC236}">
                      <a16:creationId xmlns:a16="http://schemas.microsoft.com/office/drawing/2014/main" id="{B45BF57F-A5B2-4E17-B190-E8DA27A59D31}"/>
                    </a:ext>
                  </a:extLst>
                </p:cNvPr>
                <p:cNvSpPr txBox="1">
                  <a:spLocks noChangeArrowheads="1"/>
                </p:cNvSpPr>
                <p:nvPr/>
              </p:nvSpPr>
              <p:spPr bwMode="auto">
                <a:xfrm>
                  <a:off x="5434" y="14403"/>
                  <a:ext cx="594" cy="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rPr>
                    <a:t>L/2</a:t>
                  </a:r>
                  <a:endParaRPr lang="en-US" altLang="zh-CN" sz="3600">
                    <a:latin typeface="Times New Roman" panose="02020603050405020304" pitchFamily="18" charset="0"/>
                  </a:endParaRPr>
                </a:p>
              </p:txBody>
            </p:sp>
            <p:sp>
              <p:nvSpPr>
                <p:cNvPr id="132122" name="Text Box 41">
                  <a:extLst>
                    <a:ext uri="{FF2B5EF4-FFF2-40B4-BE49-F238E27FC236}">
                      <a16:creationId xmlns:a16="http://schemas.microsoft.com/office/drawing/2014/main" id="{32395EC2-AAEF-4B86-9698-38A0EA1D6C85}"/>
                    </a:ext>
                  </a:extLst>
                </p:cNvPr>
                <p:cNvSpPr txBox="1">
                  <a:spLocks noChangeArrowheads="1"/>
                </p:cNvSpPr>
                <p:nvPr/>
              </p:nvSpPr>
              <p:spPr bwMode="auto">
                <a:xfrm>
                  <a:off x="7123" y="14385"/>
                  <a:ext cx="594" cy="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rPr>
                    <a:t>L-1</a:t>
                  </a:r>
                  <a:endParaRPr lang="en-US" altLang="zh-CN" sz="3600">
                    <a:latin typeface="Times New Roman" panose="02020603050405020304" pitchFamily="18" charset="0"/>
                  </a:endParaRPr>
                </a:p>
              </p:txBody>
            </p:sp>
            <p:sp>
              <p:nvSpPr>
                <p:cNvPr id="132123" name="Text Box 42">
                  <a:extLst>
                    <a:ext uri="{FF2B5EF4-FFF2-40B4-BE49-F238E27FC236}">
                      <a16:creationId xmlns:a16="http://schemas.microsoft.com/office/drawing/2014/main" id="{15C592F6-DD5C-45D4-BB28-C5D011D1674D}"/>
                    </a:ext>
                  </a:extLst>
                </p:cNvPr>
                <p:cNvSpPr txBox="1">
                  <a:spLocks noChangeArrowheads="1"/>
                </p:cNvSpPr>
                <p:nvPr/>
              </p:nvSpPr>
              <p:spPr bwMode="auto">
                <a:xfrm>
                  <a:off x="5929" y="14788"/>
                  <a:ext cx="1782" cy="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a:latin typeface="Times New Roman" panose="02020603050405020304" pitchFamily="18" charset="0"/>
                      <a:ea typeface="楷体_GB2312"/>
                      <a:cs typeface="楷体_GB2312"/>
                    </a:rPr>
                    <a:t>Input </a:t>
                  </a:r>
                  <a:r>
                    <a:rPr lang="en-US" altLang="zh-CN" sz="1400" i="1">
                      <a:latin typeface="Times New Roman" panose="02020603050405020304" pitchFamily="18" charset="0"/>
                      <a:ea typeface="楷体_GB2312"/>
                      <a:cs typeface="楷体_GB2312"/>
                    </a:rPr>
                    <a:t>r</a:t>
                  </a:r>
                  <a:endParaRPr lang="en-US" altLang="zh-CN" sz="3600">
                    <a:latin typeface="Times New Roman" panose="02020603050405020304" pitchFamily="18" charset="0"/>
                  </a:endParaRPr>
                </a:p>
              </p:txBody>
            </p:sp>
            <p:sp>
              <p:nvSpPr>
                <p:cNvPr id="132124" name="Text Box 43">
                  <a:extLst>
                    <a:ext uri="{FF2B5EF4-FFF2-40B4-BE49-F238E27FC236}">
                      <a16:creationId xmlns:a16="http://schemas.microsoft.com/office/drawing/2014/main" id="{4625F0F1-CE9D-4857-B751-E9CD66D3A177}"/>
                    </a:ext>
                  </a:extLst>
                </p:cNvPr>
                <p:cNvSpPr txBox="1">
                  <a:spLocks noChangeArrowheads="1"/>
                </p:cNvSpPr>
                <p:nvPr/>
              </p:nvSpPr>
              <p:spPr bwMode="auto">
                <a:xfrm>
                  <a:off x="2756" y="15195"/>
                  <a:ext cx="4955" cy="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600">
                      <a:latin typeface="Times New Roman" panose="02020603050405020304" pitchFamily="18" charset="0"/>
                      <a:ea typeface="楷体_GB2312"/>
                      <a:cs typeface="楷体_GB2312"/>
                    </a:rPr>
                    <a:t>Some </a:t>
                  </a:r>
                  <a:r>
                    <a:rPr lang="en-US" altLang="zh-CN" sz="1600" i="1">
                      <a:latin typeface="Times New Roman" panose="02020603050405020304" pitchFamily="18" charset="0"/>
                      <a:ea typeface="楷体_GB2312"/>
                      <a:cs typeface="楷体_GB2312"/>
                      <a:sym typeface="Symbol" panose="05050102010706020507" pitchFamily="18" charset="2"/>
                    </a:rPr>
                    <a:t></a:t>
                  </a:r>
                  <a:r>
                    <a:rPr lang="en-US" altLang="zh-CN" sz="1600">
                      <a:latin typeface="Times New Roman" panose="02020603050405020304" pitchFamily="18" charset="0"/>
                      <a:ea typeface="楷体_GB2312"/>
                      <a:cs typeface="楷体_GB2312"/>
                    </a:rPr>
                    <a:t> </a:t>
                  </a:r>
                  <a:r>
                    <a:rPr lang="en-US" altLang="zh-CN" sz="1600" i="1">
                      <a:latin typeface="Times New Roman" panose="02020603050405020304" pitchFamily="18" charset="0"/>
                      <a:ea typeface="楷体_GB2312"/>
                      <a:cs typeface="楷体_GB2312"/>
                    </a:rPr>
                    <a:t>s=cr</a:t>
                  </a:r>
                  <a:r>
                    <a:rPr lang="en-US" altLang="zh-CN" sz="1600" i="1" baseline="30000">
                      <a:latin typeface="Times New Roman" panose="02020603050405020304" pitchFamily="18" charset="0"/>
                      <a:ea typeface="楷体_GB2312"/>
                      <a:cs typeface="楷体_GB2312"/>
                      <a:sym typeface="Symbol" panose="05050102010706020507" pitchFamily="18" charset="2"/>
                    </a:rPr>
                    <a:t></a:t>
                  </a:r>
                  <a:r>
                    <a:rPr lang="en-US" altLang="zh-CN" sz="1600">
                      <a:latin typeface="Times New Roman" panose="02020603050405020304" pitchFamily="18" charset="0"/>
                      <a:ea typeface="楷体_GB2312"/>
                      <a:cs typeface="楷体_GB2312"/>
                    </a:rPr>
                    <a:t>  curve and trans. result</a:t>
                  </a:r>
                  <a:endParaRPr lang="en-US" altLang="zh-CN" sz="4000">
                    <a:latin typeface="Times New Roman" panose="02020603050405020304" pitchFamily="18" charset="0"/>
                  </a:endParaRPr>
                </a:p>
              </p:txBody>
            </p:sp>
            <p:sp>
              <p:nvSpPr>
                <p:cNvPr id="132125" name="Text Box 44">
                  <a:extLst>
                    <a:ext uri="{FF2B5EF4-FFF2-40B4-BE49-F238E27FC236}">
                      <a16:creationId xmlns:a16="http://schemas.microsoft.com/office/drawing/2014/main" id="{19B8A7AB-25BF-4589-A8FB-013B78C41322}"/>
                    </a:ext>
                  </a:extLst>
                </p:cNvPr>
                <p:cNvSpPr txBox="1">
                  <a:spLocks noChangeArrowheads="1"/>
                </p:cNvSpPr>
                <p:nvPr/>
              </p:nvSpPr>
              <p:spPr bwMode="auto">
                <a:xfrm>
                  <a:off x="2723" y="10399"/>
                  <a:ext cx="506" cy="20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a:latin typeface="Times New Roman" panose="02020603050405020304" pitchFamily="18" charset="0"/>
                      <a:ea typeface="楷体_GB2312"/>
                      <a:cs typeface="楷体_GB2312"/>
                    </a:rPr>
                    <a:t>Output </a:t>
                  </a:r>
                  <a:r>
                    <a:rPr lang="en-US" altLang="zh-CN" sz="1400" i="1">
                      <a:latin typeface="Times New Roman" panose="02020603050405020304" pitchFamily="18" charset="0"/>
                      <a:ea typeface="楷体_GB2312"/>
                      <a:cs typeface="楷体_GB2312"/>
                    </a:rPr>
                    <a:t>s</a:t>
                  </a:r>
                  <a:endParaRPr lang="en-US" altLang="zh-CN" sz="3600">
                    <a:latin typeface="Times New Roman" panose="02020603050405020304" pitchFamily="18" charset="0"/>
                  </a:endParaRPr>
                </a:p>
              </p:txBody>
            </p:sp>
          </p:grpSp>
        </p:grpSp>
        <p:grpSp>
          <p:nvGrpSpPr>
            <p:cNvPr id="132101" name="Group 45">
              <a:extLst>
                <a:ext uri="{FF2B5EF4-FFF2-40B4-BE49-F238E27FC236}">
                  <a16:creationId xmlns:a16="http://schemas.microsoft.com/office/drawing/2014/main" id="{84438354-FC7C-4940-8AA3-7AF2B0EA0907}"/>
                </a:ext>
              </a:extLst>
            </p:cNvPr>
            <p:cNvGrpSpPr>
              <a:grpSpLocks/>
            </p:cNvGrpSpPr>
            <p:nvPr/>
          </p:nvGrpSpPr>
          <p:grpSpPr bwMode="auto">
            <a:xfrm>
              <a:off x="7524" y="1737"/>
              <a:ext cx="1935" cy="4914"/>
              <a:chOff x="7524" y="1737"/>
              <a:chExt cx="1935" cy="4914"/>
            </a:xfrm>
          </p:grpSpPr>
          <p:grpSp>
            <p:nvGrpSpPr>
              <p:cNvPr id="132102" name="Group 46">
                <a:extLst>
                  <a:ext uri="{FF2B5EF4-FFF2-40B4-BE49-F238E27FC236}">
                    <a16:creationId xmlns:a16="http://schemas.microsoft.com/office/drawing/2014/main" id="{60F298FB-9572-4271-BED0-A36947FEE276}"/>
                  </a:ext>
                </a:extLst>
              </p:cNvPr>
              <p:cNvGrpSpPr>
                <a:grpSpLocks/>
              </p:cNvGrpSpPr>
              <p:nvPr/>
            </p:nvGrpSpPr>
            <p:grpSpPr bwMode="auto">
              <a:xfrm>
                <a:off x="7524" y="1737"/>
                <a:ext cx="1935" cy="2395"/>
                <a:chOff x="7524" y="1737"/>
                <a:chExt cx="1935" cy="2395"/>
              </a:xfrm>
            </p:grpSpPr>
            <p:pic>
              <p:nvPicPr>
                <p:cNvPr id="132106" name="Picture 47" descr="circuit_灰度gama15">
                  <a:extLst>
                    <a:ext uri="{FF2B5EF4-FFF2-40B4-BE49-F238E27FC236}">
                      <a16:creationId xmlns:a16="http://schemas.microsoft.com/office/drawing/2014/main" id="{58AC3CD0-5FE4-4AE1-89CE-CC98DB0E2F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 y="1737"/>
                  <a:ext cx="1935" cy="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7" name="Text Box 48">
                  <a:extLst>
                    <a:ext uri="{FF2B5EF4-FFF2-40B4-BE49-F238E27FC236}">
                      <a16:creationId xmlns:a16="http://schemas.microsoft.com/office/drawing/2014/main" id="{B7022395-E044-45D0-8E75-ECBED9BEE851}"/>
                    </a:ext>
                  </a:extLst>
                </p:cNvPr>
                <p:cNvSpPr txBox="1">
                  <a:spLocks noChangeArrowheads="1"/>
                </p:cNvSpPr>
                <p:nvPr/>
              </p:nvSpPr>
              <p:spPr bwMode="auto">
                <a:xfrm>
                  <a:off x="7601" y="3728"/>
                  <a:ext cx="1807" cy="4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ea typeface="楷体_GB2312"/>
                      <a:cs typeface="楷体_GB2312"/>
                      <a:sym typeface="Symbol" panose="05050102010706020507" pitchFamily="18" charset="2"/>
                    </a:rPr>
                    <a:t></a:t>
                  </a:r>
                  <a:r>
                    <a:rPr lang="en-US" altLang="zh-CN" sz="1400" i="1">
                      <a:latin typeface="Times New Roman" panose="02020603050405020304" pitchFamily="18" charset="0"/>
                      <a:ea typeface="楷体_GB2312"/>
                      <a:cs typeface="楷体_GB2312"/>
                    </a:rPr>
                    <a:t>=1.5</a:t>
                  </a:r>
                  <a:endParaRPr lang="en-US" altLang="zh-CN" sz="3600">
                    <a:latin typeface="Times New Roman" panose="02020603050405020304" pitchFamily="18" charset="0"/>
                  </a:endParaRPr>
                </a:p>
              </p:txBody>
            </p:sp>
          </p:grpSp>
          <p:grpSp>
            <p:nvGrpSpPr>
              <p:cNvPr id="132103" name="Group 49">
                <a:extLst>
                  <a:ext uri="{FF2B5EF4-FFF2-40B4-BE49-F238E27FC236}">
                    <a16:creationId xmlns:a16="http://schemas.microsoft.com/office/drawing/2014/main" id="{DB558FB0-FF5F-4A43-B481-4780FA0B2EA6}"/>
                  </a:ext>
                </a:extLst>
              </p:cNvPr>
              <p:cNvGrpSpPr>
                <a:grpSpLocks/>
              </p:cNvGrpSpPr>
              <p:nvPr/>
            </p:nvGrpSpPr>
            <p:grpSpPr bwMode="auto">
              <a:xfrm>
                <a:off x="7524" y="4267"/>
                <a:ext cx="1920" cy="2384"/>
                <a:chOff x="7524" y="4267"/>
                <a:chExt cx="1920" cy="2384"/>
              </a:xfrm>
            </p:grpSpPr>
            <p:pic>
              <p:nvPicPr>
                <p:cNvPr id="132104" name="Picture 50" descr="circuit_灰度gama066">
                  <a:extLst>
                    <a:ext uri="{FF2B5EF4-FFF2-40B4-BE49-F238E27FC236}">
                      <a16:creationId xmlns:a16="http://schemas.microsoft.com/office/drawing/2014/main" id="{FE735054-30F1-47CE-A916-4C1319709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 y="4267"/>
                  <a:ext cx="1920" cy="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5" name="Text Box 51">
                  <a:extLst>
                    <a:ext uri="{FF2B5EF4-FFF2-40B4-BE49-F238E27FC236}">
                      <a16:creationId xmlns:a16="http://schemas.microsoft.com/office/drawing/2014/main" id="{5F1D4313-F806-458A-9617-6A9B7D09FF46}"/>
                    </a:ext>
                  </a:extLst>
                </p:cNvPr>
                <p:cNvSpPr txBox="1">
                  <a:spLocks noChangeArrowheads="1"/>
                </p:cNvSpPr>
                <p:nvPr/>
              </p:nvSpPr>
              <p:spPr bwMode="auto">
                <a:xfrm>
                  <a:off x="7557" y="6247"/>
                  <a:ext cx="1807" cy="4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400" i="1">
                      <a:latin typeface="Times New Roman" panose="02020603050405020304" pitchFamily="18" charset="0"/>
                      <a:ea typeface="楷体_GB2312"/>
                      <a:cs typeface="楷体_GB2312"/>
                      <a:sym typeface="Symbol" panose="05050102010706020507" pitchFamily="18" charset="2"/>
                    </a:rPr>
                    <a:t></a:t>
                  </a:r>
                  <a:r>
                    <a:rPr lang="en-US" altLang="zh-CN" sz="1400" i="1">
                      <a:latin typeface="Times New Roman" panose="02020603050405020304" pitchFamily="18" charset="0"/>
                      <a:ea typeface="楷体_GB2312"/>
                      <a:cs typeface="楷体_GB2312"/>
                    </a:rPr>
                    <a:t>=0.66</a:t>
                  </a:r>
                  <a:endParaRPr lang="en-US" altLang="zh-CN" sz="3600">
                    <a:latin typeface="Times New Roman" panose="02020603050405020304" pitchFamily="18" charset="0"/>
                  </a:endParaRPr>
                </a:p>
              </p:txBody>
            </p:sp>
          </p:grpSp>
        </p:gr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a:extLst>
              <a:ext uri="{FF2B5EF4-FFF2-40B4-BE49-F238E27FC236}">
                <a16:creationId xmlns:a16="http://schemas.microsoft.com/office/drawing/2014/main" id="{68C99431-4C02-4AE2-8CC7-95D81482DAC9}"/>
              </a:ext>
            </a:extLst>
          </p:cNvPr>
          <p:cNvSpPr>
            <a:spLocks noGrp="1" noChangeArrowheads="1"/>
          </p:cNvSpPr>
          <p:nvPr>
            <p:ph type="sldNum" sz="quarter" idx="12"/>
          </p:nvPr>
        </p:nvSpPr>
        <p:spPr>
          <a:xfrm>
            <a:off x="6553200" y="6248400"/>
            <a:ext cx="1905000" cy="457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75435E32-D0E9-47B5-AD79-057F4F8089D7}" type="slidenum">
              <a:rPr lang="en-US" altLang="zh-CN" sz="1200" dirty="0" smtClean="0">
                <a:latin typeface="Tahoma" panose="020B0604030504040204" pitchFamily="34" charset="0"/>
              </a:rPr>
              <a:pPr>
                <a:defRPr/>
              </a:pPr>
              <a:t>72</a:t>
            </a:fld>
            <a:endParaRPr lang="en-US" altLang="zh-CN" sz="1200">
              <a:latin typeface="Tahoma" panose="020B0604030504040204" pitchFamily="34" charset="0"/>
            </a:endParaRPr>
          </a:p>
        </p:txBody>
      </p:sp>
      <p:sp>
        <p:nvSpPr>
          <p:cNvPr id="133123" name="Rectangle 2">
            <a:extLst>
              <a:ext uri="{FF2B5EF4-FFF2-40B4-BE49-F238E27FC236}">
                <a16:creationId xmlns:a16="http://schemas.microsoft.com/office/drawing/2014/main" id="{1EE9EA18-5DE8-4610-869B-733B0CE1FFC6}"/>
              </a:ext>
            </a:extLst>
          </p:cNvPr>
          <p:cNvSpPr>
            <a:spLocks noGrp="1" noChangeArrowheads="1"/>
          </p:cNvSpPr>
          <p:nvPr>
            <p:ph type="subTitle" idx="1"/>
          </p:nvPr>
        </p:nvSpPr>
        <p:spPr>
          <a:xfrm>
            <a:off x="395288" y="1196975"/>
            <a:ext cx="8353425" cy="4533900"/>
          </a:xfrm>
        </p:spPr>
        <p:txBody>
          <a:bodyPr/>
          <a:lstStyle/>
          <a:p>
            <a:pPr algn="l">
              <a:buClr>
                <a:srgbClr val="DD0327"/>
              </a:buClr>
              <a:buFont typeface="Wingdings" panose="05000000000000000000" pitchFamily="2" charset="2"/>
              <a:buChar char="n"/>
            </a:pPr>
            <a:r>
              <a:rPr lang="en-US" altLang="zh-CN" b="1">
                <a:ea typeface="楷体_GB2312"/>
                <a:cs typeface="楷体_GB2312"/>
              </a:rPr>
              <a:t> </a:t>
            </a:r>
            <a:r>
              <a:rPr lang="zh-CN" altLang="en-US" b="1">
                <a:ea typeface="楷体_GB2312"/>
                <a:cs typeface="楷体_GB2312"/>
              </a:rPr>
              <a:t>图像灰度尺度变换：</a:t>
            </a:r>
          </a:p>
          <a:p>
            <a:pPr algn="l">
              <a:buClr>
                <a:srgbClr val="DD0327"/>
              </a:buClr>
              <a:buFont typeface="Wingdings" panose="05000000000000000000" pitchFamily="2" charset="2"/>
              <a:buChar char="ü"/>
            </a:pPr>
            <a:r>
              <a:rPr lang="zh-CN" altLang="en-US" b="1">
                <a:ea typeface="楷体_GB2312"/>
                <a:cs typeface="楷体_GB2312"/>
              </a:rPr>
              <a:t> 把图像灰度区间在</a:t>
            </a:r>
            <a:r>
              <a:rPr lang="en-US" altLang="zh-CN" b="1">
                <a:ea typeface="楷体_GB2312"/>
                <a:cs typeface="楷体_GB2312"/>
              </a:rPr>
              <a:t>[a,b]</a:t>
            </a:r>
            <a:r>
              <a:rPr lang="zh-CN" altLang="en-US" b="1">
                <a:ea typeface="楷体_GB2312"/>
                <a:cs typeface="楷体_GB2312"/>
              </a:rPr>
              <a:t>内的像素点值映射到</a:t>
            </a:r>
            <a:r>
              <a:rPr lang="en-US" altLang="zh-CN" b="1">
                <a:ea typeface="楷体_GB2312"/>
                <a:cs typeface="楷体_GB2312"/>
              </a:rPr>
              <a:t>[z</a:t>
            </a:r>
            <a:r>
              <a:rPr lang="en-US" altLang="zh-CN" b="1" baseline="-25000">
                <a:ea typeface="楷体_GB2312"/>
                <a:cs typeface="楷体_GB2312"/>
              </a:rPr>
              <a:t>1</a:t>
            </a:r>
            <a:r>
              <a:rPr lang="en-US" altLang="zh-CN" b="1">
                <a:ea typeface="楷体_GB2312"/>
                <a:cs typeface="楷体_GB2312"/>
              </a:rPr>
              <a:t>,z</a:t>
            </a:r>
            <a:r>
              <a:rPr lang="en-US" altLang="zh-CN" b="1" baseline="-25000">
                <a:ea typeface="楷体_GB2312"/>
                <a:cs typeface="楷体_GB2312"/>
              </a:rPr>
              <a:t>k</a:t>
            </a:r>
            <a:r>
              <a:rPr lang="en-US" altLang="zh-CN" b="1">
                <a:ea typeface="楷体_GB2312"/>
                <a:cs typeface="楷体_GB2312"/>
              </a:rPr>
              <a:t>]</a:t>
            </a:r>
            <a:r>
              <a:rPr lang="zh-CN" altLang="en-US" b="1">
                <a:ea typeface="楷体_GB2312"/>
                <a:cs typeface="楷体_GB2312"/>
              </a:rPr>
              <a:t>的区间内。</a:t>
            </a:r>
          </a:p>
          <a:p>
            <a:pPr algn="l">
              <a:buClr>
                <a:srgbClr val="DD0327"/>
              </a:buClr>
              <a:buFont typeface="Wingdings" panose="05000000000000000000" pitchFamily="2" charset="2"/>
              <a:buChar char="ü"/>
            </a:pPr>
            <a:r>
              <a:rPr lang="zh-CN" altLang="en-US" b="1">
                <a:ea typeface="楷体_GB2312"/>
                <a:cs typeface="楷体_GB2312"/>
              </a:rPr>
              <a:t>一般情况下，由于光照原因，原始图像灰度区间</a:t>
            </a:r>
            <a:r>
              <a:rPr lang="en-US" altLang="zh-CN" b="1">
                <a:ea typeface="楷体_GB2312"/>
                <a:cs typeface="楷体_GB2312"/>
              </a:rPr>
              <a:t>[a,b]</a:t>
            </a:r>
            <a:r>
              <a:rPr lang="zh-CN" altLang="en-US" b="1">
                <a:ea typeface="楷体_GB2312"/>
                <a:cs typeface="楷体_GB2312"/>
              </a:rPr>
              <a:t>常常是</a:t>
            </a:r>
            <a:r>
              <a:rPr lang="en-US" altLang="zh-CN" b="1">
                <a:ea typeface="楷体_GB2312"/>
                <a:cs typeface="楷体_GB2312"/>
              </a:rPr>
              <a:t>[z</a:t>
            </a:r>
            <a:r>
              <a:rPr lang="en-US" altLang="zh-CN" b="1" baseline="-25000">
                <a:ea typeface="楷体_GB2312"/>
                <a:cs typeface="楷体_GB2312"/>
              </a:rPr>
              <a:t>1</a:t>
            </a:r>
            <a:r>
              <a:rPr lang="en-US" altLang="zh-CN" b="1">
                <a:ea typeface="楷体_GB2312"/>
                <a:cs typeface="楷体_GB2312"/>
              </a:rPr>
              <a:t>,z</a:t>
            </a:r>
            <a:r>
              <a:rPr lang="en-US" altLang="zh-CN" b="1" baseline="-25000">
                <a:ea typeface="楷体_GB2312"/>
                <a:cs typeface="楷体_GB2312"/>
              </a:rPr>
              <a:t>k</a:t>
            </a:r>
            <a:r>
              <a:rPr lang="en-US" altLang="zh-CN" b="1">
                <a:ea typeface="楷体_GB2312"/>
                <a:cs typeface="楷体_GB2312"/>
              </a:rPr>
              <a:t>]</a:t>
            </a:r>
            <a:r>
              <a:rPr lang="zh-CN" altLang="en-US" b="1">
                <a:ea typeface="楷体_GB2312"/>
                <a:cs typeface="楷体_GB2312"/>
              </a:rPr>
              <a:t>的子空间。</a:t>
            </a:r>
          </a:p>
          <a:p>
            <a:pPr algn="l">
              <a:buClr>
                <a:srgbClr val="DD0327"/>
              </a:buClr>
              <a:buFont typeface="Wingdings" panose="05000000000000000000" pitchFamily="2" charset="2"/>
              <a:buChar char="ü"/>
            </a:pPr>
            <a:endParaRPr lang="zh-CN" altLang="en-US" b="1">
              <a:ea typeface="楷体_GB2312"/>
              <a:cs typeface="楷体_GB2312"/>
            </a:endParaRPr>
          </a:p>
          <a:p>
            <a:pPr algn="l">
              <a:buClr>
                <a:srgbClr val="DD0327"/>
              </a:buClr>
              <a:buFont typeface="Wingdings" panose="05000000000000000000" pitchFamily="2" charset="2"/>
              <a:buChar char="ü"/>
            </a:pPr>
            <a:endParaRPr lang="zh-CN" altLang="en-US" b="1">
              <a:ea typeface="楷体_GB2312"/>
              <a:cs typeface="楷体_GB2312"/>
            </a:endParaRPr>
          </a:p>
          <a:p>
            <a:pPr algn="l">
              <a:buClr>
                <a:srgbClr val="DD0327"/>
              </a:buClr>
              <a:buFont typeface="Wingdings" panose="05000000000000000000" pitchFamily="2" charset="2"/>
              <a:buChar char="ü"/>
            </a:pPr>
            <a:endParaRPr lang="zh-CN" altLang="en-US" b="1">
              <a:ea typeface="楷体_GB2312"/>
              <a:cs typeface="楷体_GB2312"/>
            </a:endParaRPr>
          </a:p>
          <a:p>
            <a:pPr algn="l">
              <a:buClr>
                <a:srgbClr val="DD0327"/>
              </a:buClr>
              <a:buFont typeface="Wingdings" panose="05000000000000000000" pitchFamily="2" charset="2"/>
              <a:buChar char="ü"/>
            </a:pPr>
            <a:r>
              <a:rPr lang="zh-CN" altLang="en-US" b="1">
                <a:ea typeface="楷体_GB2312"/>
                <a:cs typeface="楷体_GB2312"/>
              </a:rPr>
              <a:t>使曝光不充分的图像黑的更黑</a:t>
            </a:r>
          </a:p>
          <a:p>
            <a:pPr algn="l">
              <a:buClr>
                <a:srgbClr val="DD0327"/>
              </a:buClr>
            </a:pPr>
            <a:r>
              <a:rPr lang="zh-CN" altLang="en-US" b="1">
                <a:ea typeface="楷体_GB2312"/>
                <a:cs typeface="楷体_GB2312"/>
              </a:rPr>
              <a:t>白的更白。</a:t>
            </a:r>
          </a:p>
        </p:txBody>
      </p:sp>
      <p:grpSp>
        <p:nvGrpSpPr>
          <p:cNvPr id="133124" name="Group 4">
            <a:extLst>
              <a:ext uri="{FF2B5EF4-FFF2-40B4-BE49-F238E27FC236}">
                <a16:creationId xmlns:a16="http://schemas.microsoft.com/office/drawing/2014/main" id="{29DE284B-FECF-475E-AAA6-BA265C3E220E}"/>
              </a:ext>
            </a:extLst>
          </p:cNvPr>
          <p:cNvGrpSpPr>
            <a:grpSpLocks noChangeAspect="1"/>
          </p:cNvGrpSpPr>
          <p:nvPr/>
        </p:nvGrpSpPr>
        <p:grpSpPr bwMode="auto">
          <a:xfrm>
            <a:off x="6011863" y="3457575"/>
            <a:ext cx="2808287" cy="3284538"/>
            <a:chOff x="1934" y="2612"/>
            <a:chExt cx="3000" cy="3016"/>
          </a:xfrm>
        </p:grpSpPr>
        <p:sp>
          <p:nvSpPr>
            <p:cNvPr id="133128" name="AutoShape 5">
              <a:extLst>
                <a:ext uri="{FF2B5EF4-FFF2-40B4-BE49-F238E27FC236}">
                  <a16:creationId xmlns:a16="http://schemas.microsoft.com/office/drawing/2014/main" id="{3A6DF975-A9CF-473C-9290-1D0479E46AA3}"/>
                </a:ext>
              </a:extLst>
            </p:cNvPr>
            <p:cNvSpPr>
              <a:spLocks noChangeAspect="1" noChangeArrowheads="1"/>
            </p:cNvSpPr>
            <p:nvPr/>
          </p:nvSpPr>
          <p:spPr bwMode="auto">
            <a:xfrm>
              <a:off x="1934" y="2612"/>
              <a:ext cx="3000" cy="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133129" name="Line 6">
              <a:extLst>
                <a:ext uri="{FF2B5EF4-FFF2-40B4-BE49-F238E27FC236}">
                  <a16:creationId xmlns:a16="http://schemas.microsoft.com/office/drawing/2014/main" id="{E8BBB1BE-40FC-4207-90AD-778A39FC7D4A}"/>
                </a:ext>
              </a:extLst>
            </p:cNvPr>
            <p:cNvSpPr>
              <a:spLocks noChangeShapeType="1"/>
            </p:cNvSpPr>
            <p:nvPr/>
          </p:nvSpPr>
          <p:spPr bwMode="auto">
            <a:xfrm>
              <a:off x="2534" y="5212"/>
              <a:ext cx="2400" cy="1"/>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130" name="Line 7">
              <a:extLst>
                <a:ext uri="{FF2B5EF4-FFF2-40B4-BE49-F238E27FC236}">
                  <a16:creationId xmlns:a16="http://schemas.microsoft.com/office/drawing/2014/main" id="{E2A0A0C8-8E83-494C-8EA5-686C7640922C}"/>
                </a:ext>
              </a:extLst>
            </p:cNvPr>
            <p:cNvSpPr>
              <a:spLocks noChangeShapeType="1"/>
            </p:cNvSpPr>
            <p:nvPr/>
          </p:nvSpPr>
          <p:spPr bwMode="auto">
            <a:xfrm flipV="1">
              <a:off x="2534" y="2612"/>
              <a:ext cx="1" cy="260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131" name="Line 8">
              <a:extLst>
                <a:ext uri="{FF2B5EF4-FFF2-40B4-BE49-F238E27FC236}">
                  <a16:creationId xmlns:a16="http://schemas.microsoft.com/office/drawing/2014/main" id="{DC94542B-9FA5-4A1F-9086-FF4ABAF5C3C5}"/>
                </a:ext>
              </a:extLst>
            </p:cNvPr>
            <p:cNvSpPr>
              <a:spLocks noChangeShapeType="1"/>
            </p:cNvSpPr>
            <p:nvPr/>
          </p:nvSpPr>
          <p:spPr bwMode="auto">
            <a:xfrm flipV="1">
              <a:off x="3254" y="3028"/>
              <a:ext cx="960" cy="156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132" name="Line 9">
              <a:extLst>
                <a:ext uri="{FF2B5EF4-FFF2-40B4-BE49-F238E27FC236}">
                  <a16:creationId xmlns:a16="http://schemas.microsoft.com/office/drawing/2014/main" id="{72CB9733-7D04-4B29-B48D-CCBE3BCAF1D8}"/>
                </a:ext>
              </a:extLst>
            </p:cNvPr>
            <p:cNvSpPr>
              <a:spLocks noChangeShapeType="1"/>
            </p:cNvSpPr>
            <p:nvPr/>
          </p:nvSpPr>
          <p:spPr bwMode="auto">
            <a:xfrm>
              <a:off x="3254" y="4588"/>
              <a:ext cx="0" cy="624"/>
            </a:xfrm>
            <a:prstGeom prst="line">
              <a:avLst/>
            </a:prstGeom>
            <a:noFill/>
            <a:ln w="381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133" name="Line 10">
              <a:extLst>
                <a:ext uri="{FF2B5EF4-FFF2-40B4-BE49-F238E27FC236}">
                  <a16:creationId xmlns:a16="http://schemas.microsoft.com/office/drawing/2014/main" id="{094CF53C-4DF7-4F14-B565-035CD113E70C}"/>
                </a:ext>
              </a:extLst>
            </p:cNvPr>
            <p:cNvSpPr>
              <a:spLocks noChangeShapeType="1"/>
            </p:cNvSpPr>
            <p:nvPr/>
          </p:nvSpPr>
          <p:spPr bwMode="auto">
            <a:xfrm>
              <a:off x="4214" y="3028"/>
              <a:ext cx="1" cy="2184"/>
            </a:xfrm>
            <a:prstGeom prst="line">
              <a:avLst/>
            </a:prstGeom>
            <a:noFill/>
            <a:ln w="381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134" name="Line 11">
              <a:extLst>
                <a:ext uri="{FF2B5EF4-FFF2-40B4-BE49-F238E27FC236}">
                  <a16:creationId xmlns:a16="http://schemas.microsoft.com/office/drawing/2014/main" id="{A963ED23-2797-4C4F-A407-5BB01C4BF7D8}"/>
                </a:ext>
              </a:extLst>
            </p:cNvPr>
            <p:cNvSpPr>
              <a:spLocks noChangeShapeType="1"/>
            </p:cNvSpPr>
            <p:nvPr/>
          </p:nvSpPr>
          <p:spPr bwMode="auto">
            <a:xfrm flipV="1">
              <a:off x="3734" y="3860"/>
              <a:ext cx="0" cy="1352"/>
            </a:xfrm>
            <a:prstGeom prst="line">
              <a:avLst/>
            </a:prstGeom>
            <a:noFill/>
            <a:ln w="381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135" name="Line 12">
              <a:extLst>
                <a:ext uri="{FF2B5EF4-FFF2-40B4-BE49-F238E27FC236}">
                  <a16:creationId xmlns:a16="http://schemas.microsoft.com/office/drawing/2014/main" id="{D393CC18-F28F-4171-814B-7A70902E1467}"/>
                </a:ext>
              </a:extLst>
            </p:cNvPr>
            <p:cNvSpPr>
              <a:spLocks noChangeShapeType="1"/>
            </p:cNvSpPr>
            <p:nvPr/>
          </p:nvSpPr>
          <p:spPr bwMode="auto">
            <a:xfrm>
              <a:off x="2534" y="4588"/>
              <a:ext cx="720" cy="0"/>
            </a:xfrm>
            <a:prstGeom prst="line">
              <a:avLst/>
            </a:prstGeom>
            <a:noFill/>
            <a:ln w="381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136" name="Line 13">
              <a:extLst>
                <a:ext uri="{FF2B5EF4-FFF2-40B4-BE49-F238E27FC236}">
                  <a16:creationId xmlns:a16="http://schemas.microsoft.com/office/drawing/2014/main" id="{DD9C036F-DA64-469F-BD07-768F06CA369A}"/>
                </a:ext>
              </a:extLst>
            </p:cNvPr>
            <p:cNvSpPr>
              <a:spLocks noChangeShapeType="1"/>
            </p:cNvSpPr>
            <p:nvPr/>
          </p:nvSpPr>
          <p:spPr bwMode="auto">
            <a:xfrm flipH="1">
              <a:off x="2534" y="3028"/>
              <a:ext cx="1680" cy="0"/>
            </a:xfrm>
            <a:prstGeom prst="line">
              <a:avLst/>
            </a:prstGeom>
            <a:noFill/>
            <a:ln w="381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137" name="Line 14">
              <a:extLst>
                <a:ext uri="{FF2B5EF4-FFF2-40B4-BE49-F238E27FC236}">
                  <a16:creationId xmlns:a16="http://schemas.microsoft.com/office/drawing/2014/main" id="{E715C139-6104-4597-90A4-D66B57CBA8F9}"/>
                </a:ext>
              </a:extLst>
            </p:cNvPr>
            <p:cNvSpPr>
              <a:spLocks noChangeShapeType="1"/>
            </p:cNvSpPr>
            <p:nvPr/>
          </p:nvSpPr>
          <p:spPr bwMode="auto">
            <a:xfrm flipH="1">
              <a:off x="2534" y="3860"/>
              <a:ext cx="1200" cy="0"/>
            </a:xfrm>
            <a:prstGeom prst="line">
              <a:avLst/>
            </a:prstGeom>
            <a:noFill/>
            <a:ln w="381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138" name="Text Box 15">
              <a:extLst>
                <a:ext uri="{FF2B5EF4-FFF2-40B4-BE49-F238E27FC236}">
                  <a16:creationId xmlns:a16="http://schemas.microsoft.com/office/drawing/2014/main" id="{50F28630-2E62-4507-9FE3-1F8FA251A4E9}"/>
                </a:ext>
              </a:extLst>
            </p:cNvPr>
            <p:cNvSpPr txBox="1">
              <a:spLocks noChangeArrowheads="1"/>
            </p:cNvSpPr>
            <p:nvPr/>
          </p:nvSpPr>
          <p:spPr bwMode="auto">
            <a:xfrm>
              <a:off x="3974" y="5212"/>
              <a:ext cx="378"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b="1"/>
                <a:t>b</a:t>
              </a:r>
              <a:endParaRPr lang="en-US" altLang="zh-CN" sz="5400" b="1"/>
            </a:p>
          </p:txBody>
        </p:sp>
        <p:sp>
          <p:nvSpPr>
            <p:cNvPr id="133139" name="Text Box 16">
              <a:extLst>
                <a:ext uri="{FF2B5EF4-FFF2-40B4-BE49-F238E27FC236}">
                  <a16:creationId xmlns:a16="http://schemas.microsoft.com/office/drawing/2014/main" id="{FADE831A-8B2A-4A07-845E-6ECDD6BCB059}"/>
                </a:ext>
              </a:extLst>
            </p:cNvPr>
            <p:cNvSpPr txBox="1">
              <a:spLocks noChangeArrowheads="1"/>
            </p:cNvSpPr>
            <p:nvPr/>
          </p:nvSpPr>
          <p:spPr bwMode="auto">
            <a:xfrm>
              <a:off x="3494" y="5212"/>
              <a:ext cx="378"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b="1"/>
                <a:t>z</a:t>
              </a:r>
              <a:endParaRPr lang="en-US" altLang="zh-CN" sz="5400" b="1"/>
            </a:p>
          </p:txBody>
        </p:sp>
        <p:sp>
          <p:nvSpPr>
            <p:cNvPr id="133140" name="Text Box 17">
              <a:extLst>
                <a:ext uri="{FF2B5EF4-FFF2-40B4-BE49-F238E27FC236}">
                  <a16:creationId xmlns:a16="http://schemas.microsoft.com/office/drawing/2014/main" id="{DE0568B0-553B-4F49-AE8F-D0F33EFFE71B}"/>
                </a:ext>
              </a:extLst>
            </p:cNvPr>
            <p:cNvSpPr txBox="1">
              <a:spLocks noChangeArrowheads="1"/>
            </p:cNvSpPr>
            <p:nvPr/>
          </p:nvSpPr>
          <p:spPr bwMode="auto">
            <a:xfrm>
              <a:off x="3014" y="5212"/>
              <a:ext cx="378"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b="1"/>
                <a:t>a</a:t>
              </a:r>
              <a:endParaRPr lang="en-US" altLang="zh-CN" sz="5400" b="1"/>
            </a:p>
          </p:txBody>
        </p:sp>
        <p:sp>
          <p:nvSpPr>
            <p:cNvPr id="133141" name="Text Box 18">
              <a:extLst>
                <a:ext uri="{FF2B5EF4-FFF2-40B4-BE49-F238E27FC236}">
                  <a16:creationId xmlns:a16="http://schemas.microsoft.com/office/drawing/2014/main" id="{B0E3AA62-D9FF-41DC-8750-B1DE6F179A04}"/>
                </a:ext>
              </a:extLst>
            </p:cNvPr>
            <p:cNvSpPr txBox="1">
              <a:spLocks noChangeArrowheads="1"/>
            </p:cNvSpPr>
            <p:nvPr/>
          </p:nvSpPr>
          <p:spPr bwMode="auto">
            <a:xfrm>
              <a:off x="1934" y="4276"/>
              <a:ext cx="61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b="1"/>
                <a:t>z</a:t>
              </a:r>
              <a:r>
                <a:rPr lang="en-US" altLang="zh-CN" sz="2400" b="1" baseline="-25000"/>
                <a:t>1</a:t>
              </a:r>
              <a:endParaRPr lang="en-US" altLang="zh-CN" sz="5400" b="1"/>
            </a:p>
          </p:txBody>
        </p:sp>
        <p:sp>
          <p:nvSpPr>
            <p:cNvPr id="133142" name="Text Box 19">
              <a:extLst>
                <a:ext uri="{FF2B5EF4-FFF2-40B4-BE49-F238E27FC236}">
                  <a16:creationId xmlns:a16="http://schemas.microsoft.com/office/drawing/2014/main" id="{E80BB56D-14D0-4645-AF7F-EBC5112BC66E}"/>
                </a:ext>
              </a:extLst>
            </p:cNvPr>
            <p:cNvSpPr txBox="1">
              <a:spLocks noChangeArrowheads="1"/>
            </p:cNvSpPr>
            <p:nvPr/>
          </p:nvSpPr>
          <p:spPr bwMode="auto">
            <a:xfrm>
              <a:off x="1934" y="3652"/>
              <a:ext cx="618"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b="1"/>
                <a:t>z’</a:t>
              </a:r>
              <a:endParaRPr lang="en-US" altLang="zh-CN" sz="5400" b="1"/>
            </a:p>
          </p:txBody>
        </p:sp>
        <p:sp>
          <p:nvSpPr>
            <p:cNvPr id="133143" name="Text Box 20">
              <a:extLst>
                <a:ext uri="{FF2B5EF4-FFF2-40B4-BE49-F238E27FC236}">
                  <a16:creationId xmlns:a16="http://schemas.microsoft.com/office/drawing/2014/main" id="{51657FB6-8E82-4F3F-A70F-8766412AC9BC}"/>
                </a:ext>
              </a:extLst>
            </p:cNvPr>
            <p:cNvSpPr txBox="1">
              <a:spLocks noChangeArrowheads="1"/>
            </p:cNvSpPr>
            <p:nvPr/>
          </p:nvSpPr>
          <p:spPr bwMode="auto">
            <a:xfrm>
              <a:off x="1934" y="2716"/>
              <a:ext cx="61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b="1"/>
                <a:t>z</a:t>
              </a:r>
              <a:r>
                <a:rPr lang="en-US" altLang="zh-CN" sz="2400" b="1" baseline="-25000"/>
                <a:t>k</a:t>
              </a:r>
              <a:endParaRPr lang="en-US" altLang="zh-CN" sz="5400" b="1"/>
            </a:p>
          </p:txBody>
        </p:sp>
      </p:grpSp>
      <p:graphicFrame>
        <p:nvGraphicFramePr>
          <p:cNvPr id="133125" name="Object 2">
            <a:extLst>
              <a:ext uri="{FF2B5EF4-FFF2-40B4-BE49-F238E27FC236}">
                <a16:creationId xmlns:a16="http://schemas.microsoft.com/office/drawing/2014/main" id="{1CD39332-109F-4019-B646-7040675A1D3D}"/>
              </a:ext>
            </a:extLst>
          </p:cNvPr>
          <p:cNvGraphicFramePr>
            <a:graphicFrameLocks/>
          </p:cNvGraphicFramePr>
          <p:nvPr/>
        </p:nvGraphicFramePr>
        <p:xfrm>
          <a:off x="1119188" y="3263900"/>
          <a:ext cx="3529012" cy="1085850"/>
        </p:xfrm>
        <a:graphic>
          <a:graphicData uri="http://schemas.openxmlformats.org/presentationml/2006/ole">
            <mc:AlternateContent xmlns:mc="http://schemas.openxmlformats.org/markup-compatibility/2006">
              <mc:Choice xmlns:v="urn:schemas-microsoft-com:vml" Requires="v">
                <p:oleObj spid="_x0000_s133224" r:id="rId3" imgW="1319654" imgH="406048" progId="Equation.DSMT4">
                  <p:embed/>
                </p:oleObj>
              </mc:Choice>
              <mc:Fallback>
                <p:oleObj r:id="rId3" imgW="1319654" imgH="406048"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188" y="3263900"/>
                        <a:ext cx="3529012"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 name="Text Box 3">
            <a:extLst>
              <a:ext uri="{FF2B5EF4-FFF2-40B4-BE49-F238E27FC236}">
                <a16:creationId xmlns:a16="http://schemas.microsoft.com/office/drawing/2014/main" id="{654AC6BC-EC77-4570-A833-D10794B66069}"/>
              </a:ext>
            </a:extLst>
          </p:cNvPr>
          <p:cNvSpPr txBox="1">
            <a:spLocks noChangeArrowheads="1"/>
          </p:cNvSpPr>
          <p:nvPr/>
        </p:nvSpPr>
        <p:spPr bwMode="auto">
          <a:xfrm>
            <a:off x="176213" y="234950"/>
            <a:ext cx="4803775"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3.4.2 </a:t>
            </a:r>
            <a:r>
              <a:rPr lang="zh-CN" altLang="en-US" sz="4000" b="1" kern="0" dirty="0">
                <a:solidFill>
                  <a:srgbClr val="000099"/>
                </a:solidFill>
              </a:rPr>
              <a:t>直方图修正</a:t>
            </a:r>
          </a:p>
        </p:txBody>
      </p:sp>
      <p:pic>
        <p:nvPicPr>
          <p:cNvPr id="133127" name="Picture 12" descr="underline_base">
            <a:extLst>
              <a:ext uri="{FF2B5EF4-FFF2-40B4-BE49-F238E27FC236}">
                <a16:creationId xmlns:a16="http://schemas.microsoft.com/office/drawing/2014/main" id="{A59CE8F1-106F-44B8-824C-3F0F5BC31CA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768350"/>
            <a:ext cx="4262437"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146" name="Group 6">
            <a:extLst>
              <a:ext uri="{FF2B5EF4-FFF2-40B4-BE49-F238E27FC236}">
                <a16:creationId xmlns:a16="http://schemas.microsoft.com/office/drawing/2014/main" id="{95CBAAC9-B3A4-480A-AAF4-59FA52F60350}"/>
              </a:ext>
            </a:extLst>
          </p:cNvPr>
          <p:cNvGrpSpPr>
            <a:grpSpLocks noChangeAspect="1"/>
          </p:cNvGrpSpPr>
          <p:nvPr/>
        </p:nvGrpSpPr>
        <p:grpSpPr bwMode="auto">
          <a:xfrm>
            <a:off x="5867400" y="2997200"/>
            <a:ext cx="3059113" cy="3860800"/>
            <a:chOff x="1934" y="2612"/>
            <a:chExt cx="3000" cy="3016"/>
          </a:xfrm>
        </p:grpSpPr>
        <p:sp>
          <p:nvSpPr>
            <p:cNvPr id="134151" name="AutoShape 7">
              <a:extLst>
                <a:ext uri="{FF2B5EF4-FFF2-40B4-BE49-F238E27FC236}">
                  <a16:creationId xmlns:a16="http://schemas.microsoft.com/office/drawing/2014/main" id="{D2381236-BFAE-4BE5-BDFC-E7D2D131A088}"/>
                </a:ext>
              </a:extLst>
            </p:cNvPr>
            <p:cNvSpPr>
              <a:spLocks noChangeAspect="1" noChangeArrowheads="1"/>
            </p:cNvSpPr>
            <p:nvPr/>
          </p:nvSpPr>
          <p:spPr bwMode="auto">
            <a:xfrm>
              <a:off x="1934" y="2612"/>
              <a:ext cx="3000" cy="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134152" name="Line 8">
              <a:extLst>
                <a:ext uri="{FF2B5EF4-FFF2-40B4-BE49-F238E27FC236}">
                  <a16:creationId xmlns:a16="http://schemas.microsoft.com/office/drawing/2014/main" id="{260EDDF9-DE91-423F-9CD7-DBD3520236C8}"/>
                </a:ext>
              </a:extLst>
            </p:cNvPr>
            <p:cNvSpPr>
              <a:spLocks noChangeShapeType="1"/>
            </p:cNvSpPr>
            <p:nvPr/>
          </p:nvSpPr>
          <p:spPr bwMode="auto">
            <a:xfrm>
              <a:off x="2534" y="5212"/>
              <a:ext cx="2400" cy="1"/>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53" name="Line 9">
              <a:extLst>
                <a:ext uri="{FF2B5EF4-FFF2-40B4-BE49-F238E27FC236}">
                  <a16:creationId xmlns:a16="http://schemas.microsoft.com/office/drawing/2014/main" id="{0E1F836D-4D6C-4F1B-95ED-C8596D4DF59A}"/>
                </a:ext>
              </a:extLst>
            </p:cNvPr>
            <p:cNvSpPr>
              <a:spLocks noChangeShapeType="1"/>
            </p:cNvSpPr>
            <p:nvPr/>
          </p:nvSpPr>
          <p:spPr bwMode="auto">
            <a:xfrm flipV="1">
              <a:off x="2534" y="2612"/>
              <a:ext cx="1" cy="260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54" name="Line 10">
              <a:extLst>
                <a:ext uri="{FF2B5EF4-FFF2-40B4-BE49-F238E27FC236}">
                  <a16:creationId xmlns:a16="http://schemas.microsoft.com/office/drawing/2014/main" id="{9E1E6DE7-49B7-4DC5-B3E6-5BF963C45DE8}"/>
                </a:ext>
              </a:extLst>
            </p:cNvPr>
            <p:cNvSpPr>
              <a:spLocks noChangeShapeType="1"/>
            </p:cNvSpPr>
            <p:nvPr/>
          </p:nvSpPr>
          <p:spPr bwMode="auto">
            <a:xfrm flipV="1">
              <a:off x="3254" y="3028"/>
              <a:ext cx="960" cy="156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55" name="Line 11">
              <a:extLst>
                <a:ext uri="{FF2B5EF4-FFF2-40B4-BE49-F238E27FC236}">
                  <a16:creationId xmlns:a16="http://schemas.microsoft.com/office/drawing/2014/main" id="{09E715AF-DC9F-48F9-9E58-4C4D0B1F3265}"/>
                </a:ext>
              </a:extLst>
            </p:cNvPr>
            <p:cNvSpPr>
              <a:spLocks noChangeShapeType="1"/>
            </p:cNvSpPr>
            <p:nvPr/>
          </p:nvSpPr>
          <p:spPr bwMode="auto">
            <a:xfrm>
              <a:off x="3254" y="4588"/>
              <a:ext cx="0" cy="624"/>
            </a:xfrm>
            <a:prstGeom prst="line">
              <a:avLst/>
            </a:prstGeom>
            <a:noFill/>
            <a:ln w="381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56" name="Line 12">
              <a:extLst>
                <a:ext uri="{FF2B5EF4-FFF2-40B4-BE49-F238E27FC236}">
                  <a16:creationId xmlns:a16="http://schemas.microsoft.com/office/drawing/2014/main" id="{6C76B156-0741-4FE8-B876-2D019A9EC469}"/>
                </a:ext>
              </a:extLst>
            </p:cNvPr>
            <p:cNvSpPr>
              <a:spLocks noChangeShapeType="1"/>
            </p:cNvSpPr>
            <p:nvPr/>
          </p:nvSpPr>
          <p:spPr bwMode="auto">
            <a:xfrm>
              <a:off x="4214" y="3028"/>
              <a:ext cx="1" cy="2184"/>
            </a:xfrm>
            <a:prstGeom prst="line">
              <a:avLst/>
            </a:prstGeom>
            <a:noFill/>
            <a:ln w="381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57" name="Line 13">
              <a:extLst>
                <a:ext uri="{FF2B5EF4-FFF2-40B4-BE49-F238E27FC236}">
                  <a16:creationId xmlns:a16="http://schemas.microsoft.com/office/drawing/2014/main" id="{49784239-9657-4945-824C-CE4146241BEE}"/>
                </a:ext>
              </a:extLst>
            </p:cNvPr>
            <p:cNvSpPr>
              <a:spLocks noChangeShapeType="1"/>
            </p:cNvSpPr>
            <p:nvPr/>
          </p:nvSpPr>
          <p:spPr bwMode="auto">
            <a:xfrm flipV="1">
              <a:off x="3734" y="3860"/>
              <a:ext cx="0" cy="1352"/>
            </a:xfrm>
            <a:prstGeom prst="line">
              <a:avLst/>
            </a:prstGeom>
            <a:noFill/>
            <a:ln w="381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58" name="Line 14">
              <a:extLst>
                <a:ext uri="{FF2B5EF4-FFF2-40B4-BE49-F238E27FC236}">
                  <a16:creationId xmlns:a16="http://schemas.microsoft.com/office/drawing/2014/main" id="{FE931A0E-6C5C-495C-8722-74D94CBBC371}"/>
                </a:ext>
              </a:extLst>
            </p:cNvPr>
            <p:cNvSpPr>
              <a:spLocks noChangeShapeType="1"/>
            </p:cNvSpPr>
            <p:nvPr/>
          </p:nvSpPr>
          <p:spPr bwMode="auto">
            <a:xfrm>
              <a:off x="2534" y="4588"/>
              <a:ext cx="72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59" name="Line 15">
              <a:extLst>
                <a:ext uri="{FF2B5EF4-FFF2-40B4-BE49-F238E27FC236}">
                  <a16:creationId xmlns:a16="http://schemas.microsoft.com/office/drawing/2014/main" id="{A5709373-59D9-49DF-BC14-744D7EB806BB}"/>
                </a:ext>
              </a:extLst>
            </p:cNvPr>
            <p:cNvSpPr>
              <a:spLocks noChangeShapeType="1"/>
            </p:cNvSpPr>
            <p:nvPr/>
          </p:nvSpPr>
          <p:spPr bwMode="auto">
            <a:xfrm flipH="1">
              <a:off x="2534" y="3028"/>
              <a:ext cx="1680" cy="0"/>
            </a:xfrm>
            <a:prstGeom prst="line">
              <a:avLst/>
            </a:prstGeom>
            <a:noFill/>
            <a:ln w="381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60" name="Line 16">
              <a:extLst>
                <a:ext uri="{FF2B5EF4-FFF2-40B4-BE49-F238E27FC236}">
                  <a16:creationId xmlns:a16="http://schemas.microsoft.com/office/drawing/2014/main" id="{D94F0370-9E5D-42CB-AF98-0944D4E21427}"/>
                </a:ext>
              </a:extLst>
            </p:cNvPr>
            <p:cNvSpPr>
              <a:spLocks noChangeShapeType="1"/>
            </p:cNvSpPr>
            <p:nvPr/>
          </p:nvSpPr>
          <p:spPr bwMode="auto">
            <a:xfrm flipH="1">
              <a:off x="2534" y="3860"/>
              <a:ext cx="1200" cy="0"/>
            </a:xfrm>
            <a:prstGeom prst="line">
              <a:avLst/>
            </a:prstGeom>
            <a:noFill/>
            <a:ln w="381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61" name="Text Box 17">
              <a:extLst>
                <a:ext uri="{FF2B5EF4-FFF2-40B4-BE49-F238E27FC236}">
                  <a16:creationId xmlns:a16="http://schemas.microsoft.com/office/drawing/2014/main" id="{8720989C-28B2-48DD-8315-23B7B355242C}"/>
                </a:ext>
              </a:extLst>
            </p:cNvPr>
            <p:cNvSpPr txBox="1">
              <a:spLocks noChangeArrowheads="1"/>
            </p:cNvSpPr>
            <p:nvPr/>
          </p:nvSpPr>
          <p:spPr bwMode="auto">
            <a:xfrm>
              <a:off x="3974" y="5212"/>
              <a:ext cx="378"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b="1"/>
                <a:t>b</a:t>
              </a:r>
              <a:endParaRPr lang="en-US" altLang="zh-CN" sz="6000" b="1"/>
            </a:p>
          </p:txBody>
        </p:sp>
        <p:sp>
          <p:nvSpPr>
            <p:cNvPr id="134162" name="Text Box 18">
              <a:extLst>
                <a:ext uri="{FF2B5EF4-FFF2-40B4-BE49-F238E27FC236}">
                  <a16:creationId xmlns:a16="http://schemas.microsoft.com/office/drawing/2014/main" id="{F18F3B2C-45F8-4A0C-89C8-CECA6F50BE5E}"/>
                </a:ext>
              </a:extLst>
            </p:cNvPr>
            <p:cNvSpPr txBox="1">
              <a:spLocks noChangeArrowheads="1"/>
            </p:cNvSpPr>
            <p:nvPr/>
          </p:nvSpPr>
          <p:spPr bwMode="auto">
            <a:xfrm>
              <a:off x="3494" y="5212"/>
              <a:ext cx="378"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b="1"/>
                <a:t>z</a:t>
              </a:r>
              <a:endParaRPr lang="en-US" altLang="zh-CN" sz="6000" b="1"/>
            </a:p>
          </p:txBody>
        </p:sp>
        <p:sp>
          <p:nvSpPr>
            <p:cNvPr id="134163" name="Text Box 19">
              <a:extLst>
                <a:ext uri="{FF2B5EF4-FFF2-40B4-BE49-F238E27FC236}">
                  <a16:creationId xmlns:a16="http://schemas.microsoft.com/office/drawing/2014/main" id="{1B3361A0-A0F9-4FAD-9EAD-AAE5D2493C2F}"/>
                </a:ext>
              </a:extLst>
            </p:cNvPr>
            <p:cNvSpPr txBox="1">
              <a:spLocks noChangeArrowheads="1"/>
            </p:cNvSpPr>
            <p:nvPr/>
          </p:nvSpPr>
          <p:spPr bwMode="auto">
            <a:xfrm>
              <a:off x="3014" y="5212"/>
              <a:ext cx="378"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400" b="1"/>
                <a:t>a</a:t>
              </a:r>
              <a:endParaRPr lang="en-US" altLang="zh-CN" sz="6000" b="1"/>
            </a:p>
          </p:txBody>
        </p:sp>
        <p:sp>
          <p:nvSpPr>
            <p:cNvPr id="134164" name="Text Box 20">
              <a:extLst>
                <a:ext uri="{FF2B5EF4-FFF2-40B4-BE49-F238E27FC236}">
                  <a16:creationId xmlns:a16="http://schemas.microsoft.com/office/drawing/2014/main" id="{CFBD53AD-E1AE-4997-B391-5792EF475036}"/>
                </a:ext>
              </a:extLst>
            </p:cNvPr>
            <p:cNvSpPr txBox="1">
              <a:spLocks noChangeArrowheads="1"/>
            </p:cNvSpPr>
            <p:nvPr/>
          </p:nvSpPr>
          <p:spPr bwMode="auto">
            <a:xfrm>
              <a:off x="1934" y="4276"/>
              <a:ext cx="61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3200" b="1"/>
                <a:t>z</a:t>
              </a:r>
              <a:r>
                <a:rPr lang="en-US" altLang="zh-CN" sz="3200" b="1" baseline="-25000"/>
                <a:t>1</a:t>
              </a:r>
              <a:endParaRPr lang="en-US" altLang="zh-CN" sz="6600" b="1"/>
            </a:p>
          </p:txBody>
        </p:sp>
        <p:sp>
          <p:nvSpPr>
            <p:cNvPr id="134165" name="Text Box 21">
              <a:extLst>
                <a:ext uri="{FF2B5EF4-FFF2-40B4-BE49-F238E27FC236}">
                  <a16:creationId xmlns:a16="http://schemas.microsoft.com/office/drawing/2014/main" id="{C327C06A-2BCA-4A2A-B033-311269E29D98}"/>
                </a:ext>
              </a:extLst>
            </p:cNvPr>
            <p:cNvSpPr txBox="1">
              <a:spLocks noChangeArrowheads="1"/>
            </p:cNvSpPr>
            <p:nvPr/>
          </p:nvSpPr>
          <p:spPr bwMode="auto">
            <a:xfrm>
              <a:off x="1934" y="3652"/>
              <a:ext cx="618"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3200" b="1"/>
                <a:t>z’</a:t>
              </a:r>
              <a:endParaRPr lang="en-US" altLang="zh-CN" sz="6600" b="1"/>
            </a:p>
          </p:txBody>
        </p:sp>
        <p:sp>
          <p:nvSpPr>
            <p:cNvPr id="134166" name="Text Box 22">
              <a:extLst>
                <a:ext uri="{FF2B5EF4-FFF2-40B4-BE49-F238E27FC236}">
                  <a16:creationId xmlns:a16="http://schemas.microsoft.com/office/drawing/2014/main" id="{FE7B2492-68F2-46B2-ADBC-910CB55F6D2B}"/>
                </a:ext>
              </a:extLst>
            </p:cNvPr>
            <p:cNvSpPr txBox="1">
              <a:spLocks noChangeArrowheads="1"/>
            </p:cNvSpPr>
            <p:nvPr/>
          </p:nvSpPr>
          <p:spPr bwMode="auto">
            <a:xfrm>
              <a:off x="1934" y="2716"/>
              <a:ext cx="61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3200" b="1"/>
                <a:t>z</a:t>
              </a:r>
              <a:r>
                <a:rPr lang="en-US" altLang="zh-CN" sz="3200" b="1" baseline="-25000"/>
                <a:t>k</a:t>
              </a:r>
              <a:endParaRPr lang="en-US" altLang="zh-CN" sz="6600" b="1"/>
            </a:p>
          </p:txBody>
        </p:sp>
        <p:sp>
          <p:nvSpPr>
            <p:cNvPr id="134167" name="Line 23">
              <a:extLst>
                <a:ext uri="{FF2B5EF4-FFF2-40B4-BE49-F238E27FC236}">
                  <a16:creationId xmlns:a16="http://schemas.microsoft.com/office/drawing/2014/main" id="{51174947-4C43-448D-BB09-15C17AF8FD8A}"/>
                </a:ext>
              </a:extLst>
            </p:cNvPr>
            <p:cNvSpPr>
              <a:spLocks noChangeShapeType="1"/>
            </p:cNvSpPr>
            <p:nvPr/>
          </p:nvSpPr>
          <p:spPr bwMode="auto">
            <a:xfrm>
              <a:off x="4214" y="3028"/>
              <a:ext cx="720"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4147" name="Rectangle 2">
            <a:extLst>
              <a:ext uri="{FF2B5EF4-FFF2-40B4-BE49-F238E27FC236}">
                <a16:creationId xmlns:a16="http://schemas.microsoft.com/office/drawing/2014/main" id="{68AF2E64-24A5-451B-8CBC-51A87C07517C}"/>
              </a:ext>
            </a:extLst>
          </p:cNvPr>
          <p:cNvSpPr>
            <a:spLocks noGrp="1" noChangeArrowheads="1"/>
          </p:cNvSpPr>
          <p:nvPr>
            <p:ph type="subTitle" idx="1"/>
          </p:nvPr>
        </p:nvSpPr>
        <p:spPr>
          <a:xfrm>
            <a:off x="395288" y="1196975"/>
            <a:ext cx="8353425" cy="1855788"/>
          </a:xfrm>
        </p:spPr>
        <p:txBody>
          <a:bodyPr/>
          <a:lstStyle/>
          <a:p>
            <a:pPr algn="l">
              <a:buClr>
                <a:srgbClr val="DD0327"/>
              </a:buClr>
              <a:buFont typeface="Wingdings" panose="05000000000000000000" pitchFamily="2" charset="2"/>
              <a:buChar char="n"/>
            </a:pPr>
            <a:r>
              <a:rPr lang="en-US" altLang="zh-CN" b="1">
                <a:ea typeface="楷体_GB2312"/>
                <a:cs typeface="楷体_GB2312"/>
              </a:rPr>
              <a:t> </a:t>
            </a:r>
            <a:r>
              <a:rPr lang="zh-CN" altLang="en-US" b="1">
                <a:ea typeface="楷体_GB2312"/>
                <a:cs typeface="楷体_GB2312"/>
              </a:rPr>
              <a:t>图像灰度尺度变换：</a:t>
            </a:r>
          </a:p>
          <a:p>
            <a:pPr algn="l">
              <a:buClr>
                <a:srgbClr val="DD0327"/>
              </a:buClr>
            </a:pPr>
            <a:r>
              <a:rPr lang="zh-CN" altLang="en-US" b="1">
                <a:ea typeface="楷体_GB2312"/>
                <a:cs typeface="楷体_GB2312"/>
              </a:rPr>
              <a:t>如果图像的大多数像素灰度值分布在区间</a:t>
            </a:r>
            <a:r>
              <a:rPr lang="en-US" altLang="zh-CN" b="1">
                <a:ea typeface="楷体_GB2312"/>
                <a:cs typeface="楷体_GB2312"/>
              </a:rPr>
              <a:t>[a,b],</a:t>
            </a:r>
            <a:r>
              <a:rPr lang="zh-CN" altLang="en-US" b="1">
                <a:ea typeface="楷体_GB2312"/>
                <a:cs typeface="楷体_GB2312"/>
              </a:rPr>
              <a:t>一小部分分布在此区间外，可以使用以下映射函数：</a:t>
            </a:r>
          </a:p>
        </p:txBody>
      </p:sp>
      <p:graphicFrame>
        <p:nvGraphicFramePr>
          <p:cNvPr id="134148" name="Object 2">
            <a:extLst>
              <a:ext uri="{FF2B5EF4-FFF2-40B4-BE49-F238E27FC236}">
                <a16:creationId xmlns:a16="http://schemas.microsoft.com/office/drawing/2014/main" id="{C8355D4E-FC3B-4170-A6AA-B5E0A45CD54F}"/>
              </a:ext>
            </a:extLst>
          </p:cNvPr>
          <p:cNvGraphicFramePr>
            <a:graphicFrameLocks/>
          </p:cNvGraphicFramePr>
          <p:nvPr/>
        </p:nvGraphicFramePr>
        <p:xfrm>
          <a:off x="179388" y="3357563"/>
          <a:ext cx="5580062" cy="2841625"/>
        </p:xfrm>
        <a:graphic>
          <a:graphicData uri="http://schemas.openxmlformats.org/presentationml/2006/ole">
            <mc:AlternateContent xmlns:mc="http://schemas.openxmlformats.org/markup-compatibility/2006">
              <mc:Choice xmlns:v="urn:schemas-microsoft-com:vml" Requires="v">
                <p:oleObj spid="_x0000_s134248" r:id="rId3" imgW="2095500" imgH="1066800" progId="Equation.DSMT4">
                  <p:embed/>
                </p:oleObj>
              </mc:Choice>
              <mc:Fallback>
                <p:oleObj r:id="rId3" imgW="2095500" imgH="1066800"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3357563"/>
                        <a:ext cx="5580062"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 name="Text Box 3">
            <a:extLst>
              <a:ext uri="{FF2B5EF4-FFF2-40B4-BE49-F238E27FC236}">
                <a16:creationId xmlns:a16="http://schemas.microsoft.com/office/drawing/2014/main" id="{7EEF86B1-1509-4C1C-AA4B-BA6F40915E89}"/>
              </a:ext>
            </a:extLst>
          </p:cNvPr>
          <p:cNvSpPr txBox="1">
            <a:spLocks noChangeArrowheads="1"/>
          </p:cNvSpPr>
          <p:nvPr/>
        </p:nvSpPr>
        <p:spPr bwMode="auto">
          <a:xfrm>
            <a:off x="176213" y="234950"/>
            <a:ext cx="4803775"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3.4.2 </a:t>
            </a:r>
            <a:r>
              <a:rPr lang="zh-CN" altLang="en-US" sz="4000" b="1" kern="0" dirty="0">
                <a:solidFill>
                  <a:srgbClr val="000099"/>
                </a:solidFill>
              </a:rPr>
              <a:t>直方图修正</a:t>
            </a:r>
          </a:p>
        </p:txBody>
      </p:sp>
      <p:pic>
        <p:nvPicPr>
          <p:cNvPr id="134150" name="Picture 12" descr="underline_base">
            <a:extLst>
              <a:ext uri="{FF2B5EF4-FFF2-40B4-BE49-F238E27FC236}">
                <a16:creationId xmlns:a16="http://schemas.microsoft.com/office/drawing/2014/main" id="{137717CF-DDF5-40C2-97F4-B6633D5F943C}"/>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768350"/>
            <a:ext cx="4262437"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BA9957BC-3377-4642-9666-E4C7839AD2E7}"/>
              </a:ext>
            </a:extLst>
          </p:cNvPr>
          <p:cNvSpPr>
            <a:spLocks noGrp="1" noChangeArrowheads="1"/>
          </p:cNvSpPr>
          <p:nvPr>
            <p:ph type="title"/>
          </p:nvPr>
        </p:nvSpPr>
        <p:spPr/>
        <p:txBody>
          <a:bodyPr/>
          <a:lstStyle/>
          <a:p>
            <a:pPr eaLnBrk="1" hangingPunct="1"/>
            <a:r>
              <a:rPr lang="en-US" altLang="zh-CN" sz="2800"/>
              <a:t>GST result and relevant histogram</a:t>
            </a:r>
          </a:p>
        </p:txBody>
      </p:sp>
      <p:pic>
        <p:nvPicPr>
          <p:cNvPr id="135171" name="Picture 5">
            <a:extLst>
              <a:ext uri="{FF2B5EF4-FFF2-40B4-BE49-F238E27FC236}">
                <a16:creationId xmlns:a16="http://schemas.microsoft.com/office/drawing/2014/main" id="{64A5D1E1-B46C-4A6D-9510-74003F1E26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447800"/>
            <a:ext cx="2533650"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72" name="Picture 6">
            <a:extLst>
              <a:ext uri="{FF2B5EF4-FFF2-40B4-BE49-F238E27FC236}">
                <a16:creationId xmlns:a16="http://schemas.microsoft.com/office/drawing/2014/main" id="{2165A0AA-EBA0-409C-99A8-F70DF444F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4267200"/>
            <a:ext cx="2514600"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73" name="Picture 7">
            <a:extLst>
              <a:ext uri="{FF2B5EF4-FFF2-40B4-BE49-F238E27FC236}">
                <a16:creationId xmlns:a16="http://schemas.microsoft.com/office/drawing/2014/main" id="{B2A94323-1625-469E-8618-473D433894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524000"/>
            <a:ext cx="27432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74" name="Picture 8">
            <a:extLst>
              <a:ext uri="{FF2B5EF4-FFF2-40B4-BE49-F238E27FC236}">
                <a16:creationId xmlns:a16="http://schemas.microsoft.com/office/drawing/2014/main" id="{A6441169-BCA3-40E5-BDCA-A0A4E3CD75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0250" y="1447800"/>
            <a:ext cx="27241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75" name="Picture 9">
            <a:extLst>
              <a:ext uri="{FF2B5EF4-FFF2-40B4-BE49-F238E27FC236}">
                <a16:creationId xmlns:a16="http://schemas.microsoft.com/office/drawing/2014/main" id="{AF5F872E-5F39-4C99-BE4D-DFB7BAB8F1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4222750"/>
            <a:ext cx="2857500"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4">
            <a:extLst>
              <a:ext uri="{FF2B5EF4-FFF2-40B4-BE49-F238E27FC236}">
                <a16:creationId xmlns:a16="http://schemas.microsoft.com/office/drawing/2014/main" id="{956D52CC-6918-4964-9BF1-7FDA5426FE16}"/>
              </a:ext>
            </a:extLst>
          </p:cNvPr>
          <p:cNvSpPr txBox="1">
            <a:spLocks noChangeArrowheads="1"/>
          </p:cNvSpPr>
          <p:nvPr/>
        </p:nvSpPr>
        <p:spPr bwMode="auto">
          <a:xfrm>
            <a:off x="539750" y="1319213"/>
            <a:ext cx="8135938" cy="536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000">
                <a:latin typeface="Times New Roman" panose="02020603050405020304" pitchFamily="18" charset="0"/>
              </a:rPr>
              <a:t>1.List the gray level </a:t>
            </a:r>
            <a:r>
              <a:rPr lang="en-US" altLang="zh-CN" sz="2000" b="1" i="1">
                <a:latin typeface="Times New Roman" panose="02020603050405020304" pitchFamily="18" charset="0"/>
              </a:rPr>
              <a:t>f</a:t>
            </a:r>
            <a:r>
              <a:rPr lang="en-US" altLang="zh-CN" sz="2000" b="1" i="1" baseline="-10000">
                <a:latin typeface="Times New Roman" panose="02020603050405020304" pitchFamily="18" charset="0"/>
              </a:rPr>
              <a:t>j</a:t>
            </a:r>
            <a:r>
              <a:rPr lang="en-US" altLang="zh-CN" sz="2000" i="1">
                <a:latin typeface="Times New Roman" panose="02020603050405020304" pitchFamily="18" charset="0"/>
              </a:rPr>
              <a:t>,    j=0,1,…,k,…,L-1;</a:t>
            </a:r>
          </a:p>
          <a:p>
            <a:pPr eaLnBrk="1" hangingPunct="1">
              <a:lnSpc>
                <a:spcPct val="100000"/>
              </a:lnSpc>
              <a:spcBef>
                <a:spcPct val="50000"/>
              </a:spcBef>
              <a:buClrTx/>
              <a:buSzTx/>
              <a:buFont typeface="Arial" panose="020B0604020202020204" pitchFamily="34" charset="0"/>
              <a:buNone/>
            </a:pPr>
            <a:r>
              <a:rPr lang="en-US" altLang="zh-CN" sz="2000">
                <a:latin typeface="Times New Roman" panose="02020603050405020304" pitchFamily="18" charset="0"/>
              </a:rPr>
              <a:t>2. Calculate the num of pixels with fj</a:t>
            </a:r>
            <a:r>
              <a:rPr lang="zh-CN" altLang="en-US" sz="2000">
                <a:latin typeface="Times New Roman" panose="02020603050405020304" pitchFamily="18" charset="0"/>
              </a:rPr>
              <a:t>，</a:t>
            </a:r>
            <a:r>
              <a:rPr lang="en-US" altLang="zh-CN" sz="2000" i="1">
                <a:latin typeface="Times New Roman" panose="02020603050405020304" pitchFamily="18" charset="0"/>
              </a:rPr>
              <a:t>n</a:t>
            </a:r>
            <a:r>
              <a:rPr lang="en-US" altLang="zh-CN" sz="2000" i="1" baseline="-10000">
                <a:latin typeface="Times New Roman" panose="02020603050405020304" pitchFamily="18" charset="0"/>
              </a:rPr>
              <a:t>j</a:t>
            </a:r>
            <a:r>
              <a:rPr lang="en-US" altLang="zh-CN" sz="2000" i="1">
                <a:latin typeface="Times New Roman" panose="02020603050405020304" pitchFamily="18" charset="0"/>
              </a:rPr>
              <a:t>,  j=0,1,,…,k,…,L-1</a:t>
            </a:r>
            <a:r>
              <a:rPr lang="en-US" altLang="zh-CN" sz="2000">
                <a:latin typeface="Times New Roman" panose="02020603050405020304" pitchFamily="18" charset="0"/>
              </a:rPr>
              <a:t>;</a:t>
            </a:r>
          </a:p>
          <a:p>
            <a:pPr eaLnBrk="1" hangingPunct="1">
              <a:lnSpc>
                <a:spcPct val="100000"/>
              </a:lnSpc>
              <a:spcBef>
                <a:spcPct val="50000"/>
              </a:spcBef>
              <a:buClrTx/>
              <a:buSzTx/>
              <a:buFont typeface="Arial" panose="020B0604020202020204" pitchFamily="34" charset="0"/>
              <a:buNone/>
            </a:pPr>
            <a:r>
              <a:rPr lang="en-US" altLang="zh-CN" sz="2000">
                <a:latin typeface="Times New Roman" panose="02020603050405020304" pitchFamily="18" charset="0"/>
              </a:rPr>
              <a:t>3. Calculate </a:t>
            </a:r>
            <a:r>
              <a:rPr lang="en-US" altLang="zh-CN" sz="2000" i="1">
                <a:latin typeface="Times New Roman" panose="02020603050405020304" pitchFamily="18" charset="0"/>
              </a:rPr>
              <a:t>P</a:t>
            </a:r>
            <a:r>
              <a:rPr lang="en-US" altLang="zh-CN" sz="2000" i="1" baseline="-10000">
                <a:latin typeface="Times New Roman" panose="02020603050405020304" pitchFamily="18" charset="0"/>
              </a:rPr>
              <a:t>f</a:t>
            </a:r>
            <a:r>
              <a:rPr lang="en-US" altLang="zh-CN" sz="2000" i="1">
                <a:latin typeface="Times New Roman" panose="02020603050405020304" pitchFamily="18" charset="0"/>
              </a:rPr>
              <a:t>(f</a:t>
            </a:r>
            <a:r>
              <a:rPr lang="en-US" altLang="zh-CN" sz="2000" i="1" baseline="-10000">
                <a:latin typeface="Times New Roman" panose="02020603050405020304" pitchFamily="18" charset="0"/>
              </a:rPr>
              <a:t>j</a:t>
            </a:r>
            <a:r>
              <a:rPr lang="en-US" altLang="zh-CN" sz="2000" i="1">
                <a:latin typeface="Times New Roman" panose="02020603050405020304" pitchFamily="18" charset="0"/>
              </a:rPr>
              <a:t>)=n</a:t>
            </a:r>
            <a:r>
              <a:rPr lang="en-US" altLang="zh-CN" sz="2000" i="1" baseline="-10000">
                <a:latin typeface="Times New Roman" panose="02020603050405020304" pitchFamily="18" charset="0"/>
              </a:rPr>
              <a:t>j</a:t>
            </a:r>
            <a:r>
              <a:rPr lang="en-US" altLang="zh-CN" sz="2000" i="1">
                <a:latin typeface="Times New Roman" panose="02020603050405020304" pitchFamily="18" charset="0"/>
              </a:rPr>
              <a:t>/n</a:t>
            </a:r>
            <a:r>
              <a:rPr lang="zh-CN" altLang="en-US" sz="2000" i="1">
                <a:latin typeface="Times New Roman" panose="02020603050405020304" pitchFamily="18" charset="0"/>
              </a:rPr>
              <a:t>，</a:t>
            </a:r>
            <a:r>
              <a:rPr lang="en-US" altLang="zh-CN" sz="2000" i="1">
                <a:latin typeface="Times New Roman" panose="02020603050405020304" pitchFamily="18" charset="0"/>
              </a:rPr>
              <a:t>n </a:t>
            </a:r>
            <a:r>
              <a:rPr lang="en-US" altLang="zh-CN" sz="2000">
                <a:latin typeface="Times New Roman" panose="02020603050405020304" pitchFamily="18" charset="0"/>
              </a:rPr>
              <a:t>is the total num of pixels</a:t>
            </a:r>
            <a:r>
              <a:rPr lang="zh-CN" altLang="en-US" sz="2000">
                <a:latin typeface="Times New Roman" panose="02020603050405020304" pitchFamily="18" charset="0"/>
              </a:rPr>
              <a:t>；</a:t>
            </a:r>
          </a:p>
          <a:p>
            <a:pPr eaLnBrk="1" hangingPunct="1">
              <a:lnSpc>
                <a:spcPct val="100000"/>
              </a:lnSpc>
              <a:spcBef>
                <a:spcPct val="50000"/>
              </a:spcBef>
              <a:buClrTx/>
              <a:buSzTx/>
              <a:buFont typeface="Arial" panose="020B0604020202020204" pitchFamily="34" charset="0"/>
              <a:buNone/>
            </a:pPr>
            <a:r>
              <a:rPr lang="en-US" altLang="zh-CN" sz="2000">
                <a:latin typeface="Times New Roman" panose="02020603050405020304" pitchFamily="18" charset="0"/>
              </a:rPr>
              <a:t>4.Get the Cumulative Distribution Function </a:t>
            </a:r>
            <a:r>
              <a:rPr lang="en-US" altLang="zh-CN" sz="2000" i="1">
                <a:latin typeface="Times New Roman" panose="02020603050405020304" pitchFamily="18" charset="0"/>
              </a:rPr>
              <a:t>c(f);</a:t>
            </a:r>
          </a:p>
          <a:p>
            <a:pPr eaLnBrk="1" hangingPunct="1">
              <a:lnSpc>
                <a:spcPct val="100000"/>
              </a:lnSpc>
              <a:spcBef>
                <a:spcPct val="50000"/>
              </a:spcBef>
              <a:buClrTx/>
              <a:buSzTx/>
              <a:buFont typeface="Arial" panose="020B0604020202020204" pitchFamily="34" charset="0"/>
              <a:buNone/>
            </a:pPr>
            <a:endParaRPr lang="en-US" altLang="zh-CN" sz="2000" i="1">
              <a:latin typeface="Times New Roman" panose="02020603050405020304" pitchFamily="18" charset="0"/>
            </a:endParaRPr>
          </a:p>
          <a:p>
            <a:pPr eaLnBrk="1" hangingPunct="1">
              <a:lnSpc>
                <a:spcPct val="100000"/>
              </a:lnSpc>
              <a:spcBef>
                <a:spcPct val="50000"/>
              </a:spcBef>
              <a:buClrTx/>
              <a:buSzTx/>
              <a:buFont typeface="Arial" panose="020B0604020202020204" pitchFamily="34" charset="0"/>
              <a:buNone/>
            </a:pPr>
            <a:r>
              <a:rPr lang="en-US" altLang="zh-CN" sz="2000">
                <a:latin typeface="Times New Roman" panose="02020603050405020304" pitchFamily="18" charset="0"/>
              </a:rPr>
              <a:t>5.Apply trans. , calculate the target gray level,</a:t>
            </a:r>
          </a:p>
          <a:p>
            <a:pPr eaLnBrk="1" hangingPunct="1">
              <a:lnSpc>
                <a:spcPct val="100000"/>
              </a:lnSpc>
              <a:spcBef>
                <a:spcPct val="50000"/>
              </a:spcBef>
              <a:buClrTx/>
              <a:buSzTx/>
              <a:buFont typeface="Arial" panose="020B0604020202020204" pitchFamily="34" charset="0"/>
              <a:buNone/>
            </a:pPr>
            <a:r>
              <a:rPr lang="en-US" altLang="zh-CN" sz="2000">
                <a:latin typeface="Times New Roman" panose="02020603050405020304" pitchFamily="18" charset="0"/>
              </a:rPr>
              <a:t>   </a:t>
            </a:r>
            <a:r>
              <a:rPr lang="en-US" altLang="zh-CN" sz="2000" i="1">
                <a:latin typeface="Times New Roman" panose="02020603050405020304" pitchFamily="18" charset="0"/>
              </a:rPr>
              <a:t>g</a:t>
            </a:r>
            <a:r>
              <a:rPr lang="en-US" altLang="zh-CN" sz="2000" i="1" baseline="-10000">
                <a:latin typeface="Times New Roman" panose="02020603050405020304" pitchFamily="18" charset="0"/>
              </a:rPr>
              <a:t>i</a:t>
            </a:r>
            <a:r>
              <a:rPr lang="en-US" altLang="zh-CN" sz="2000" i="1">
                <a:latin typeface="Times New Roman" panose="02020603050405020304" pitchFamily="18" charset="0"/>
              </a:rPr>
              <a:t>=INT[(g</a:t>
            </a:r>
            <a:r>
              <a:rPr lang="en-US" altLang="zh-CN" sz="2000" i="1" baseline="-10000">
                <a:latin typeface="Times New Roman" panose="02020603050405020304" pitchFamily="18" charset="0"/>
              </a:rPr>
              <a:t>max</a:t>
            </a:r>
            <a:r>
              <a:rPr lang="en-US" altLang="zh-CN" sz="2000" i="1">
                <a:latin typeface="Times New Roman" panose="02020603050405020304" pitchFamily="18" charset="0"/>
              </a:rPr>
              <a:t>-g</a:t>
            </a:r>
            <a:r>
              <a:rPr lang="en-US" altLang="zh-CN" sz="2000" i="1" baseline="-10000">
                <a:latin typeface="Times New Roman" panose="02020603050405020304" pitchFamily="18" charset="0"/>
              </a:rPr>
              <a:t>min</a:t>
            </a:r>
            <a:r>
              <a:rPr lang="en-US" altLang="zh-CN" sz="2000" i="1">
                <a:latin typeface="Times New Roman" panose="02020603050405020304" pitchFamily="18" charset="0"/>
              </a:rPr>
              <a:t>)c(f)+g</a:t>
            </a:r>
            <a:r>
              <a:rPr lang="en-US" altLang="zh-CN" sz="2000" i="1" baseline="-10000">
                <a:latin typeface="Times New Roman" panose="02020603050405020304" pitchFamily="18" charset="0"/>
              </a:rPr>
              <a:t>min</a:t>
            </a:r>
            <a:r>
              <a:rPr lang="en-US" altLang="zh-CN" sz="2000" i="1">
                <a:latin typeface="Times New Roman" panose="02020603050405020304" pitchFamily="18" charset="0"/>
              </a:rPr>
              <a:t>+0.5]</a:t>
            </a:r>
          </a:p>
          <a:p>
            <a:pPr eaLnBrk="1" hangingPunct="1">
              <a:lnSpc>
                <a:spcPct val="100000"/>
              </a:lnSpc>
              <a:spcBef>
                <a:spcPct val="50000"/>
              </a:spcBef>
              <a:buClrTx/>
              <a:buSzTx/>
              <a:buFont typeface="Arial" panose="020B0604020202020204" pitchFamily="34" charset="0"/>
              <a:buNone/>
            </a:pPr>
            <a:r>
              <a:rPr lang="en-US" altLang="zh-CN" sz="2000">
                <a:latin typeface="Times New Roman" panose="02020603050405020304" pitchFamily="18" charset="0"/>
              </a:rPr>
              <a:t>6.Get </a:t>
            </a:r>
            <a:r>
              <a:rPr lang="en-US" altLang="zh-CN" sz="2400"/>
              <a:t>the num of pixels with </a:t>
            </a:r>
            <a:r>
              <a:rPr lang="en-US" altLang="zh-CN" sz="2400" i="1"/>
              <a:t>gi </a:t>
            </a:r>
            <a:r>
              <a:rPr lang="en-US" altLang="zh-CN" sz="2400"/>
              <a:t> </a:t>
            </a:r>
            <a:r>
              <a:rPr lang="en-US" altLang="zh-CN" sz="2000" i="1">
                <a:latin typeface="Times New Roman" panose="02020603050405020304" pitchFamily="18" charset="0"/>
              </a:rPr>
              <a:t>n</a:t>
            </a:r>
            <a:r>
              <a:rPr lang="en-US" altLang="zh-CN" sz="2000" i="1" baseline="-10000">
                <a:latin typeface="Times New Roman" panose="02020603050405020304" pitchFamily="18" charset="0"/>
              </a:rPr>
              <a:t>i</a:t>
            </a:r>
            <a:r>
              <a:rPr lang="en-US" altLang="zh-CN" sz="2000" i="1">
                <a:latin typeface="Times New Roman" panose="02020603050405020304" pitchFamily="18" charset="0"/>
              </a:rPr>
              <a:t>,  i=0,1,…,p-1;</a:t>
            </a:r>
          </a:p>
          <a:p>
            <a:pPr eaLnBrk="1" hangingPunct="1">
              <a:lnSpc>
                <a:spcPct val="100000"/>
              </a:lnSpc>
              <a:spcBef>
                <a:spcPct val="50000"/>
              </a:spcBef>
              <a:buClrTx/>
              <a:buSzTx/>
              <a:buFont typeface="Arial" panose="020B0604020202020204" pitchFamily="34" charset="0"/>
              <a:buNone/>
            </a:pPr>
            <a:r>
              <a:rPr lang="en-US" altLang="zh-CN" sz="2000">
                <a:latin typeface="Times New Roman" panose="02020603050405020304" pitchFamily="18" charset="0"/>
              </a:rPr>
              <a:t>7. Calculate the output histogram </a:t>
            </a:r>
            <a:r>
              <a:rPr lang="en-US" altLang="zh-CN" sz="2000" i="1">
                <a:latin typeface="Times New Roman" panose="02020603050405020304" pitchFamily="18" charset="0"/>
              </a:rPr>
              <a:t>P</a:t>
            </a:r>
            <a:r>
              <a:rPr lang="en-US" altLang="zh-CN" sz="2000" i="1" baseline="-10000">
                <a:latin typeface="Times New Roman" panose="02020603050405020304" pitchFamily="18" charset="0"/>
              </a:rPr>
              <a:t>g</a:t>
            </a:r>
            <a:r>
              <a:rPr lang="en-US" altLang="zh-CN" sz="2000" i="1">
                <a:latin typeface="Times New Roman" panose="02020603050405020304" pitchFamily="18" charset="0"/>
              </a:rPr>
              <a:t>(g</a:t>
            </a:r>
            <a:r>
              <a:rPr lang="en-US" altLang="zh-CN" sz="2000" i="1" baseline="-10000">
                <a:latin typeface="Times New Roman" panose="02020603050405020304" pitchFamily="18" charset="0"/>
              </a:rPr>
              <a:t>i</a:t>
            </a:r>
            <a:r>
              <a:rPr lang="en-US" altLang="zh-CN" sz="2000" i="1">
                <a:latin typeface="Times New Roman" panose="02020603050405020304" pitchFamily="18" charset="0"/>
              </a:rPr>
              <a:t>)= n</a:t>
            </a:r>
            <a:r>
              <a:rPr lang="en-US" altLang="zh-CN" sz="2000" i="1" baseline="-10000">
                <a:latin typeface="Times New Roman" panose="02020603050405020304" pitchFamily="18" charset="0"/>
              </a:rPr>
              <a:t>j</a:t>
            </a:r>
            <a:r>
              <a:rPr lang="en-US" altLang="zh-CN" sz="2000" i="1">
                <a:latin typeface="Times New Roman" panose="02020603050405020304" pitchFamily="18" charset="0"/>
              </a:rPr>
              <a:t>/n</a:t>
            </a:r>
            <a:r>
              <a:rPr lang="zh-CN" altLang="en-US" sz="2000" i="1">
                <a:latin typeface="Times New Roman" panose="02020603050405020304" pitchFamily="18" charset="0"/>
              </a:rPr>
              <a:t>，</a:t>
            </a:r>
            <a:r>
              <a:rPr lang="en-US" altLang="zh-CN" sz="2000" i="1">
                <a:latin typeface="Times New Roman" panose="02020603050405020304" pitchFamily="18" charset="0"/>
              </a:rPr>
              <a:t>i=0,1,…,p-1;</a:t>
            </a:r>
          </a:p>
          <a:p>
            <a:pPr eaLnBrk="1" hangingPunct="1">
              <a:lnSpc>
                <a:spcPct val="100000"/>
              </a:lnSpc>
              <a:spcBef>
                <a:spcPct val="50000"/>
              </a:spcBef>
              <a:buClrTx/>
              <a:buSzTx/>
              <a:buFont typeface="Arial" panose="020B0604020202020204" pitchFamily="34" charset="0"/>
              <a:buNone/>
            </a:pPr>
            <a:r>
              <a:rPr lang="en-US" altLang="zh-CN" sz="2000">
                <a:latin typeface="Times New Roman" panose="02020603050405020304" pitchFamily="18" charset="0"/>
              </a:rPr>
              <a:t>8. With the relationship between </a:t>
            </a:r>
            <a:r>
              <a:rPr lang="en-US" altLang="zh-CN" sz="2000" i="1">
                <a:latin typeface="Times New Roman" panose="02020603050405020304" pitchFamily="18" charset="0"/>
              </a:rPr>
              <a:t>f</a:t>
            </a:r>
            <a:r>
              <a:rPr lang="en-US" altLang="zh-CN" sz="2000" i="1" baseline="-10000">
                <a:latin typeface="Times New Roman" panose="02020603050405020304" pitchFamily="18" charset="0"/>
              </a:rPr>
              <a:t>j</a:t>
            </a:r>
            <a:r>
              <a:rPr lang="en-US" altLang="zh-CN" sz="2000">
                <a:latin typeface="Times New Roman" panose="02020603050405020304" pitchFamily="18" charset="0"/>
              </a:rPr>
              <a:t> and </a:t>
            </a:r>
            <a:r>
              <a:rPr lang="en-US" altLang="zh-CN" sz="2000" i="1">
                <a:latin typeface="Times New Roman" panose="02020603050405020304" pitchFamily="18" charset="0"/>
              </a:rPr>
              <a:t>g</a:t>
            </a:r>
            <a:r>
              <a:rPr lang="en-US" altLang="zh-CN" sz="2000" i="1" baseline="-10000">
                <a:latin typeface="Times New Roman" panose="02020603050405020304" pitchFamily="18" charset="0"/>
              </a:rPr>
              <a:t>i</a:t>
            </a:r>
            <a:r>
              <a:rPr lang="en-US" altLang="zh-CN" sz="2000">
                <a:latin typeface="Times New Roman" panose="02020603050405020304" pitchFamily="18" charset="0"/>
              </a:rPr>
              <a:t>, modify the gray of original image, get  the result.</a:t>
            </a:r>
          </a:p>
          <a:p>
            <a:pPr eaLnBrk="1" hangingPunct="1">
              <a:lnSpc>
                <a:spcPct val="100000"/>
              </a:lnSpc>
              <a:spcBef>
                <a:spcPct val="50000"/>
              </a:spcBef>
              <a:buClrTx/>
              <a:buSzTx/>
              <a:buFont typeface="Arial" panose="020B0604020202020204" pitchFamily="34" charset="0"/>
              <a:buNone/>
            </a:pPr>
            <a:endParaRPr lang="en-US" altLang="zh-CN" sz="2400">
              <a:latin typeface="Times New Roman" panose="02020603050405020304" pitchFamily="18" charset="0"/>
            </a:endParaRPr>
          </a:p>
        </p:txBody>
      </p:sp>
      <p:sp>
        <p:nvSpPr>
          <p:cNvPr id="136195" name="Rectangle 2">
            <a:extLst>
              <a:ext uri="{FF2B5EF4-FFF2-40B4-BE49-F238E27FC236}">
                <a16:creationId xmlns:a16="http://schemas.microsoft.com/office/drawing/2014/main" id="{77BE8427-48ED-4D72-BDBD-106DC7EE150E}"/>
              </a:ext>
            </a:extLst>
          </p:cNvPr>
          <p:cNvSpPr>
            <a:spLocks noGrp="1" noChangeArrowheads="1"/>
          </p:cNvSpPr>
          <p:nvPr>
            <p:ph type="title"/>
          </p:nvPr>
        </p:nvSpPr>
        <p:spPr>
          <a:xfrm>
            <a:off x="1014413" y="635000"/>
            <a:ext cx="7158037" cy="417513"/>
          </a:xfrm>
        </p:spPr>
        <p:txBody>
          <a:bodyPr/>
          <a:lstStyle/>
          <a:p>
            <a:pPr eaLnBrk="1" hangingPunct="1"/>
            <a:r>
              <a:rPr lang="en-US" altLang="zh-CN" sz="3200" b="1"/>
              <a:t>Histogram equalization</a:t>
            </a:r>
            <a:r>
              <a:rPr lang="en-US" altLang="zh-CN" sz="3200"/>
              <a:t> </a:t>
            </a:r>
            <a:r>
              <a:rPr lang="en-US" altLang="zh-CN" sz="3200" b="1"/>
              <a:t>algorithm</a:t>
            </a:r>
          </a:p>
        </p:txBody>
      </p:sp>
      <p:graphicFrame>
        <p:nvGraphicFramePr>
          <p:cNvPr id="136196" name="Object 3">
            <a:extLst>
              <a:ext uri="{FF2B5EF4-FFF2-40B4-BE49-F238E27FC236}">
                <a16:creationId xmlns:a16="http://schemas.microsoft.com/office/drawing/2014/main" id="{0CC6EC03-A3AB-4360-83D9-C646A39803B7}"/>
              </a:ext>
            </a:extLst>
          </p:cNvPr>
          <p:cNvGraphicFramePr>
            <a:graphicFrameLocks/>
          </p:cNvGraphicFramePr>
          <p:nvPr/>
        </p:nvGraphicFramePr>
        <p:xfrm>
          <a:off x="1643063" y="3032125"/>
          <a:ext cx="4572000" cy="762000"/>
        </p:xfrm>
        <a:graphic>
          <a:graphicData uri="http://schemas.openxmlformats.org/presentationml/2006/ole">
            <mc:AlternateContent xmlns:mc="http://schemas.openxmlformats.org/markup-compatibility/2006">
              <mc:Choice xmlns:v="urn:schemas-microsoft-com:vml" Requires="v">
                <p:oleObj spid="_x0000_s136277" r:id="rId4" imgW="2310397" imgH="444307" progId="Equation.3">
                  <p:embed/>
                </p:oleObj>
              </mc:Choice>
              <mc:Fallback>
                <p:oleObj r:id="rId4" imgW="2310397" imgH="444307" progId="Equation.3">
                  <p:embed/>
                  <p:pic>
                    <p:nvPicPr>
                      <p:cNvPr id="0"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3063" y="3032125"/>
                        <a:ext cx="457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2A34CC05-4AE8-4A76-8E3E-1AA1A8F79E18}"/>
              </a:ext>
            </a:extLst>
          </p:cNvPr>
          <p:cNvSpPr>
            <a:spLocks noChangeArrowheads="1"/>
          </p:cNvSpPr>
          <p:nvPr/>
        </p:nvSpPr>
        <p:spPr bwMode="auto">
          <a:xfrm>
            <a:off x="0" y="381000"/>
            <a:ext cx="434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zh-CN" sz="2000">
              <a:latin typeface="Times New Roman" panose="02020603050405020304" pitchFamily="18" charset="0"/>
            </a:endParaRPr>
          </a:p>
        </p:txBody>
      </p:sp>
      <p:sp>
        <p:nvSpPr>
          <p:cNvPr id="138243" name="Rectangle 4">
            <a:extLst>
              <a:ext uri="{FF2B5EF4-FFF2-40B4-BE49-F238E27FC236}">
                <a16:creationId xmlns:a16="http://schemas.microsoft.com/office/drawing/2014/main" id="{A51E3B61-578B-4EFF-8B35-187B475AEA95}"/>
              </a:ext>
            </a:extLst>
          </p:cNvPr>
          <p:cNvSpPr>
            <a:spLocks noGrp="1" noChangeArrowheads="1"/>
          </p:cNvSpPr>
          <p:nvPr>
            <p:ph type="title"/>
          </p:nvPr>
        </p:nvSpPr>
        <p:spPr>
          <a:xfrm>
            <a:off x="584200" y="560388"/>
            <a:ext cx="7386638" cy="615950"/>
          </a:xfrm>
        </p:spPr>
        <p:txBody>
          <a:bodyPr/>
          <a:lstStyle/>
          <a:p>
            <a:pPr eaLnBrk="1" hangingPunct="1"/>
            <a:r>
              <a:rPr lang="en-US" altLang="zh-CN" sz="3600"/>
              <a:t>Histogram equalization example</a:t>
            </a:r>
          </a:p>
        </p:txBody>
      </p:sp>
      <p:pic>
        <p:nvPicPr>
          <p:cNvPr id="138244" name="Picture 5">
            <a:extLst>
              <a:ext uri="{FF2B5EF4-FFF2-40B4-BE49-F238E27FC236}">
                <a16:creationId xmlns:a16="http://schemas.microsoft.com/office/drawing/2014/main" id="{FB650A48-B0C9-427D-957E-F6FEAE43EF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295400"/>
            <a:ext cx="253365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5" name="Picture 7">
            <a:extLst>
              <a:ext uri="{FF2B5EF4-FFF2-40B4-BE49-F238E27FC236}">
                <a16:creationId xmlns:a16="http://schemas.microsoft.com/office/drawing/2014/main" id="{4223F7E8-B95C-4F1C-8886-11D47836E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962400"/>
            <a:ext cx="3200400"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6" name="Picture 9">
            <a:extLst>
              <a:ext uri="{FF2B5EF4-FFF2-40B4-BE49-F238E27FC236}">
                <a16:creationId xmlns:a16="http://schemas.microsoft.com/office/drawing/2014/main" id="{8C4BFB34-BDC3-4CF8-874E-DB1787E67C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295400"/>
            <a:ext cx="254317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Picture 8">
            <a:extLst>
              <a:ext uri="{FF2B5EF4-FFF2-40B4-BE49-F238E27FC236}">
                <a16:creationId xmlns:a16="http://schemas.microsoft.com/office/drawing/2014/main" id="{6B15B2AC-833F-43CA-8464-8A827A4DF5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3962400"/>
            <a:ext cx="32004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5B176CC7-9064-40D5-9559-07FAAFF30050}"/>
              </a:ext>
            </a:extLst>
          </p:cNvPr>
          <p:cNvSpPr>
            <a:spLocks noGrp="1" noChangeArrowheads="1"/>
          </p:cNvSpPr>
          <p:nvPr>
            <p:ph type="title"/>
          </p:nvPr>
        </p:nvSpPr>
        <p:spPr/>
        <p:txBody>
          <a:bodyPr/>
          <a:lstStyle/>
          <a:p>
            <a:r>
              <a:rPr lang="zh-CN" altLang="en-US"/>
              <a:t>针对</a:t>
            </a:r>
            <a:r>
              <a:rPr lang="en-US" altLang="zh-CN"/>
              <a:t>bmp</a:t>
            </a:r>
            <a:r>
              <a:rPr lang="zh-CN" altLang="en-US"/>
              <a:t>图像的直方图均衡化</a:t>
            </a:r>
          </a:p>
        </p:txBody>
      </p:sp>
      <p:pic>
        <p:nvPicPr>
          <p:cNvPr id="139267" name="Picture 4">
            <a:extLst>
              <a:ext uri="{FF2B5EF4-FFF2-40B4-BE49-F238E27FC236}">
                <a16:creationId xmlns:a16="http://schemas.microsoft.com/office/drawing/2014/main" id="{56F727FE-FA1D-4034-9859-3B09AF5D3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87613"/>
            <a:ext cx="4724400" cy="421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68" name="Picture 5">
            <a:extLst>
              <a:ext uri="{FF2B5EF4-FFF2-40B4-BE49-F238E27FC236}">
                <a16:creationId xmlns:a16="http://schemas.microsoft.com/office/drawing/2014/main" id="{D1BFEE4D-2B8E-454E-BFFD-95F2F4604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295400"/>
            <a:ext cx="4800600" cy="393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398" name="Line 6">
            <a:extLst>
              <a:ext uri="{FF2B5EF4-FFF2-40B4-BE49-F238E27FC236}">
                <a16:creationId xmlns:a16="http://schemas.microsoft.com/office/drawing/2014/main" id="{F43BA599-1BDE-4BB9-BEA6-968080C68636}"/>
              </a:ext>
            </a:extLst>
          </p:cNvPr>
          <p:cNvSpPr>
            <a:spLocks noChangeShapeType="1"/>
          </p:cNvSpPr>
          <p:nvPr/>
        </p:nvSpPr>
        <p:spPr bwMode="auto">
          <a:xfrm>
            <a:off x="5257800" y="3200400"/>
            <a:ext cx="32004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15398"/>
                                        </p:tgtEl>
                                        <p:attrNameLst>
                                          <p:attrName>style.visibility</p:attrName>
                                        </p:attrNameLst>
                                      </p:cBhvr>
                                      <p:to>
                                        <p:strVal val="visible"/>
                                      </p:to>
                                    </p:set>
                                    <p:anim calcmode="lin" valueType="num">
                                      <p:cBhvr additive="base">
                                        <p:cTn id="7" dur="500" fill="hold"/>
                                        <p:tgtEl>
                                          <p:spTgt spid="315398"/>
                                        </p:tgtEl>
                                        <p:attrNameLst>
                                          <p:attrName>ppt_x</p:attrName>
                                        </p:attrNameLst>
                                      </p:cBhvr>
                                      <p:tavLst>
                                        <p:tav tm="0">
                                          <p:val>
                                            <p:strVal val="#ppt_x"/>
                                          </p:val>
                                        </p:tav>
                                        <p:tav tm="100000">
                                          <p:val>
                                            <p:strVal val="#ppt_x"/>
                                          </p:val>
                                        </p:tav>
                                      </p:tavLst>
                                    </p:anim>
                                    <p:anim calcmode="lin" valueType="num">
                                      <p:cBhvr additive="base">
                                        <p:cTn id="8" dur="500" fill="hold"/>
                                        <p:tgtEl>
                                          <p:spTgt spid="3153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2391B046-C5BA-401D-BD7C-DE0997A83447}"/>
              </a:ext>
            </a:extLst>
          </p:cNvPr>
          <p:cNvSpPr>
            <a:spLocks noGrp="1" noChangeArrowheads="1"/>
          </p:cNvSpPr>
          <p:nvPr>
            <p:ph type="subTitle" idx="1"/>
          </p:nvPr>
        </p:nvSpPr>
        <p:spPr>
          <a:xfrm>
            <a:off x="395288" y="1052513"/>
            <a:ext cx="8353425" cy="3797300"/>
          </a:xfrm>
        </p:spPr>
        <p:txBody>
          <a:bodyPr/>
          <a:lstStyle/>
          <a:p>
            <a:pPr algn="l">
              <a:buClr>
                <a:srgbClr val="DD0327"/>
              </a:buClr>
              <a:buFont typeface="Wingdings" panose="05000000000000000000" pitchFamily="2" charset="2"/>
              <a:buChar char="n"/>
            </a:pPr>
            <a:r>
              <a:rPr lang="zh-CN" altLang="en-US" b="1">
                <a:latin typeface="楷体_GB2312"/>
                <a:ea typeface="楷体_GB2312"/>
                <a:cs typeface="楷体_GB2312"/>
              </a:rPr>
              <a:t>直方图修正</a:t>
            </a:r>
          </a:p>
          <a:p>
            <a:pPr algn="l">
              <a:buClr>
                <a:srgbClr val="DD0327"/>
              </a:buClr>
              <a:buFont typeface="Wingdings" panose="05000000000000000000" pitchFamily="2" charset="2"/>
              <a:buChar char="n"/>
            </a:pPr>
            <a:r>
              <a:rPr lang="zh-CN" altLang="en-US" b="1">
                <a:solidFill>
                  <a:srgbClr val="000099"/>
                </a:solidFill>
                <a:latin typeface="楷体_GB2312"/>
                <a:ea typeface="楷体_GB2312"/>
                <a:cs typeface="楷体_GB2312"/>
              </a:rPr>
              <a:t>图像线性运算模型</a:t>
            </a:r>
          </a:p>
          <a:p>
            <a:pPr algn="l">
              <a:buClr>
                <a:srgbClr val="DD0327"/>
              </a:buClr>
              <a:buFont typeface="Wingdings" panose="05000000000000000000" pitchFamily="2" charset="2"/>
              <a:buChar char="n"/>
            </a:pPr>
            <a:r>
              <a:rPr lang="zh-CN" altLang="en-US" b="1">
                <a:latin typeface="楷体_GB2312"/>
                <a:ea typeface="楷体_GB2312"/>
                <a:cs typeface="楷体_GB2312"/>
              </a:rPr>
              <a:t>线性滤波器</a:t>
            </a:r>
          </a:p>
          <a:p>
            <a:pPr algn="l">
              <a:buClr>
                <a:srgbClr val="DD0327"/>
              </a:buClr>
              <a:buFont typeface="Wingdings" panose="05000000000000000000" pitchFamily="2" charset="2"/>
              <a:buChar char="Ä"/>
            </a:pPr>
            <a:r>
              <a:rPr lang="zh-CN" altLang="en-US" b="1">
                <a:latin typeface="楷体_GB2312"/>
                <a:ea typeface="楷体_GB2312"/>
                <a:cs typeface="楷体_GB2312"/>
              </a:rPr>
              <a:t>  均值滤波器</a:t>
            </a:r>
          </a:p>
          <a:p>
            <a:pPr algn="l">
              <a:buClr>
                <a:srgbClr val="DD0327"/>
              </a:buClr>
              <a:buFont typeface="Wingdings" panose="05000000000000000000" pitchFamily="2" charset="2"/>
              <a:buChar char="Ä"/>
            </a:pPr>
            <a:r>
              <a:rPr lang="zh-CN" altLang="en-US" b="1">
                <a:latin typeface="楷体_GB2312"/>
                <a:ea typeface="楷体_GB2312"/>
                <a:cs typeface="楷体_GB2312"/>
              </a:rPr>
              <a:t>  高斯平滑滤波器</a:t>
            </a:r>
          </a:p>
          <a:p>
            <a:pPr algn="l">
              <a:buClr>
                <a:srgbClr val="DD0327"/>
              </a:buClr>
              <a:buFont typeface="Wingdings" panose="05000000000000000000" pitchFamily="2" charset="2"/>
              <a:buChar char="n"/>
            </a:pPr>
            <a:r>
              <a:rPr lang="zh-CN" altLang="en-US" b="1">
                <a:latin typeface="楷体_GB2312"/>
                <a:ea typeface="楷体_GB2312"/>
                <a:cs typeface="楷体_GB2312"/>
              </a:rPr>
              <a:t>非线性滤波器</a:t>
            </a:r>
          </a:p>
          <a:p>
            <a:pPr algn="l">
              <a:buClr>
                <a:srgbClr val="DD0327"/>
              </a:buClr>
              <a:buFont typeface="Wingdings" panose="05000000000000000000" pitchFamily="2" charset="2"/>
              <a:buChar char="Ä"/>
            </a:pPr>
            <a:r>
              <a:rPr lang="zh-CN" altLang="en-US" b="1">
                <a:latin typeface="楷体_GB2312"/>
                <a:ea typeface="楷体_GB2312"/>
                <a:cs typeface="楷体_GB2312"/>
              </a:rPr>
              <a:t>  中值滤波器</a:t>
            </a:r>
          </a:p>
          <a:p>
            <a:pPr algn="l">
              <a:buClr>
                <a:srgbClr val="DD0327"/>
              </a:buClr>
              <a:buFont typeface="Wingdings" panose="05000000000000000000" pitchFamily="2" charset="2"/>
              <a:buChar char="Ä"/>
            </a:pPr>
            <a:r>
              <a:rPr lang="zh-CN" altLang="en-US" b="1">
                <a:latin typeface="楷体_GB2312"/>
                <a:ea typeface="楷体_GB2312"/>
                <a:cs typeface="楷体_GB2312"/>
              </a:rPr>
              <a:t>  边缘保持滤波器</a:t>
            </a:r>
          </a:p>
        </p:txBody>
      </p:sp>
      <p:sp>
        <p:nvSpPr>
          <p:cNvPr id="7" name="Text Box 3">
            <a:extLst>
              <a:ext uri="{FF2B5EF4-FFF2-40B4-BE49-F238E27FC236}">
                <a16:creationId xmlns:a16="http://schemas.microsoft.com/office/drawing/2014/main" id="{D38B5F8E-5EFD-4744-B281-8755A3401269}"/>
              </a:ext>
            </a:extLst>
          </p:cNvPr>
          <p:cNvSpPr txBox="1">
            <a:spLocks noChangeArrowheads="1"/>
          </p:cNvSpPr>
          <p:nvPr/>
        </p:nvSpPr>
        <p:spPr bwMode="auto">
          <a:xfrm>
            <a:off x="323850" y="333375"/>
            <a:ext cx="3203575" cy="70167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3.4.1 </a:t>
            </a:r>
            <a:r>
              <a:rPr lang="zh-CN" altLang="en-US" sz="4000" b="1" kern="0" dirty="0">
                <a:solidFill>
                  <a:srgbClr val="000099"/>
                </a:solidFill>
              </a:rPr>
              <a:t>概述</a:t>
            </a:r>
          </a:p>
        </p:txBody>
      </p:sp>
      <p:pic>
        <p:nvPicPr>
          <p:cNvPr id="140292" name="Picture 12" descr="underline_base">
            <a:extLst>
              <a:ext uri="{FF2B5EF4-FFF2-40B4-BE49-F238E27FC236}">
                <a16:creationId xmlns:a16="http://schemas.microsoft.com/office/drawing/2014/main" id="{53A1E0E4-AC4B-4D52-A144-CE54A21E94E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66775"/>
            <a:ext cx="4262438"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D60CE55A-70A7-4507-8062-322E762909A0}"/>
              </a:ext>
            </a:extLst>
          </p:cNvPr>
          <p:cNvSpPr>
            <a:spLocks noGrp="1" noChangeArrowheads="1"/>
          </p:cNvSpPr>
          <p:nvPr>
            <p:ph type="subTitle" idx="1"/>
          </p:nvPr>
        </p:nvSpPr>
        <p:spPr>
          <a:xfrm>
            <a:off x="428625" y="1193800"/>
            <a:ext cx="8353425" cy="4897438"/>
          </a:xfrm>
        </p:spPr>
        <p:txBody>
          <a:bodyPr/>
          <a:lstStyle/>
          <a:p>
            <a:pPr algn="l">
              <a:buClr>
                <a:srgbClr val="DD0327"/>
              </a:buClr>
              <a:buFont typeface="Wingdings" panose="05000000000000000000" pitchFamily="2" charset="2"/>
              <a:buChar char="ü"/>
            </a:pPr>
            <a:r>
              <a:rPr lang="zh-CN" altLang="en-US" b="1">
                <a:latin typeface="楷体_GB2312"/>
                <a:ea typeface="楷体_GB2312"/>
                <a:cs typeface="楷体_GB2312"/>
              </a:rPr>
              <a:t>线性卷积：</a:t>
            </a:r>
          </a:p>
          <a:p>
            <a:pPr algn="l">
              <a:buClr>
                <a:srgbClr val="DD0327"/>
              </a:buClr>
              <a:buFont typeface="Wingdings" panose="05000000000000000000" pitchFamily="2" charset="2"/>
              <a:buChar char="ü"/>
            </a:pPr>
            <a:endParaRPr lang="zh-CN" altLang="en-US" sz="3600" b="1">
              <a:latin typeface="楷体_GB2312"/>
              <a:ea typeface="楷体_GB2312"/>
              <a:cs typeface="楷体_GB2312"/>
            </a:endParaRPr>
          </a:p>
          <a:p>
            <a:pPr algn="l">
              <a:buClr>
                <a:srgbClr val="DD0327"/>
              </a:buClr>
              <a:buFont typeface="Wingdings" panose="05000000000000000000" pitchFamily="2" charset="2"/>
              <a:buChar char="ü"/>
            </a:pPr>
            <a:endParaRPr lang="zh-CN" altLang="en-US" sz="3600" b="1">
              <a:latin typeface="楷体_GB2312"/>
              <a:ea typeface="楷体_GB2312"/>
              <a:cs typeface="楷体_GB2312"/>
            </a:endParaRPr>
          </a:p>
          <a:p>
            <a:pPr algn="l">
              <a:buClr>
                <a:srgbClr val="DD0327"/>
              </a:buClr>
            </a:pPr>
            <a:r>
              <a:rPr lang="zh-CN" altLang="en-US" b="1">
                <a:latin typeface="楷体_GB2312"/>
                <a:ea typeface="楷体_GB2312"/>
                <a:cs typeface="楷体_GB2312"/>
              </a:rPr>
              <a:t>输出</a:t>
            </a:r>
            <a:r>
              <a:rPr lang="en-US" altLang="zh-CN" b="1" i="1">
                <a:latin typeface="楷体_GB2312"/>
                <a:ea typeface="楷体_GB2312"/>
                <a:cs typeface="楷体_GB2312"/>
              </a:rPr>
              <a:t>h(x,y)</a:t>
            </a:r>
            <a:r>
              <a:rPr lang="zh-CN" altLang="en-US" b="1">
                <a:latin typeface="楷体_GB2312"/>
                <a:ea typeface="楷体_GB2312"/>
                <a:cs typeface="楷体_GB2312"/>
              </a:rPr>
              <a:t>用输入</a:t>
            </a:r>
            <a:r>
              <a:rPr lang="en-US" altLang="zh-CN" b="1" i="1">
                <a:latin typeface="楷体_GB2312"/>
                <a:ea typeface="楷体_GB2312"/>
                <a:cs typeface="楷体_GB2312"/>
              </a:rPr>
              <a:t>f(x,y)</a:t>
            </a:r>
            <a:r>
              <a:rPr lang="zh-CN" altLang="en-US" b="1">
                <a:latin typeface="楷体_GB2312"/>
                <a:ea typeface="楷体_GB2312"/>
                <a:cs typeface="楷体_GB2312"/>
              </a:rPr>
              <a:t>与脉冲响应</a:t>
            </a:r>
            <a:r>
              <a:rPr lang="en-US" altLang="zh-CN" b="1" i="1">
                <a:latin typeface="楷体_GB2312"/>
                <a:ea typeface="楷体_GB2312"/>
                <a:cs typeface="楷体_GB2312"/>
              </a:rPr>
              <a:t>g(x,y)</a:t>
            </a:r>
          </a:p>
          <a:p>
            <a:pPr algn="l">
              <a:buClr>
                <a:srgbClr val="DD0327"/>
              </a:buClr>
              <a:buFont typeface="Wingdings" panose="05000000000000000000" pitchFamily="2" charset="2"/>
              <a:buChar char="ü"/>
            </a:pPr>
            <a:r>
              <a:rPr lang="zh-CN" altLang="en-US" b="1">
                <a:latin typeface="楷体_GB2312"/>
                <a:ea typeface="楷体_GB2312"/>
                <a:cs typeface="楷体_GB2312"/>
              </a:rPr>
              <a:t>卷积定义：</a:t>
            </a:r>
          </a:p>
          <a:p>
            <a:pPr algn="l">
              <a:buClr>
                <a:srgbClr val="DD0327"/>
              </a:buClr>
              <a:buFont typeface="Wingdings" panose="05000000000000000000" pitchFamily="2" charset="2"/>
              <a:buChar char="ü"/>
            </a:pPr>
            <a:endParaRPr lang="zh-CN" altLang="en-US" b="1">
              <a:latin typeface="楷体_GB2312"/>
              <a:ea typeface="楷体_GB2312"/>
              <a:cs typeface="楷体_GB2312"/>
            </a:endParaRPr>
          </a:p>
          <a:p>
            <a:pPr algn="l">
              <a:buClr>
                <a:srgbClr val="DD0327"/>
              </a:buClr>
              <a:buFont typeface="Wingdings" panose="05000000000000000000" pitchFamily="2" charset="2"/>
              <a:buChar char="ü"/>
            </a:pPr>
            <a:endParaRPr lang="zh-CN" altLang="en-US" b="1">
              <a:latin typeface="楷体_GB2312"/>
              <a:ea typeface="楷体_GB2312"/>
              <a:cs typeface="楷体_GB2312"/>
            </a:endParaRPr>
          </a:p>
          <a:p>
            <a:pPr algn="l">
              <a:buClr>
                <a:srgbClr val="DD0327"/>
              </a:buClr>
              <a:buFont typeface="Wingdings" panose="05000000000000000000" pitchFamily="2" charset="2"/>
              <a:buChar char="ü"/>
            </a:pPr>
            <a:r>
              <a:rPr lang="zh-CN" altLang="en-US" b="1">
                <a:latin typeface="楷体_GB2312"/>
                <a:ea typeface="楷体_GB2312"/>
                <a:cs typeface="楷体_GB2312"/>
              </a:rPr>
              <a:t>图像离散系统可写成：</a:t>
            </a:r>
          </a:p>
        </p:txBody>
      </p:sp>
      <p:graphicFrame>
        <p:nvGraphicFramePr>
          <p:cNvPr id="141315" name="Object 2">
            <a:extLst>
              <a:ext uri="{FF2B5EF4-FFF2-40B4-BE49-F238E27FC236}">
                <a16:creationId xmlns:a16="http://schemas.microsoft.com/office/drawing/2014/main" id="{CB9646A2-A374-444F-965C-4BAA304B3912}"/>
              </a:ext>
            </a:extLst>
          </p:cNvPr>
          <p:cNvGraphicFramePr>
            <a:graphicFrameLocks/>
          </p:cNvGraphicFramePr>
          <p:nvPr/>
        </p:nvGraphicFramePr>
        <p:xfrm>
          <a:off x="595313" y="1727200"/>
          <a:ext cx="4322762" cy="1087438"/>
        </p:xfrm>
        <a:graphic>
          <a:graphicData uri="http://schemas.openxmlformats.org/presentationml/2006/ole">
            <mc:AlternateContent xmlns:mc="http://schemas.openxmlformats.org/markup-compatibility/2006">
              <mc:Choice xmlns:v="urn:schemas-microsoft-com:vml" Requires="v">
                <p:oleObj spid="_x0000_s141572" r:id="rId4" imgW="2019300" imgH="508000" progId="Equation.DSMT4">
                  <p:embed/>
                </p:oleObj>
              </mc:Choice>
              <mc:Fallback>
                <p:oleObj r:id="rId4" imgW="2019300" imgH="508000" progId="Equation.DSMT4">
                  <p:embed/>
                  <p:pic>
                    <p:nvPicPr>
                      <p:cNvPr id="0" name="Object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313" y="1727200"/>
                        <a:ext cx="4322762"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1316" name="Object 3">
            <a:extLst>
              <a:ext uri="{FF2B5EF4-FFF2-40B4-BE49-F238E27FC236}">
                <a16:creationId xmlns:a16="http://schemas.microsoft.com/office/drawing/2014/main" id="{157E001E-BA1E-4CDE-8726-B1B3C998FDAF}"/>
              </a:ext>
            </a:extLst>
          </p:cNvPr>
          <p:cNvGraphicFramePr>
            <a:graphicFrameLocks/>
          </p:cNvGraphicFramePr>
          <p:nvPr/>
        </p:nvGraphicFramePr>
        <p:xfrm>
          <a:off x="404813" y="3522663"/>
          <a:ext cx="8529637" cy="1089025"/>
        </p:xfrm>
        <a:graphic>
          <a:graphicData uri="http://schemas.openxmlformats.org/presentationml/2006/ole">
            <mc:AlternateContent xmlns:mc="http://schemas.openxmlformats.org/markup-compatibility/2006">
              <mc:Choice xmlns:v="urn:schemas-microsoft-com:vml" Requires="v">
                <p:oleObj spid="_x0000_s141573" r:id="rId6" imgW="4114800" imgH="469900" progId="Equation.DSMT4">
                  <p:embed/>
                </p:oleObj>
              </mc:Choice>
              <mc:Fallback>
                <p:oleObj r:id="rId6" imgW="4114800" imgH="469900" progId="Equation.DSMT4">
                  <p:embed/>
                  <p:pic>
                    <p:nvPicPr>
                      <p:cNvPr id="0" name="Object 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813" y="3522663"/>
                        <a:ext cx="8529637"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1317" name="Object 4">
            <a:extLst>
              <a:ext uri="{FF2B5EF4-FFF2-40B4-BE49-F238E27FC236}">
                <a16:creationId xmlns:a16="http://schemas.microsoft.com/office/drawing/2014/main" id="{D147BF7D-B400-40FC-9D54-81D2553F0E39}"/>
              </a:ext>
            </a:extLst>
          </p:cNvPr>
          <p:cNvGraphicFramePr>
            <a:graphicFrameLocks/>
          </p:cNvGraphicFramePr>
          <p:nvPr/>
        </p:nvGraphicFramePr>
        <p:xfrm>
          <a:off x="819150" y="5078413"/>
          <a:ext cx="7516813" cy="1035050"/>
        </p:xfrm>
        <a:graphic>
          <a:graphicData uri="http://schemas.openxmlformats.org/presentationml/2006/ole">
            <mc:AlternateContent xmlns:mc="http://schemas.openxmlformats.org/markup-compatibility/2006">
              <mc:Choice xmlns:v="urn:schemas-microsoft-com:vml" Requires="v">
                <p:oleObj spid="_x0000_s141574" r:id="rId8" imgW="3135539" imgH="431613" progId="Equation.DSMT4">
                  <p:embed/>
                </p:oleObj>
              </mc:Choice>
              <mc:Fallback>
                <p:oleObj r:id="rId8" imgW="3135539" imgH="431613" progId="Equation.DSMT4">
                  <p:embed/>
                  <p:pic>
                    <p:nvPicPr>
                      <p:cNvPr id="0" name="Object 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9150" y="5078413"/>
                        <a:ext cx="7516813"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 name="Group 17">
            <a:extLst>
              <a:ext uri="{FF2B5EF4-FFF2-40B4-BE49-F238E27FC236}">
                <a16:creationId xmlns:a16="http://schemas.microsoft.com/office/drawing/2014/main" id="{370D74BA-0535-48AD-B909-D82782B03122}"/>
              </a:ext>
            </a:extLst>
          </p:cNvPr>
          <p:cNvGrpSpPr>
            <a:grpSpLocks/>
          </p:cNvGrpSpPr>
          <p:nvPr/>
        </p:nvGrpSpPr>
        <p:grpSpPr bwMode="auto">
          <a:xfrm>
            <a:off x="5110163" y="-49213"/>
            <a:ext cx="3740150" cy="2819401"/>
            <a:chOff x="3153" y="1104"/>
            <a:chExt cx="2559" cy="2477"/>
          </a:xfrm>
        </p:grpSpPr>
        <p:sp>
          <p:nvSpPr>
            <p:cNvPr id="141321" name="Text Box 12">
              <a:extLst>
                <a:ext uri="{FF2B5EF4-FFF2-40B4-BE49-F238E27FC236}">
                  <a16:creationId xmlns:a16="http://schemas.microsoft.com/office/drawing/2014/main" id="{E3132DE8-6CAC-41D6-944E-AB1CCFD5799F}"/>
                </a:ext>
              </a:extLst>
            </p:cNvPr>
            <p:cNvSpPr txBox="1">
              <a:spLocks noChangeArrowheads="1"/>
            </p:cNvSpPr>
            <p:nvPr/>
          </p:nvSpPr>
          <p:spPr bwMode="auto">
            <a:xfrm>
              <a:off x="5280" y="1104"/>
              <a:ext cx="432"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600">
                  <a:latin typeface="Times New Roman" panose="02020603050405020304" pitchFamily="18" charset="0"/>
                </a:rPr>
                <a:t>y</a:t>
              </a:r>
              <a:endParaRPr lang="en-US" altLang="zh-CN" sz="3200"/>
            </a:p>
          </p:txBody>
        </p:sp>
        <p:sp>
          <p:nvSpPr>
            <p:cNvPr id="141322" name="Text Box 5">
              <a:extLst>
                <a:ext uri="{FF2B5EF4-FFF2-40B4-BE49-F238E27FC236}">
                  <a16:creationId xmlns:a16="http://schemas.microsoft.com/office/drawing/2014/main" id="{09666DC9-ED1A-48C4-B1E5-49C192D1C2B5}"/>
                </a:ext>
              </a:extLst>
            </p:cNvPr>
            <p:cNvSpPr txBox="1">
              <a:spLocks noChangeArrowheads="1"/>
            </p:cNvSpPr>
            <p:nvPr/>
          </p:nvSpPr>
          <p:spPr bwMode="auto">
            <a:xfrm>
              <a:off x="3226" y="3264"/>
              <a:ext cx="432" cy="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2400">
                  <a:latin typeface="Times New Roman" panose="02020603050405020304" pitchFamily="18" charset="0"/>
                </a:rPr>
                <a:t>x</a:t>
              </a:r>
              <a:endParaRPr lang="en-US" altLang="zh-CN" sz="3600"/>
            </a:p>
          </p:txBody>
        </p:sp>
        <p:sp>
          <p:nvSpPr>
            <p:cNvPr id="141323" name="Rectangle 6">
              <a:extLst>
                <a:ext uri="{FF2B5EF4-FFF2-40B4-BE49-F238E27FC236}">
                  <a16:creationId xmlns:a16="http://schemas.microsoft.com/office/drawing/2014/main" id="{76D1C9B6-7F81-4D67-9BC3-B25950DE7280}"/>
                </a:ext>
              </a:extLst>
            </p:cNvPr>
            <p:cNvSpPr>
              <a:spLocks noChangeArrowheads="1"/>
            </p:cNvSpPr>
            <p:nvPr/>
          </p:nvSpPr>
          <p:spPr bwMode="auto">
            <a:xfrm>
              <a:off x="3153" y="1341"/>
              <a:ext cx="2319" cy="1875"/>
            </a:xfrm>
            <a:prstGeom prst="rect">
              <a:avLst/>
            </a:prstGeom>
            <a:solidFill>
              <a:srgbClr val="FFFFFF"/>
            </a:solidFill>
            <a:ln w="19050">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zh-CN"/>
            </a:p>
          </p:txBody>
        </p:sp>
        <p:sp>
          <p:nvSpPr>
            <p:cNvPr id="141324" name="Line 7">
              <a:extLst>
                <a:ext uri="{FF2B5EF4-FFF2-40B4-BE49-F238E27FC236}">
                  <a16:creationId xmlns:a16="http://schemas.microsoft.com/office/drawing/2014/main" id="{89299F0B-748B-42ED-8EF5-BEFEB49261E9}"/>
                </a:ext>
              </a:extLst>
            </p:cNvPr>
            <p:cNvSpPr>
              <a:spLocks noChangeShapeType="1"/>
            </p:cNvSpPr>
            <p:nvPr/>
          </p:nvSpPr>
          <p:spPr bwMode="auto">
            <a:xfrm>
              <a:off x="5471" y="1342"/>
              <a:ext cx="241" cy="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325" name="Line 8">
              <a:extLst>
                <a:ext uri="{FF2B5EF4-FFF2-40B4-BE49-F238E27FC236}">
                  <a16:creationId xmlns:a16="http://schemas.microsoft.com/office/drawing/2014/main" id="{1F2A8AA4-9D09-41A3-A542-77948104FADE}"/>
                </a:ext>
              </a:extLst>
            </p:cNvPr>
            <p:cNvSpPr>
              <a:spLocks noChangeShapeType="1"/>
            </p:cNvSpPr>
            <p:nvPr/>
          </p:nvSpPr>
          <p:spPr bwMode="auto">
            <a:xfrm>
              <a:off x="3153" y="3216"/>
              <a:ext cx="1" cy="2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326" name="Rectangle 9" descr="大网格">
              <a:extLst>
                <a:ext uri="{FF2B5EF4-FFF2-40B4-BE49-F238E27FC236}">
                  <a16:creationId xmlns:a16="http://schemas.microsoft.com/office/drawing/2014/main" id="{9BD5E574-BCB4-4537-AFB6-42814D846398}"/>
                </a:ext>
              </a:extLst>
            </p:cNvPr>
            <p:cNvSpPr>
              <a:spLocks noChangeArrowheads="1"/>
            </p:cNvSpPr>
            <p:nvPr/>
          </p:nvSpPr>
          <p:spPr bwMode="auto">
            <a:xfrm>
              <a:off x="3776" y="2191"/>
              <a:ext cx="446" cy="417"/>
            </a:xfrm>
            <a:prstGeom prst="rect">
              <a:avLst/>
            </a:prstGeom>
            <a:blipFill dpi="0" rotWithShape="0">
              <a:blip r:embed="rId10"/>
              <a:srcRect/>
              <a:tile tx="0" ty="0" sx="100000" sy="100000" flip="none" algn="tl"/>
            </a:blip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sp>
          <p:nvSpPr>
            <p:cNvPr id="141327" name="Line 10">
              <a:extLst>
                <a:ext uri="{FF2B5EF4-FFF2-40B4-BE49-F238E27FC236}">
                  <a16:creationId xmlns:a16="http://schemas.microsoft.com/office/drawing/2014/main" id="{4B6F7BAF-E8D3-4AFB-BC05-43834357608A}"/>
                </a:ext>
              </a:extLst>
            </p:cNvPr>
            <p:cNvSpPr>
              <a:spLocks noChangeShapeType="1"/>
            </p:cNvSpPr>
            <p:nvPr/>
          </p:nvSpPr>
          <p:spPr bwMode="auto">
            <a:xfrm flipH="1">
              <a:off x="3969" y="2327"/>
              <a:ext cx="423" cy="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328" name="Text Box 11">
              <a:extLst>
                <a:ext uri="{FF2B5EF4-FFF2-40B4-BE49-F238E27FC236}">
                  <a16:creationId xmlns:a16="http://schemas.microsoft.com/office/drawing/2014/main" id="{6FB5C73C-71B4-4EC9-A46F-868422D0D788}"/>
                </a:ext>
              </a:extLst>
            </p:cNvPr>
            <p:cNvSpPr txBox="1">
              <a:spLocks noChangeArrowheads="1"/>
            </p:cNvSpPr>
            <p:nvPr/>
          </p:nvSpPr>
          <p:spPr bwMode="auto">
            <a:xfrm>
              <a:off x="4320" y="2020"/>
              <a:ext cx="1104" cy="5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a:latin typeface="Times New Roman" panose="02020603050405020304" pitchFamily="18" charset="0"/>
                </a:rPr>
                <a:t>operator T on (x,y)</a:t>
              </a:r>
            </a:p>
            <a:p>
              <a:pPr algn="just" eaLnBrk="1" hangingPunct="1">
                <a:lnSpc>
                  <a:spcPct val="100000"/>
                </a:lnSpc>
                <a:spcBef>
                  <a:spcPct val="0"/>
                </a:spcBef>
                <a:buClrTx/>
                <a:buSzTx/>
                <a:buFont typeface="Arial" panose="020B0604020202020204" pitchFamily="34" charset="0"/>
                <a:buNone/>
              </a:pPr>
              <a:r>
                <a:rPr lang="en-US" altLang="zh-CN" sz="1400">
                  <a:latin typeface="Times New Roman" panose="02020603050405020304" pitchFamily="18" charset="0"/>
                </a:rPr>
                <a:t> and its’ neighbor domain</a:t>
              </a:r>
              <a:endParaRPr lang="en-US" altLang="zh-CN"/>
            </a:p>
          </p:txBody>
        </p:sp>
        <p:sp>
          <p:nvSpPr>
            <p:cNvPr id="141329" name="Line 13">
              <a:extLst>
                <a:ext uri="{FF2B5EF4-FFF2-40B4-BE49-F238E27FC236}">
                  <a16:creationId xmlns:a16="http://schemas.microsoft.com/office/drawing/2014/main" id="{B1BDF83A-4D90-4534-8021-98A56809C724}"/>
                </a:ext>
              </a:extLst>
            </p:cNvPr>
            <p:cNvSpPr>
              <a:spLocks noChangeShapeType="1"/>
            </p:cNvSpPr>
            <p:nvPr/>
          </p:nvSpPr>
          <p:spPr bwMode="auto">
            <a:xfrm flipH="1" flipV="1">
              <a:off x="3225" y="1408"/>
              <a:ext cx="415" cy="3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330" name="Text Box 14">
              <a:extLst>
                <a:ext uri="{FF2B5EF4-FFF2-40B4-BE49-F238E27FC236}">
                  <a16:creationId xmlns:a16="http://schemas.microsoft.com/office/drawing/2014/main" id="{52CC9B83-BFB7-49A1-AA8E-65E188322928}"/>
                </a:ext>
              </a:extLst>
            </p:cNvPr>
            <p:cNvSpPr txBox="1">
              <a:spLocks noChangeArrowheads="1"/>
            </p:cNvSpPr>
            <p:nvPr/>
          </p:nvSpPr>
          <p:spPr bwMode="auto">
            <a:xfrm>
              <a:off x="3695" y="1448"/>
              <a:ext cx="940" cy="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600">
                  <a:latin typeface="Times New Roman" panose="02020603050405020304" pitchFamily="18" charset="0"/>
                </a:rPr>
                <a:t>Image origin</a:t>
              </a:r>
              <a:endParaRPr lang="en-US" altLang="zh-CN" sz="3200"/>
            </a:p>
          </p:txBody>
        </p:sp>
        <p:sp>
          <p:nvSpPr>
            <p:cNvPr id="141331" name="Text Box 15">
              <a:extLst>
                <a:ext uri="{FF2B5EF4-FFF2-40B4-BE49-F238E27FC236}">
                  <a16:creationId xmlns:a16="http://schemas.microsoft.com/office/drawing/2014/main" id="{216F7C2D-13C7-4346-8757-66F272153CDD}"/>
                </a:ext>
              </a:extLst>
            </p:cNvPr>
            <p:cNvSpPr txBox="1">
              <a:spLocks noChangeArrowheads="1"/>
            </p:cNvSpPr>
            <p:nvPr/>
          </p:nvSpPr>
          <p:spPr bwMode="auto">
            <a:xfrm>
              <a:off x="3788" y="2806"/>
              <a:ext cx="941" cy="3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a:latin typeface="Times New Roman" panose="02020603050405020304" pitchFamily="18" charset="0"/>
                </a:rPr>
                <a:t>Image (x, y)</a:t>
              </a:r>
              <a:endParaRPr lang="en-US" altLang="zh-CN"/>
            </a:p>
          </p:txBody>
        </p:sp>
      </p:grpSp>
      <p:sp>
        <p:nvSpPr>
          <p:cNvPr id="22" name="Text Box 3">
            <a:extLst>
              <a:ext uri="{FF2B5EF4-FFF2-40B4-BE49-F238E27FC236}">
                <a16:creationId xmlns:a16="http://schemas.microsoft.com/office/drawing/2014/main" id="{1062B358-7656-48F9-94B1-4F800D777FF6}"/>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3.4.3 </a:t>
            </a:r>
            <a:r>
              <a:rPr lang="zh-CN" altLang="en-US" sz="4000" b="1" kern="0" dirty="0">
                <a:solidFill>
                  <a:srgbClr val="000099"/>
                </a:solidFill>
              </a:rPr>
              <a:t>图像线性运算</a:t>
            </a:r>
          </a:p>
        </p:txBody>
      </p:sp>
      <p:pic>
        <p:nvPicPr>
          <p:cNvPr id="141320" name="Picture 12" descr="underline_base">
            <a:extLst>
              <a:ext uri="{FF2B5EF4-FFF2-40B4-BE49-F238E27FC236}">
                <a16:creationId xmlns:a16="http://schemas.microsoft.com/office/drawing/2014/main" id="{DFB82004-BBD8-4FCB-BDE2-C5FAD63B879D}"/>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8</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4"/>
            <a:ext cx="8229600" cy="537376"/>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fontAlgn="auto">
              <a:lnSpc>
                <a:spcPct val="125000"/>
              </a:lnSpc>
              <a:spcBef>
                <a:spcPts val="0"/>
              </a:spcBef>
              <a:spcAft>
                <a:spcPts val="0"/>
              </a:spcAft>
              <a:buClr>
                <a:srgbClr val="6F1B1B"/>
              </a:buClr>
              <a:defRPr/>
            </a:pPr>
            <a:r>
              <a:rPr lang="zh-CN" altLang="en-US" sz="2000" dirty="0">
                <a:solidFill>
                  <a:srgbClr val="000000"/>
                </a:solidFill>
                <a:latin typeface="黑体" panose="02010609060101010101" pitchFamily="49" charset="-122"/>
                <a:ea typeface="黑体" panose="02010609060101010101" pitchFamily="49" charset="-122"/>
              </a:rPr>
              <a:t>小孔成像模型</a:t>
            </a:r>
            <a:endParaRPr lang="en-US" altLang="zh-CN" sz="2800" dirty="0">
              <a:solidFill>
                <a:srgbClr val="000000"/>
              </a:solidFill>
              <a:latin typeface="黑体" panose="02010609060101010101" pitchFamily="49" charset="-122"/>
              <a:ea typeface="黑体" panose="02010609060101010101" pitchFamily="49" charset="-122"/>
            </a:endParaRPr>
          </a:p>
        </p:txBody>
      </p:sp>
      <p:pic>
        <p:nvPicPr>
          <p:cNvPr id="31" name="图片 30">
            <a:extLst>
              <a:ext uri="{FF2B5EF4-FFF2-40B4-BE49-F238E27FC236}">
                <a16:creationId xmlns:a16="http://schemas.microsoft.com/office/drawing/2014/main" id="{6820CC63-682B-4C34-BC8C-DE86F6F92890}"/>
              </a:ext>
            </a:extLst>
          </p:cNvPr>
          <p:cNvPicPr>
            <a:picLocks noChangeAspect="1"/>
          </p:cNvPicPr>
          <p:nvPr/>
        </p:nvPicPr>
        <p:blipFill>
          <a:blip r:embed="rId4"/>
          <a:stretch>
            <a:fillRect/>
          </a:stretch>
        </p:blipFill>
        <p:spPr>
          <a:xfrm>
            <a:off x="1881225" y="5072057"/>
            <a:ext cx="2066667" cy="847619"/>
          </a:xfrm>
          <a:prstGeom prst="rect">
            <a:avLst/>
          </a:prstGeom>
        </p:spPr>
      </p:pic>
      <p:sp>
        <p:nvSpPr>
          <p:cNvPr id="32" name="文本框 31">
            <a:extLst>
              <a:ext uri="{FF2B5EF4-FFF2-40B4-BE49-F238E27FC236}">
                <a16:creationId xmlns:a16="http://schemas.microsoft.com/office/drawing/2014/main" id="{3EDD3E5E-2143-482E-BEE2-124F577D3243}"/>
              </a:ext>
            </a:extLst>
          </p:cNvPr>
          <p:cNvSpPr txBox="1"/>
          <p:nvPr/>
        </p:nvSpPr>
        <p:spPr>
          <a:xfrm>
            <a:off x="754805" y="5311200"/>
            <a:ext cx="1120820"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srgbClr val="000000"/>
                </a:solidFill>
                <a:latin typeface="Arial" panose="020B0604020202020204"/>
                <a:ea typeface="黑体" panose="02010609060101010101" pitchFamily="49" charset="-122"/>
              </a:rPr>
              <a:t>原始形式</a:t>
            </a:r>
          </a:p>
        </p:txBody>
      </p:sp>
      <p:pic>
        <p:nvPicPr>
          <p:cNvPr id="33" name="图片 32">
            <a:extLst>
              <a:ext uri="{FF2B5EF4-FFF2-40B4-BE49-F238E27FC236}">
                <a16:creationId xmlns:a16="http://schemas.microsoft.com/office/drawing/2014/main" id="{C537D592-ABAE-4D99-A688-AA9E9826D87A}"/>
              </a:ext>
            </a:extLst>
          </p:cNvPr>
          <p:cNvPicPr>
            <a:picLocks noChangeAspect="1"/>
          </p:cNvPicPr>
          <p:nvPr/>
        </p:nvPicPr>
        <p:blipFill>
          <a:blip r:embed="rId5"/>
          <a:stretch>
            <a:fillRect/>
          </a:stretch>
        </p:blipFill>
        <p:spPr>
          <a:xfrm>
            <a:off x="2482224" y="5957973"/>
            <a:ext cx="1657143" cy="676190"/>
          </a:xfrm>
          <a:prstGeom prst="rect">
            <a:avLst/>
          </a:prstGeom>
        </p:spPr>
      </p:pic>
      <p:sp>
        <p:nvSpPr>
          <p:cNvPr id="34" name="文本框 33">
            <a:extLst>
              <a:ext uri="{FF2B5EF4-FFF2-40B4-BE49-F238E27FC236}">
                <a16:creationId xmlns:a16="http://schemas.microsoft.com/office/drawing/2014/main" id="{4E00960F-5052-44E4-AF52-99A88EF5AEE7}"/>
              </a:ext>
            </a:extLst>
          </p:cNvPr>
          <p:cNvSpPr txBox="1"/>
          <p:nvPr/>
        </p:nvSpPr>
        <p:spPr>
          <a:xfrm>
            <a:off x="754805" y="6132612"/>
            <a:ext cx="1749197"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srgbClr val="000000"/>
                </a:solidFill>
                <a:latin typeface="Arial" panose="020B0604020202020204"/>
                <a:ea typeface="黑体" panose="02010609060101010101" pitchFamily="49" charset="-122"/>
              </a:rPr>
              <a:t>翻转到</a:t>
            </a:r>
            <a:r>
              <a:rPr lang="en-US" altLang="zh-CN" sz="1800" dirty="0">
                <a:solidFill>
                  <a:srgbClr val="000000"/>
                </a:solidFill>
                <a:latin typeface="Arial" panose="020B0604020202020204"/>
                <a:ea typeface="黑体" panose="02010609060101010101" pitchFamily="49" charset="-122"/>
              </a:rPr>
              <a:t>O</a:t>
            </a:r>
            <a:r>
              <a:rPr lang="zh-CN" altLang="en-US" sz="1800" dirty="0">
                <a:solidFill>
                  <a:srgbClr val="000000"/>
                </a:solidFill>
                <a:latin typeface="Arial" panose="020B0604020202020204"/>
                <a:ea typeface="黑体" panose="02010609060101010101" pitchFamily="49" charset="-122"/>
              </a:rPr>
              <a:t>点前面</a:t>
            </a:r>
          </a:p>
        </p:txBody>
      </p:sp>
      <p:pic>
        <p:nvPicPr>
          <p:cNvPr id="35" name="图片 34">
            <a:extLst>
              <a:ext uri="{FF2B5EF4-FFF2-40B4-BE49-F238E27FC236}">
                <a16:creationId xmlns:a16="http://schemas.microsoft.com/office/drawing/2014/main" id="{491A5AD5-7DB4-44A2-BAA0-3D11D24DB38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8000" contrast="2000"/>
                    </a14:imgEffect>
                  </a14:imgLayer>
                </a14:imgProps>
              </a:ext>
            </a:extLst>
          </a:blip>
          <a:stretch>
            <a:fillRect/>
          </a:stretch>
        </p:blipFill>
        <p:spPr>
          <a:xfrm>
            <a:off x="6181789" y="5929414"/>
            <a:ext cx="1133333" cy="809524"/>
          </a:xfrm>
          <a:prstGeom prst="rect">
            <a:avLst/>
          </a:prstGeom>
        </p:spPr>
      </p:pic>
      <p:sp>
        <p:nvSpPr>
          <p:cNvPr id="36" name="文本框 35">
            <a:extLst>
              <a:ext uri="{FF2B5EF4-FFF2-40B4-BE49-F238E27FC236}">
                <a16:creationId xmlns:a16="http://schemas.microsoft.com/office/drawing/2014/main" id="{06936FDE-A947-4715-8777-76DB7C87D651}"/>
              </a:ext>
            </a:extLst>
          </p:cNvPr>
          <p:cNvSpPr txBox="1"/>
          <p:nvPr/>
        </p:nvSpPr>
        <p:spPr>
          <a:xfrm>
            <a:off x="4644231" y="6121005"/>
            <a:ext cx="1107996"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srgbClr val="000000"/>
                </a:solidFill>
                <a:latin typeface="Arial" panose="020B0604020202020204"/>
                <a:ea typeface="黑体" panose="02010609060101010101" pitchFamily="49" charset="-122"/>
              </a:rPr>
              <a:t>整理之：</a:t>
            </a:r>
          </a:p>
        </p:txBody>
      </p:sp>
      <p:pic>
        <p:nvPicPr>
          <p:cNvPr id="2" name="图片 1">
            <a:extLst>
              <a:ext uri="{FF2B5EF4-FFF2-40B4-BE49-F238E27FC236}">
                <a16:creationId xmlns:a16="http://schemas.microsoft.com/office/drawing/2014/main" id="{6F756B12-869D-4B0F-A16B-BC7843C2AD73}"/>
              </a:ext>
            </a:extLst>
          </p:cNvPr>
          <p:cNvPicPr>
            <a:picLocks noChangeAspect="1"/>
          </p:cNvPicPr>
          <p:nvPr/>
        </p:nvPicPr>
        <p:blipFill>
          <a:blip r:embed="rId8"/>
          <a:stretch>
            <a:fillRect/>
          </a:stretch>
        </p:blipFill>
        <p:spPr>
          <a:xfrm>
            <a:off x="754805" y="1770133"/>
            <a:ext cx="7174796" cy="3488921"/>
          </a:xfrm>
          <a:prstGeom prst="rect">
            <a:avLst/>
          </a:prstGeom>
        </p:spPr>
      </p:pic>
    </p:spTree>
    <p:extLst>
      <p:ext uri="{BB962C8B-B14F-4D97-AF65-F5344CB8AC3E}">
        <p14:creationId xmlns:p14="http://schemas.microsoft.com/office/powerpoint/2010/main" val="552889696"/>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C6F82EA1-95DB-4B16-B176-65C74BBAD395}"/>
              </a:ext>
            </a:extLst>
          </p:cNvPr>
          <p:cNvSpPr>
            <a:spLocks noGrp="1" noChangeArrowheads="1"/>
          </p:cNvSpPr>
          <p:nvPr>
            <p:ph type="title"/>
          </p:nvPr>
        </p:nvSpPr>
        <p:spPr>
          <a:xfrm>
            <a:off x="665163" y="431800"/>
            <a:ext cx="7366000" cy="730250"/>
          </a:xfrm>
        </p:spPr>
        <p:txBody>
          <a:bodyPr/>
          <a:lstStyle/>
          <a:p>
            <a:pPr eaLnBrk="1" hangingPunct="1"/>
            <a:r>
              <a:rPr lang="en-US" altLang="zh-CN"/>
              <a:t>Mask format</a:t>
            </a:r>
          </a:p>
        </p:txBody>
      </p:sp>
      <p:grpSp>
        <p:nvGrpSpPr>
          <p:cNvPr id="143363" name="Group 5">
            <a:extLst>
              <a:ext uri="{FF2B5EF4-FFF2-40B4-BE49-F238E27FC236}">
                <a16:creationId xmlns:a16="http://schemas.microsoft.com/office/drawing/2014/main" id="{E1984B24-8845-49E5-BD86-B9CDA10A17DF}"/>
              </a:ext>
            </a:extLst>
          </p:cNvPr>
          <p:cNvGrpSpPr>
            <a:grpSpLocks/>
          </p:cNvGrpSpPr>
          <p:nvPr/>
        </p:nvGrpSpPr>
        <p:grpSpPr bwMode="auto">
          <a:xfrm>
            <a:off x="539750" y="2852738"/>
            <a:ext cx="3651250" cy="2265362"/>
            <a:chOff x="1592" y="1350"/>
            <a:chExt cx="4170" cy="3372"/>
          </a:xfrm>
        </p:grpSpPr>
        <p:grpSp>
          <p:nvGrpSpPr>
            <p:cNvPr id="143374" name="Group 6">
              <a:extLst>
                <a:ext uri="{FF2B5EF4-FFF2-40B4-BE49-F238E27FC236}">
                  <a16:creationId xmlns:a16="http://schemas.microsoft.com/office/drawing/2014/main" id="{1D97116C-577E-483A-B371-12236AF0BFB8}"/>
                </a:ext>
              </a:extLst>
            </p:cNvPr>
            <p:cNvGrpSpPr>
              <a:grpSpLocks/>
            </p:cNvGrpSpPr>
            <p:nvPr/>
          </p:nvGrpSpPr>
          <p:grpSpPr bwMode="auto">
            <a:xfrm>
              <a:off x="1718" y="1788"/>
              <a:ext cx="3984" cy="2622"/>
              <a:chOff x="1718" y="1788"/>
              <a:chExt cx="3984" cy="2622"/>
            </a:xfrm>
          </p:grpSpPr>
          <p:sp>
            <p:nvSpPr>
              <p:cNvPr id="143380" name="Text Box 7">
                <a:extLst>
                  <a:ext uri="{FF2B5EF4-FFF2-40B4-BE49-F238E27FC236}">
                    <a16:creationId xmlns:a16="http://schemas.microsoft.com/office/drawing/2014/main" id="{14C9D9C9-2BFC-4137-9573-5FD1874A93B8}"/>
                  </a:ext>
                </a:extLst>
              </p:cNvPr>
              <p:cNvSpPr txBox="1">
                <a:spLocks noChangeArrowheads="1"/>
              </p:cNvSpPr>
              <p:nvPr/>
            </p:nvSpPr>
            <p:spPr bwMode="auto">
              <a:xfrm>
                <a:off x="1904" y="2159"/>
                <a:ext cx="3528" cy="1957"/>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600" i="1">
                    <a:latin typeface="Times New Roman" panose="02020603050405020304" pitchFamily="18" charset="0"/>
                  </a:rPr>
                  <a:t>f(x-1,y-1)      f(x-1,y)       f(x-1,y+1)</a:t>
                </a:r>
              </a:p>
              <a:p>
                <a:pPr algn="just" eaLnBrk="1" hangingPunct="1">
                  <a:lnSpc>
                    <a:spcPct val="100000"/>
                  </a:lnSpc>
                  <a:spcBef>
                    <a:spcPct val="0"/>
                  </a:spcBef>
                  <a:buClrTx/>
                  <a:buSzTx/>
                  <a:buFont typeface="Arial" panose="020B0604020202020204" pitchFamily="34" charset="0"/>
                  <a:buNone/>
                </a:pPr>
                <a:endParaRPr lang="en-US" altLang="zh-CN" sz="1600" i="1">
                  <a:latin typeface="Times New Roman" panose="02020603050405020304" pitchFamily="18" charset="0"/>
                </a:endParaRPr>
              </a:p>
              <a:p>
                <a:pPr algn="just" eaLnBrk="1" hangingPunct="1">
                  <a:lnSpc>
                    <a:spcPct val="100000"/>
                  </a:lnSpc>
                  <a:spcBef>
                    <a:spcPct val="0"/>
                  </a:spcBef>
                  <a:buClrTx/>
                  <a:buSzTx/>
                  <a:buFont typeface="Arial" panose="020B0604020202020204" pitchFamily="34" charset="0"/>
                  <a:buNone/>
                </a:pPr>
                <a:r>
                  <a:rPr lang="en-US" altLang="zh-CN" sz="1600" i="1">
                    <a:latin typeface="Times New Roman" panose="02020603050405020304" pitchFamily="18" charset="0"/>
                  </a:rPr>
                  <a:t>f(x,y-1)         f(x,y)            f(x,y+1)</a:t>
                </a:r>
              </a:p>
              <a:p>
                <a:pPr algn="just" eaLnBrk="1" hangingPunct="1">
                  <a:lnSpc>
                    <a:spcPct val="100000"/>
                  </a:lnSpc>
                  <a:spcBef>
                    <a:spcPct val="0"/>
                  </a:spcBef>
                  <a:buClrTx/>
                  <a:buSzTx/>
                  <a:buFont typeface="Arial" panose="020B0604020202020204" pitchFamily="34" charset="0"/>
                  <a:buNone/>
                </a:pPr>
                <a:endParaRPr lang="en-US" altLang="zh-CN" sz="1600" i="1">
                  <a:latin typeface="Times New Roman" panose="02020603050405020304" pitchFamily="18" charset="0"/>
                </a:endParaRPr>
              </a:p>
              <a:p>
                <a:pPr algn="just" eaLnBrk="1" hangingPunct="1">
                  <a:lnSpc>
                    <a:spcPct val="100000"/>
                  </a:lnSpc>
                  <a:spcBef>
                    <a:spcPct val="0"/>
                  </a:spcBef>
                  <a:buClrTx/>
                  <a:buSzTx/>
                  <a:buFont typeface="Arial" panose="020B0604020202020204" pitchFamily="34" charset="0"/>
                  <a:buNone/>
                </a:pPr>
                <a:r>
                  <a:rPr lang="en-US" altLang="zh-CN" sz="1600" i="1">
                    <a:latin typeface="Times New Roman" panose="02020603050405020304" pitchFamily="18" charset="0"/>
                  </a:rPr>
                  <a:t>f(x+1,y-1)   f(x+1,y)       f(x+1,y+1)</a:t>
                </a:r>
                <a:endParaRPr lang="en-US" altLang="zh-CN" sz="3600">
                  <a:latin typeface="Times New Roman" panose="02020603050405020304" pitchFamily="18" charset="0"/>
                </a:endParaRPr>
              </a:p>
            </p:txBody>
          </p:sp>
          <p:sp>
            <p:nvSpPr>
              <p:cNvPr id="143381" name="Line 8">
                <a:extLst>
                  <a:ext uri="{FF2B5EF4-FFF2-40B4-BE49-F238E27FC236}">
                    <a16:creationId xmlns:a16="http://schemas.microsoft.com/office/drawing/2014/main" id="{0FDA29AC-7EBB-4F1C-A735-BAA1653606F6}"/>
                  </a:ext>
                </a:extLst>
              </p:cNvPr>
              <p:cNvSpPr>
                <a:spLocks noChangeShapeType="1"/>
              </p:cNvSpPr>
              <p:nvPr/>
            </p:nvSpPr>
            <p:spPr bwMode="auto">
              <a:xfrm flipV="1">
                <a:off x="1742" y="2748"/>
                <a:ext cx="3960" cy="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82" name="Line 9">
                <a:extLst>
                  <a:ext uri="{FF2B5EF4-FFF2-40B4-BE49-F238E27FC236}">
                    <a16:creationId xmlns:a16="http://schemas.microsoft.com/office/drawing/2014/main" id="{2DFD1106-3FAE-4CDD-B647-1ABC3A6B9C2D}"/>
                  </a:ext>
                </a:extLst>
              </p:cNvPr>
              <p:cNvSpPr>
                <a:spLocks noChangeShapeType="1"/>
              </p:cNvSpPr>
              <p:nvPr/>
            </p:nvSpPr>
            <p:spPr bwMode="auto">
              <a:xfrm>
                <a:off x="1718" y="3474"/>
                <a:ext cx="397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83" name="Line 10">
                <a:extLst>
                  <a:ext uri="{FF2B5EF4-FFF2-40B4-BE49-F238E27FC236}">
                    <a16:creationId xmlns:a16="http://schemas.microsoft.com/office/drawing/2014/main" id="{7479358A-41D6-4AB3-BF11-36DE804F8DA5}"/>
                  </a:ext>
                </a:extLst>
              </p:cNvPr>
              <p:cNvSpPr>
                <a:spLocks noChangeShapeType="1"/>
              </p:cNvSpPr>
              <p:nvPr/>
            </p:nvSpPr>
            <p:spPr bwMode="auto">
              <a:xfrm flipH="1">
                <a:off x="3032" y="1800"/>
                <a:ext cx="24" cy="26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84" name="Line 11">
                <a:extLst>
                  <a:ext uri="{FF2B5EF4-FFF2-40B4-BE49-F238E27FC236}">
                    <a16:creationId xmlns:a16="http://schemas.microsoft.com/office/drawing/2014/main" id="{E170DAAD-CD9A-4EB7-A918-FF39CE180E25}"/>
                  </a:ext>
                </a:extLst>
              </p:cNvPr>
              <p:cNvSpPr>
                <a:spLocks noChangeShapeType="1"/>
              </p:cNvSpPr>
              <p:nvPr/>
            </p:nvSpPr>
            <p:spPr bwMode="auto">
              <a:xfrm flipH="1">
                <a:off x="4232" y="1788"/>
                <a:ext cx="24" cy="262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375" name="Line 12">
              <a:extLst>
                <a:ext uri="{FF2B5EF4-FFF2-40B4-BE49-F238E27FC236}">
                  <a16:creationId xmlns:a16="http://schemas.microsoft.com/office/drawing/2014/main" id="{233B1D03-7A1E-4512-B54E-5211A304B81D}"/>
                </a:ext>
              </a:extLst>
            </p:cNvPr>
            <p:cNvSpPr>
              <a:spLocks noChangeShapeType="1"/>
            </p:cNvSpPr>
            <p:nvPr/>
          </p:nvSpPr>
          <p:spPr bwMode="auto">
            <a:xfrm>
              <a:off x="1604" y="1350"/>
              <a:ext cx="415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76" name="Line 13">
              <a:extLst>
                <a:ext uri="{FF2B5EF4-FFF2-40B4-BE49-F238E27FC236}">
                  <a16:creationId xmlns:a16="http://schemas.microsoft.com/office/drawing/2014/main" id="{8E4E8BFA-3E93-4B2E-9381-93B07D984D68}"/>
                </a:ext>
              </a:extLst>
            </p:cNvPr>
            <p:cNvSpPr>
              <a:spLocks noChangeShapeType="1"/>
            </p:cNvSpPr>
            <p:nvPr/>
          </p:nvSpPr>
          <p:spPr bwMode="auto">
            <a:xfrm>
              <a:off x="1592" y="1362"/>
              <a:ext cx="0" cy="3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77" name="Text Box 14">
              <a:extLst>
                <a:ext uri="{FF2B5EF4-FFF2-40B4-BE49-F238E27FC236}">
                  <a16:creationId xmlns:a16="http://schemas.microsoft.com/office/drawing/2014/main" id="{EB5D08D0-5C4A-4ADF-A605-E744FC08F752}"/>
                </a:ext>
              </a:extLst>
            </p:cNvPr>
            <p:cNvSpPr txBox="1">
              <a:spLocks noChangeArrowheads="1"/>
            </p:cNvSpPr>
            <p:nvPr/>
          </p:nvSpPr>
          <p:spPr bwMode="auto">
            <a:xfrm>
              <a:off x="1664" y="1452"/>
              <a:ext cx="1194" cy="4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400">
                  <a:latin typeface="Times New Roman" panose="02020603050405020304" pitchFamily="18" charset="0"/>
                </a:rPr>
                <a:t>origin</a:t>
              </a:r>
              <a:endParaRPr lang="en-US" altLang="zh-CN" sz="3600">
                <a:latin typeface="Times New Roman" panose="02020603050405020304" pitchFamily="18" charset="0"/>
              </a:endParaRPr>
            </a:p>
          </p:txBody>
        </p:sp>
        <p:sp>
          <p:nvSpPr>
            <p:cNvPr id="143378" name="Text Box 15">
              <a:extLst>
                <a:ext uri="{FF2B5EF4-FFF2-40B4-BE49-F238E27FC236}">
                  <a16:creationId xmlns:a16="http://schemas.microsoft.com/office/drawing/2014/main" id="{5A7A44EB-404C-46C9-8246-3840FF745BFB}"/>
                </a:ext>
              </a:extLst>
            </p:cNvPr>
            <p:cNvSpPr txBox="1">
              <a:spLocks noChangeArrowheads="1"/>
            </p:cNvSpPr>
            <p:nvPr/>
          </p:nvSpPr>
          <p:spPr bwMode="auto">
            <a:xfrm>
              <a:off x="5192" y="1464"/>
              <a:ext cx="546" cy="4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600" i="1">
                  <a:latin typeface="Times New Roman" panose="02020603050405020304" pitchFamily="18" charset="0"/>
                </a:rPr>
                <a:t>y</a:t>
              </a:r>
              <a:endParaRPr lang="en-US" altLang="zh-CN" sz="3600">
                <a:latin typeface="Times New Roman" panose="02020603050405020304" pitchFamily="18" charset="0"/>
              </a:endParaRPr>
            </a:p>
          </p:txBody>
        </p:sp>
        <p:sp>
          <p:nvSpPr>
            <p:cNvPr id="143379" name="Text Box 16">
              <a:extLst>
                <a:ext uri="{FF2B5EF4-FFF2-40B4-BE49-F238E27FC236}">
                  <a16:creationId xmlns:a16="http://schemas.microsoft.com/office/drawing/2014/main" id="{227BCE78-C9AC-4709-86BD-052F30BC782B}"/>
                </a:ext>
              </a:extLst>
            </p:cNvPr>
            <p:cNvSpPr txBox="1">
              <a:spLocks noChangeArrowheads="1"/>
            </p:cNvSpPr>
            <p:nvPr/>
          </p:nvSpPr>
          <p:spPr bwMode="auto">
            <a:xfrm>
              <a:off x="1730" y="4224"/>
              <a:ext cx="546" cy="4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600" i="1">
                  <a:latin typeface="Times New Roman" panose="02020603050405020304" pitchFamily="18" charset="0"/>
                </a:rPr>
                <a:t>x</a:t>
              </a:r>
              <a:endParaRPr lang="en-US" altLang="zh-CN" sz="3600">
                <a:latin typeface="Times New Roman" panose="02020603050405020304" pitchFamily="18" charset="0"/>
              </a:endParaRPr>
            </a:p>
          </p:txBody>
        </p:sp>
      </p:grpSp>
      <p:grpSp>
        <p:nvGrpSpPr>
          <p:cNvPr id="143364" name="Group 17">
            <a:extLst>
              <a:ext uri="{FF2B5EF4-FFF2-40B4-BE49-F238E27FC236}">
                <a16:creationId xmlns:a16="http://schemas.microsoft.com/office/drawing/2014/main" id="{AFD13C65-361E-4E91-8DF9-31C28EF43DEF}"/>
              </a:ext>
            </a:extLst>
          </p:cNvPr>
          <p:cNvGrpSpPr>
            <a:grpSpLocks/>
          </p:cNvGrpSpPr>
          <p:nvPr/>
        </p:nvGrpSpPr>
        <p:grpSpPr bwMode="auto">
          <a:xfrm>
            <a:off x="4411663" y="3376613"/>
            <a:ext cx="3219450" cy="1343025"/>
            <a:chOff x="6014" y="2130"/>
            <a:chExt cx="3678" cy="1998"/>
          </a:xfrm>
        </p:grpSpPr>
        <p:sp>
          <p:nvSpPr>
            <p:cNvPr id="143369" name="Text Box 18">
              <a:extLst>
                <a:ext uri="{FF2B5EF4-FFF2-40B4-BE49-F238E27FC236}">
                  <a16:creationId xmlns:a16="http://schemas.microsoft.com/office/drawing/2014/main" id="{4055E433-E05D-43A0-BF50-3806FC9630A7}"/>
                </a:ext>
              </a:extLst>
            </p:cNvPr>
            <p:cNvSpPr txBox="1">
              <a:spLocks noChangeArrowheads="1"/>
            </p:cNvSpPr>
            <p:nvPr/>
          </p:nvSpPr>
          <p:spPr bwMode="auto">
            <a:xfrm>
              <a:off x="6014" y="2142"/>
              <a:ext cx="3678" cy="1968"/>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en-US" altLang="zh-CN" sz="1600" i="1">
                  <a:latin typeface="Times New Roman" panose="02020603050405020304" pitchFamily="18" charset="0"/>
                </a:rPr>
                <a:t>w(-1,-1)          w(-1,0)        w(-1, 1)</a:t>
              </a:r>
            </a:p>
            <a:p>
              <a:pPr algn="just" eaLnBrk="1" hangingPunct="1">
                <a:lnSpc>
                  <a:spcPct val="100000"/>
                </a:lnSpc>
                <a:spcBef>
                  <a:spcPct val="0"/>
                </a:spcBef>
                <a:buClrTx/>
                <a:buSzTx/>
                <a:buFont typeface="Arial" panose="020B0604020202020204" pitchFamily="34" charset="0"/>
                <a:buNone/>
              </a:pPr>
              <a:endParaRPr lang="en-US" altLang="zh-CN" sz="1600" i="1">
                <a:latin typeface="Times New Roman" panose="02020603050405020304" pitchFamily="18" charset="0"/>
              </a:endParaRPr>
            </a:p>
            <a:p>
              <a:pPr algn="just" eaLnBrk="1" hangingPunct="1">
                <a:lnSpc>
                  <a:spcPct val="100000"/>
                </a:lnSpc>
                <a:spcBef>
                  <a:spcPct val="0"/>
                </a:spcBef>
                <a:buClrTx/>
                <a:buSzTx/>
                <a:buFont typeface="Arial" panose="020B0604020202020204" pitchFamily="34" charset="0"/>
                <a:buNone/>
              </a:pPr>
              <a:r>
                <a:rPr lang="en-US" altLang="zh-CN" sz="1600" i="1">
                  <a:latin typeface="Times New Roman" panose="02020603050405020304" pitchFamily="18" charset="0"/>
                </a:rPr>
                <a:t>w(0,-1)           w(0,0)          w(0,1)</a:t>
              </a:r>
            </a:p>
            <a:p>
              <a:pPr algn="just" eaLnBrk="1" hangingPunct="1">
                <a:lnSpc>
                  <a:spcPct val="100000"/>
                </a:lnSpc>
                <a:spcBef>
                  <a:spcPct val="0"/>
                </a:spcBef>
                <a:buClrTx/>
                <a:buSzTx/>
                <a:buFont typeface="Arial" panose="020B0604020202020204" pitchFamily="34" charset="0"/>
                <a:buNone/>
              </a:pPr>
              <a:endParaRPr lang="en-US" altLang="zh-CN" sz="1600" i="1">
                <a:latin typeface="Times New Roman" panose="02020603050405020304" pitchFamily="18" charset="0"/>
              </a:endParaRPr>
            </a:p>
            <a:p>
              <a:pPr algn="just" eaLnBrk="1" hangingPunct="1">
                <a:lnSpc>
                  <a:spcPct val="100000"/>
                </a:lnSpc>
                <a:spcBef>
                  <a:spcPct val="0"/>
                </a:spcBef>
                <a:buClrTx/>
                <a:buSzTx/>
                <a:buFont typeface="Arial" panose="020B0604020202020204" pitchFamily="34" charset="0"/>
                <a:buNone/>
              </a:pPr>
              <a:r>
                <a:rPr lang="en-US" altLang="zh-CN" sz="1600" i="1">
                  <a:latin typeface="Times New Roman" panose="02020603050405020304" pitchFamily="18" charset="0"/>
                </a:rPr>
                <a:t>w(1,-1)           w(1,0)          w(1, 1)</a:t>
              </a:r>
            </a:p>
            <a:p>
              <a:pPr eaLnBrk="1" hangingPunct="1">
                <a:lnSpc>
                  <a:spcPct val="100000"/>
                </a:lnSpc>
                <a:spcBef>
                  <a:spcPct val="0"/>
                </a:spcBef>
                <a:buClrTx/>
                <a:buSzTx/>
                <a:buFont typeface="Arial" panose="020B0604020202020204" pitchFamily="34" charset="0"/>
                <a:buNone/>
              </a:pPr>
              <a:endParaRPr lang="en-US" altLang="zh-CN" sz="3600">
                <a:latin typeface="Times New Roman" panose="02020603050405020304" pitchFamily="18" charset="0"/>
              </a:endParaRPr>
            </a:p>
          </p:txBody>
        </p:sp>
        <p:sp>
          <p:nvSpPr>
            <p:cNvPr id="143370" name="Line 19">
              <a:extLst>
                <a:ext uri="{FF2B5EF4-FFF2-40B4-BE49-F238E27FC236}">
                  <a16:creationId xmlns:a16="http://schemas.microsoft.com/office/drawing/2014/main" id="{6F29ADD0-87F5-4F42-8A45-97A6FFBEFB0A}"/>
                </a:ext>
              </a:extLst>
            </p:cNvPr>
            <p:cNvSpPr>
              <a:spLocks noChangeShapeType="1"/>
            </p:cNvSpPr>
            <p:nvPr/>
          </p:nvSpPr>
          <p:spPr bwMode="auto">
            <a:xfrm flipH="1">
              <a:off x="7262" y="2148"/>
              <a:ext cx="12" cy="19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71" name="Line 20">
              <a:extLst>
                <a:ext uri="{FF2B5EF4-FFF2-40B4-BE49-F238E27FC236}">
                  <a16:creationId xmlns:a16="http://schemas.microsoft.com/office/drawing/2014/main" id="{1AF35020-6BBE-4F1F-AB42-0556360E43FC}"/>
                </a:ext>
              </a:extLst>
            </p:cNvPr>
            <p:cNvSpPr>
              <a:spLocks noChangeShapeType="1"/>
            </p:cNvSpPr>
            <p:nvPr/>
          </p:nvSpPr>
          <p:spPr bwMode="auto">
            <a:xfrm flipH="1">
              <a:off x="8462" y="2130"/>
              <a:ext cx="12" cy="19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72" name="Line 21">
              <a:extLst>
                <a:ext uri="{FF2B5EF4-FFF2-40B4-BE49-F238E27FC236}">
                  <a16:creationId xmlns:a16="http://schemas.microsoft.com/office/drawing/2014/main" id="{31DDE618-9BC8-47A5-B5DF-3673442D977C}"/>
                </a:ext>
              </a:extLst>
            </p:cNvPr>
            <p:cNvSpPr>
              <a:spLocks noChangeShapeType="1"/>
            </p:cNvSpPr>
            <p:nvPr/>
          </p:nvSpPr>
          <p:spPr bwMode="auto">
            <a:xfrm flipV="1">
              <a:off x="6032" y="2772"/>
              <a:ext cx="3642" cy="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73" name="Line 22">
              <a:extLst>
                <a:ext uri="{FF2B5EF4-FFF2-40B4-BE49-F238E27FC236}">
                  <a16:creationId xmlns:a16="http://schemas.microsoft.com/office/drawing/2014/main" id="{B7883A89-1C85-427E-8724-9E2F3F1EC5FC}"/>
                </a:ext>
              </a:extLst>
            </p:cNvPr>
            <p:cNvSpPr>
              <a:spLocks noChangeShapeType="1"/>
            </p:cNvSpPr>
            <p:nvPr/>
          </p:nvSpPr>
          <p:spPr bwMode="auto">
            <a:xfrm flipV="1">
              <a:off x="6020" y="3474"/>
              <a:ext cx="3660" cy="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365" name="Text Box 23">
            <a:extLst>
              <a:ext uri="{FF2B5EF4-FFF2-40B4-BE49-F238E27FC236}">
                <a16:creationId xmlns:a16="http://schemas.microsoft.com/office/drawing/2014/main" id="{A697F382-678C-4080-ABB5-2284B3CF84CB}"/>
              </a:ext>
            </a:extLst>
          </p:cNvPr>
          <p:cNvSpPr txBox="1">
            <a:spLocks noChangeArrowheads="1"/>
          </p:cNvSpPr>
          <p:nvPr/>
        </p:nvSpPr>
        <p:spPr bwMode="auto">
          <a:xfrm>
            <a:off x="749300" y="5118100"/>
            <a:ext cx="3230563" cy="303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zh-CN" altLang="en-US" sz="1600">
                <a:latin typeface="Times New Roman" panose="02020603050405020304" pitchFamily="18" charset="0"/>
              </a:rPr>
              <a:t>（</a:t>
            </a:r>
            <a:r>
              <a:rPr lang="en-US" altLang="zh-CN" sz="1600">
                <a:latin typeface="Times New Roman" panose="02020603050405020304" pitchFamily="18" charset="0"/>
              </a:rPr>
              <a:t>a</a:t>
            </a:r>
            <a:r>
              <a:rPr lang="zh-CN" altLang="en-US" sz="1600">
                <a:latin typeface="Times New Roman" panose="02020603050405020304" pitchFamily="18" charset="0"/>
              </a:rPr>
              <a:t>）</a:t>
            </a:r>
            <a:r>
              <a:rPr lang="en-US" altLang="zh-CN" sz="1600">
                <a:latin typeface="Times New Roman" panose="02020603050405020304" pitchFamily="18" charset="0"/>
              </a:rPr>
              <a:t>pixels under mask</a:t>
            </a:r>
            <a:endParaRPr lang="en-US" altLang="zh-CN" sz="4000">
              <a:latin typeface="Times New Roman" panose="02020603050405020304" pitchFamily="18" charset="0"/>
            </a:endParaRPr>
          </a:p>
        </p:txBody>
      </p:sp>
      <p:sp>
        <p:nvSpPr>
          <p:cNvPr id="143366" name="Text Box 24">
            <a:extLst>
              <a:ext uri="{FF2B5EF4-FFF2-40B4-BE49-F238E27FC236}">
                <a16:creationId xmlns:a16="http://schemas.microsoft.com/office/drawing/2014/main" id="{C81F9A1F-9290-4655-A440-A8B5C1E2472A}"/>
              </a:ext>
            </a:extLst>
          </p:cNvPr>
          <p:cNvSpPr txBox="1">
            <a:spLocks noChangeArrowheads="1"/>
          </p:cNvSpPr>
          <p:nvPr/>
        </p:nvSpPr>
        <p:spPr bwMode="auto">
          <a:xfrm>
            <a:off x="4108450" y="5106988"/>
            <a:ext cx="4197350" cy="301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00000"/>
              </a:lnSpc>
              <a:spcBef>
                <a:spcPct val="0"/>
              </a:spcBef>
              <a:buClrTx/>
              <a:buSzTx/>
              <a:buFont typeface="Arial" panose="020B0604020202020204" pitchFamily="34" charset="0"/>
              <a:buNone/>
            </a:pPr>
            <a:r>
              <a:rPr lang="zh-CN" altLang="en-US" sz="1600">
                <a:latin typeface="Times New Roman" panose="02020603050405020304" pitchFamily="18" charset="0"/>
              </a:rPr>
              <a:t>（</a:t>
            </a:r>
            <a:r>
              <a:rPr lang="en-US" altLang="zh-CN" sz="1600">
                <a:latin typeface="Times New Roman" panose="02020603050405020304" pitchFamily="18" charset="0"/>
              </a:rPr>
              <a:t>b</a:t>
            </a:r>
            <a:r>
              <a:rPr lang="zh-CN" altLang="en-US" sz="1600">
                <a:latin typeface="Times New Roman" panose="02020603050405020304" pitchFamily="18" charset="0"/>
              </a:rPr>
              <a:t>）</a:t>
            </a:r>
            <a:r>
              <a:rPr lang="en-US" altLang="zh-CN" sz="1600"/>
              <a:t>position and</a:t>
            </a:r>
            <a:r>
              <a:rPr lang="en-US" altLang="zh-CN" sz="2400"/>
              <a:t> </a:t>
            </a:r>
            <a:r>
              <a:rPr lang="en-US" altLang="zh-CN" sz="1600">
                <a:latin typeface="Times New Roman" panose="02020603050405020304" pitchFamily="18" charset="0"/>
              </a:rPr>
              <a:t>coefficient of mask</a:t>
            </a:r>
          </a:p>
        </p:txBody>
      </p:sp>
      <p:sp>
        <p:nvSpPr>
          <p:cNvPr id="143367" name="Rectangle 26">
            <a:extLst>
              <a:ext uri="{FF2B5EF4-FFF2-40B4-BE49-F238E27FC236}">
                <a16:creationId xmlns:a16="http://schemas.microsoft.com/office/drawing/2014/main" id="{096C45BA-4145-40F1-BA07-446402EA0CDF}"/>
              </a:ext>
            </a:extLst>
          </p:cNvPr>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zh-CN" altLang="en-US" sz="2400"/>
          </a:p>
        </p:txBody>
      </p:sp>
      <p:graphicFrame>
        <p:nvGraphicFramePr>
          <p:cNvPr id="143368" name="Object 27">
            <a:extLst>
              <a:ext uri="{FF2B5EF4-FFF2-40B4-BE49-F238E27FC236}">
                <a16:creationId xmlns:a16="http://schemas.microsoft.com/office/drawing/2014/main" id="{93636915-9A6F-409C-896D-7F65E7B177D1}"/>
              </a:ext>
            </a:extLst>
          </p:cNvPr>
          <p:cNvGraphicFramePr>
            <a:graphicFrameLocks/>
          </p:cNvGraphicFramePr>
          <p:nvPr/>
        </p:nvGraphicFramePr>
        <p:xfrm>
          <a:off x="468313" y="1503363"/>
          <a:ext cx="8351837" cy="1239837"/>
        </p:xfrm>
        <a:graphic>
          <a:graphicData uri="http://schemas.openxmlformats.org/presentationml/2006/ole">
            <mc:AlternateContent xmlns:mc="http://schemas.openxmlformats.org/markup-compatibility/2006">
              <mc:Choice xmlns:v="urn:schemas-microsoft-com:vml" Requires="v">
                <p:oleObj spid="_x0000_s143465" r:id="rId3" imgW="4368800" imgH="660400" progId="Equation.3">
                  <p:embed/>
                </p:oleObj>
              </mc:Choice>
              <mc:Fallback>
                <p:oleObj r:id="rId3" imgW="4368800" imgH="660400" progId="Equation.3">
                  <p:embed/>
                  <p:pic>
                    <p:nvPicPr>
                      <p:cNvPr id="0" name="Object 2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503363"/>
                        <a:ext cx="8351837"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5087D31A-DFA8-400D-B44E-89B68B0E698A}"/>
              </a:ext>
            </a:extLst>
          </p:cNvPr>
          <p:cNvSpPr>
            <a:spLocks noGrp="1" noChangeArrowheads="1"/>
          </p:cNvSpPr>
          <p:nvPr>
            <p:ph type="subTitle" idx="1"/>
          </p:nvPr>
        </p:nvSpPr>
        <p:spPr>
          <a:xfrm>
            <a:off x="395288" y="1052513"/>
            <a:ext cx="8748712" cy="4532312"/>
          </a:xfrm>
        </p:spPr>
        <p:txBody>
          <a:bodyPr/>
          <a:lstStyle/>
          <a:p>
            <a:pPr algn="l">
              <a:lnSpc>
                <a:spcPct val="90000"/>
              </a:lnSpc>
              <a:buClr>
                <a:srgbClr val="DD0327"/>
              </a:buClr>
              <a:buFont typeface="Wingdings" panose="05000000000000000000" pitchFamily="2" charset="2"/>
              <a:buChar char="n"/>
            </a:pPr>
            <a:r>
              <a:rPr lang="en-US" altLang="zh-CN" b="1">
                <a:ea typeface="楷体_GB2312"/>
                <a:cs typeface="楷体_GB2312"/>
              </a:rPr>
              <a:t> </a:t>
            </a:r>
            <a:r>
              <a:rPr lang="zh-CN" altLang="en-US" b="1">
                <a:ea typeface="楷体_GB2312"/>
                <a:cs typeface="楷体_GB2312"/>
              </a:rPr>
              <a:t>如果</a:t>
            </a:r>
            <a:r>
              <a:rPr lang="en-US" altLang="zh-CN" b="1">
                <a:ea typeface="楷体_GB2312"/>
                <a:cs typeface="楷体_GB2312"/>
              </a:rPr>
              <a:t>f[i,j]</a:t>
            </a:r>
            <a:r>
              <a:rPr lang="zh-CN" altLang="en-US" b="1">
                <a:ea typeface="楷体_GB2312"/>
                <a:cs typeface="楷体_GB2312"/>
              </a:rPr>
              <a:t>和</a:t>
            </a:r>
            <a:r>
              <a:rPr lang="en-US" altLang="zh-CN" b="1">
                <a:ea typeface="楷体_GB2312"/>
                <a:cs typeface="楷体_GB2312"/>
              </a:rPr>
              <a:t>h[i,j]</a:t>
            </a:r>
            <a:r>
              <a:rPr lang="zh-CN" altLang="en-US" b="1">
                <a:ea typeface="楷体_GB2312"/>
                <a:cs typeface="楷体_GB2312"/>
              </a:rPr>
              <a:t>表示图像，则卷积就变成了对像素点的加权计算，脉冲响应</a:t>
            </a:r>
            <a:r>
              <a:rPr lang="en-US" altLang="zh-CN" b="1">
                <a:ea typeface="楷体_GB2312"/>
                <a:cs typeface="楷体_GB2312"/>
              </a:rPr>
              <a:t>g[i,j]</a:t>
            </a:r>
            <a:r>
              <a:rPr lang="zh-CN" altLang="en-US" b="1">
                <a:ea typeface="楷体_GB2312"/>
                <a:cs typeface="楷体_GB2312"/>
              </a:rPr>
              <a:t>就是一个卷积模板。</a:t>
            </a:r>
          </a:p>
          <a:p>
            <a:pPr algn="l">
              <a:lnSpc>
                <a:spcPct val="90000"/>
              </a:lnSpc>
              <a:buClr>
                <a:srgbClr val="DD0327"/>
              </a:buClr>
              <a:buFont typeface="Wingdings" panose="05000000000000000000" pitchFamily="2" charset="2"/>
              <a:buChar char="n"/>
            </a:pPr>
            <a:r>
              <a:rPr lang="zh-CN" altLang="en-US" b="1">
                <a:ea typeface="楷体_GB2312"/>
                <a:cs typeface="楷体_GB2312"/>
              </a:rPr>
              <a:t> 对图像中每一个像素点</a:t>
            </a:r>
            <a:r>
              <a:rPr lang="en-US" altLang="zh-CN" b="1">
                <a:ea typeface="楷体_GB2312"/>
                <a:cs typeface="楷体_GB2312"/>
              </a:rPr>
              <a:t>[i,j]</a:t>
            </a:r>
            <a:r>
              <a:rPr lang="zh-CN" altLang="en-US" b="1">
                <a:ea typeface="楷体_GB2312"/>
                <a:cs typeface="楷体_GB2312"/>
              </a:rPr>
              <a:t>，输出响应值</a:t>
            </a:r>
            <a:r>
              <a:rPr lang="en-US" altLang="zh-CN" b="1">
                <a:ea typeface="楷体_GB2312"/>
                <a:cs typeface="楷体_GB2312"/>
              </a:rPr>
              <a:t>h[i,j]</a:t>
            </a:r>
            <a:r>
              <a:rPr lang="zh-CN" altLang="en-US" b="1">
                <a:ea typeface="楷体_GB2312"/>
                <a:cs typeface="楷体_GB2312"/>
              </a:rPr>
              <a:t>是通过</a:t>
            </a:r>
            <a:r>
              <a:rPr lang="zh-CN" altLang="en-US" b="1">
                <a:solidFill>
                  <a:srgbClr val="CC3300"/>
                </a:solidFill>
                <a:ea typeface="楷体_GB2312"/>
                <a:cs typeface="楷体_GB2312"/>
              </a:rPr>
              <a:t>平移卷积模板到像素点</a:t>
            </a:r>
            <a:r>
              <a:rPr lang="en-US" altLang="zh-CN" b="1">
                <a:solidFill>
                  <a:srgbClr val="CC3300"/>
                </a:solidFill>
                <a:ea typeface="楷体_GB2312"/>
                <a:cs typeface="楷体_GB2312"/>
              </a:rPr>
              <a:t>[i,j]</a:t>
            </a:r>
            <a:r>
              <a:rPr lang="zh-CN" altLang="en-US" b="1">
                <a:solidFill>
                  <a:srgbClr val="CC3300"/>
                </a:solidFill>
                <a:ea typeface="楷体_GB2312"/>
                <a:cs typeface="楷体_GB2312"/>
              </a:rPr>
              <a:t>处，计算模板与像素点</a:t>
            </a:r>
            <a:r>
              <a:rPr lang="en-US" altLang="zh-CN" b="1">
                <a:solidFill>
                  <a:srgbClr val="CC3300"/>
                </a:solidFill>
                <a:ea typeface="楷体_GB2312"/>
                <a:cs typeface="楷体_GB2312"/>
              </a:rPr>
              <a:t>[i,j]</a:t>
            </a:r>
            <a:r>
              <a:rPr lang="zh-CN" altLang="en-US" b="1">
                <a:solidFill>
                  <a:srgbClr val="CC3300"/>
                </a:solidFill>
                <a:ea typeface="楷体_GB2312"/>
                <a:cs typeface="楷体_GB2312"/>
              </a:rPr>
              <a:t>邻域加权得到</a:t>
            </a:r>
            <a:r>
              <a:rPr lang="zh-CN" altLang="en-US" b="1">
                <a:ea typeface="楷体_GB2312"/>
                <a:cs typeface="楷体_GB2312"/>
              </a:rPr>
              <a:t>，其中加权值对应着卷积模板的各个对应值。</a:t>
            </a:r>
          </a:p>
          <a:p>
            <a:pPr algn="l">
              <a:lnSpc>
                <a:spcPct val="90000"/>
              </a:lnSpc>
              <a:buClr>
                <a:srgbClr val="DD0327"/>
              </a:buClr>
              <a:buFont typeface="Wingdings" panose="05000000000000000000" pitchFamily="2" charset="2"/>
              <a:buChar char="n"/>
            </a:pPr>
            <a:endParaRPr lang="zh-CN" altLang="en-US" b="1">
              <a:ea typeface="楷体_GB2312"/>
              <a:cs typeface="楷体_GB2312"/>
            </a:endParaRPr>
          </a:p>
          <a:p>
            <a:pPr algn="l">
              <a:lnSpc>
                <a:spcPct val="90000"/>
              </a:lnSpc>
              <a:buClr>
                <a:srgbClr val="DD0327"/>
              </a:buClr>
            </a:pPr>
            <a:endParaRPr lang="zh-CN" altLang="en-US" b="1">
              <a:ea typeface="楷体_GB2312"/>
              <a:cs typeface="楷体_GB2312"/>
            </a:endParaRPr>
          </a:p>
          <a:p>
            <a:pPr algn="l">
              <a:lnSpc>
                <a:spcPct val="90000"/>
              </a:lnSpc>
              <a:buClr>
                <a:srgbClr val="DD0327"/>
              </a:buClr>
              <a:buFont typeface="Wingdings" panose="05000000000000000000" pitchFamily="2" charset="2"/>
              <a:buChar char="n"/>
            </a:pPr>
            <a:r>
              <a:rPr lang="zh-CN" altLang="en-US" b="1">
                <a:ea typeface="楷体_GB2312"/>
                <a:cs typeface="楷体_GB2312"/>
              </a:rPr>
              <a:t>和的卷积等于卷积的和，尺度变换后的图像卷积等于卷积后作相应的尺度变换。</a:t>
            </a:r>
          </a:p>
        </p:txBody>
      </p:sp>
      <p:graphicFrame>
        <p:nvGraphicFramePr>
          <p:cNvPr id="144387" name="Object 2">
            <a:extLst>
              <a:ext uri="{FF2B5EF4-FFF2-40B4-BE49-F238E27FC236}">
                <a16:creationId xmlns:a16="http://schemas.microsoft.com/office/drawing/2014/main" id="{D93A1167-70D3-4721-A2F9-3503D36A81ED}"/>
              </a:ext>
            </a:extLst>
          </p:cNvPr>
          <p:cNvGraphicFramePr>
            <a:graphicFrameLocks/>
          </p:cNvGraphicFramePr>
          <p:nvPr/>
        </p:nvGraphicFramePr>
        <p:xfrm>
          <a:off x="323850" y="3629025"/>
          <a:ext cx="8820150" cy="647700"/>
        </p:xfrm>
        <a:graphic>
          <a:graphicData uri="http://schemas.openxmlformats.org/presentationml/2006/ole">
            <mc:AlternateContent xmlns:mc="http://schemas.openxmlformats.org/markup-compatibility/2006">
              <mc:Choice xmlns:v="urn:schemas-microsoft-com:vml" Requires="v">
                <p:oleObj spid="_x0000_s144470" r:id="rId3" imgW="4098542" imgH="253780" progId="Equation.DSMT4">
                  <p:embed/>
                </p:oleObj>
              </mc:Choice>
              <mc:Fallback>
                <p:oleObj r:id="rId3" imgW="4098542" imgH="253780"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3629025"/>
                        <a:ext cx="88201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Text Box 3">
            <a:extLst>
              <a:ext uri="{FF2B5EF4-FFF2-40B4-BE49-F238E27FC236}">
                <a16:creationId xmlns:a16="http://schemas.microsoft.com/office/drawing/2014/main" id="{A0743C57-17F1-45C8-9C17-54CE58CD6241}"/>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3.4.3 </a:t>
            </a:r>
            <a:r>
              <a:rPr lang="zh-CN" altLang="en-US" sz="4000" b="1" kern="0" dirty="0">
                <a:solidFill>
                  <a:srgbClr val="000099"/>
                </a:solidFill>
              </a:rPr>
              <a:t>图像线性运算</a:t>
            </a:r>
          </a:p>
        </p:txBody>
      </p:sp>
      <p:pic>
        <p:nvPicPr>
          <p:cNvPr id="144389" name="Picture 12" descr="underline_base">
            <a:extLst>
              <a:ext uri="{FF2B5EF4-FFF2-40B4-BE49-F238E27FC236}">
                <a16:creationId xmlns:a16="http://schemas.microsoft.com/office/drawing/2014/main" id="{4E13DB85-E0B2-47B4-8D3B-A681795EA17D}"/>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CA79179D-54F2-417B-AEA1-69C9D861FC24}"/>
              </a:ext>
            </a:extLst>
          </p:cNvPr>
          <p:cNvSpPr>
            <a:spLocks noGrp="1" noChangeArrowheads="1"/>
          </p:cNvSpPr>
          <p:nvPr>
            <p:ph type="subTitle" idx="1"/>
          </p:nvPr>
        </p:nvSpPr>
        <p:spPr>
          <a:xfrm>
            <a:off x="395288" y="1196975"/>
            <a:ext cx="8353425" cy="4895850"/>
          </a:xfrm>
        </p:spPr>
        <p:txBody>
          <a:bodyPr/>
          <a:lstStyle/>
          <a:p>
            <a:pPr algn="l"/>
            <a:r>
              <a:rPr lang="zh-CN" altLang="en-US" b="1">
                <a:ea typeface="楷体_GB2312"/>
                <a:cs typeface="楷体_GB2312"/>
              </a:rPr>
              <a:t>线性卷积：</a:t>
            </a:r>
          </a:p>
        </p:txBody>
      </p:sp>
      <p:pic>
        <p:nvPicPr>
          <p:cNvPr id="145411" name="Picture 8" descr="5-3">
            <a:extLst>
              <a:ext uri="{FF2B5EF4-FFF2-40B4-BE49-F238E27FC236}">
                <a16:creationId xmlns:a16="http://schemas.microsoft.com/office/drawing/2014/main" id="{99A1B200-0311-49BF-8A6C-E4BAF741AD7C}"/>
              </a:ext>
            </a:extLst>
          </p:cNvPr>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auto">
          <a:xfrm>
            <a:off x="657225" y="2011363"/>
            <a:ext cx="7854950"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5412" name="Object 2">
            <a:extLst>
              <a:ext uri="{FF2B5EF4-FFF2-40B4-BE49-F238E27FC236}">
                <a16:creationId xmlns:a16="http://schemas.microsoft.com/office/drawing/2014/main" id="{8B9CFC0A-4BEE-4FA1-B4B6-A9659DBFE5F5}"/>
              </a:ext>
            </a:extLst>
          </p:cNvPr>
          <p:cNvGraphicFramePr>
            <a:graphicFrameLocks/>
          </p:cNvGraphicFramePr>
          <p:nvPr/>
        </p:nvGraphicFramePr>
        <p:xfrm>
          <a:off x="2362200" y="1055688"/>
          <a:ext cx="6553200" cy="925512"/>
        </p:xfrm>
        <a:graphic>
          <a:graphicData uri="http://schemas.openxmlformats.org/presentationml/2006/ole">
            <mc:AlternateContent xmlns:mc="http://schemas.openxmlformats.org/markup-compatibility/2006">
              <mc:Choice xmlns:v="urn:schemas-microsoft-com:vml" Requires="v">
                <p:oleObj spid="_x0000_s145495" r:id="rId4" imgW="3046678" imgH="431613" progId="Equation.3">
                  <p:embed/>
                </p:oleObj>
              </mc:Choice>
              <mc:Fallback>
                <p:oleObj r:id="rId4" imgW="3046678" imgH="431613" progId="Equation.3">
                  <p:embed/>
                  <p:pic>
                    <p:nvPicPr>
                      <p:cNvPr id="0" name="Object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1055688"/>
                        <a:ext cx="65532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3">
            <a:extLst>
              <a:ext uri="{FF2B5EF4-FFF2-40B4-BE49-F238E27FC236}">
                <a16:creationId xmlns:a16="http://schemas.microsoft.com/office/drawing/2014/main" id="{54A47014-13D5-4885-B3E5-05EEC8FC38C8}"/>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3.4.3 </a:t>
            </a:r>
            <a:r>
              <a:rPr lang="zh-CN" altLang="en-US" sz="4000" b="1" kern="0" dirty="0">
                <a:solidFill>
                  <a:srgbClr val="000099"/>
                </a:solidFill>
              </a:rPr>
              <a:t>图像线性运算</a:t>
            </a:r>
          </a:p>
        </p:txBody>
      </p:sp>
      <p:pic>
        <p:nvPicPr>
          <p:cNvPr id="145414" name="Picture 12" descr="underline_base">
            <a:extLst>
              <a:ext uri="{FF2B5EF4-FFF2-40B4-BE49-F238E27FC236}">
                <a16:creationId xmlns:a16="http://schemas.microsoft.com/office/drawing/2014/main" id="{005C425F-7210-43B8-B7D4-37059C131F1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CA556B2C-BFB4-45A5-8F9A-BD38A83DE9AE}"/>
              </a:ext>
            </a:extLst>
          </p:cNvPr>
          <p:cNvSpPr>
            <a:spLocks noGrp="1" noChangeArrowheads="1"/>
          </p:cNvSpPr>
          <p:nvPr>
            <p:ph type="subTitle" idx="1"/>
          </p:nvPr>
        </p:nvSpPr>
        <p:spPr>
          <a:xfrm>
            <a:off x="228600" y="1052513"/>
            <a:ext cx="8520113" cy="3846512"/>
          </a:xfrm>
        </p:spPr>
        <p:txBody>
          <a:bodyPr/>
          <a:lstStyle/>
          <a:p>
            <a:pPr algn="l"/>
            <a:r>
              <a:rPr lang="zh-CN" altLang="en-US" sz="3600" b="1">
                <a:latin typeface="楷体_GB2312"/>
                <a:ea typeface="楷体_GB2312"/>
                <a:cs typeface="楷体_GB2312"/>
              </a:rPr>
              <a:t>使用线性滤波器的原因</a:t>
            </a:r>
            <a:r>
              <a:rPr lang="en-US" altLang="zh-CN" sz="3600" b="1">
                <a:latin typeface="楷体_GB2312"/>
                <a:ea typeface="楷体_GB2312"/>
                <a:cs typeface="楷体_GB2312"/>
              </a:rPr>
              <a:t>----</a:t>
            </a:r>
            <a:r>
              <a:rPr lang="zh-CN" altLang="en-US" sz="3600" b="1">
                <a:latin typeface="楷体_GB2312"/>
                <a:ea typeface="楷体_GB2312"/>
                <a:cs typeface="楷体_GB2312"/>
              </a:rPr>
              <a:t>图像噪声：</a:t>
            </a:r>
            <a:endParaRPr lang="en-US" altLang="zh-CN" sz="3600" b="1">
              <a:latin typeface="楷体_GB2312"/>
              <a:ea typeface="楷体_GB2312"/>
              <a:cs typeface="楷体_GB2312"/>
            </a:endParaRPr>
          </a:p>
          <a:p>
            <a:pPr algn="l"/>
            <a:r>
              <a:rPr lang="zh-CN" altLang="en-US" b="1">
                <a:latin typeface="楷体_GB2312"/>
                <a:ea typeface="楷体_GB2312"/>
                <a:cs typeface="楷体_GB2312"/>
              </a:rPr>
              <a:t> 椒盐噪声（</a:t>
            </a:r>
            <a:r>
              <a:rPr lang="en-US" altLang="zh-CN" b="1">
                <a:latin typeface="楷体_GB2312"/>
                <a:ea typeface="楷体_GB2312"/>
                <a:cs typeface="楷体_GB2312"/>
              </a:rPr>
              <a:t>Salt &amp; Pepper</a:t>
            </a:r>
            <a:r>
              <a:rPr lang="zh-CN" altLang="en-US" b="1">
                <a:latin typeface="楷体_GB2312"/>
                <a:ea typeface="楷体_GB2312"/>
                <a:cs typeface="楷体_GB2312"/>
              </a:rPr>
              <a:t>）：含有随机出现的黑白亮度值。</a:t>
            </a:r>
          </a:p>
          <a:p>
            <a:pPr algn="l">
              <a:buClr>
                <a:srgbClr val="DD0327"/>
              </a:buClr>
              <a:buFont typeface="Wingdings" panose="05000000000000000000" pitchFamily="2" charset="2"/>
              <a:buChar char="n"/>
            </a:pPr>
            <a:r>
              <a:rPr lang="zh-CN" altLang="en-US" b="1">
                <a:latin typeface="楷体_GB2312"/>
                <a:ea typeface="楷体_GB2312"/>
                <a:cs typeface="楷体_GB2312"/>
              </a:rPr>
              <a:t> 脉冲噪声：只含有随机的正脉冲和负脉冲噪声。</a:t>
            </a:r>
          </a:p>
          <a:p>
            <a:pPr algn="l">
              <a:buClr>
                <a:srgbClr val="DD0327"/>
              </a:buClr>
              <a:buFont typeface="Wingdings" panose="05000000000000000000" pitchFamily="2" charset="2"/>
              <a:buChar char="n"/>
            </a:pPr>
            <a:r>
              <a:rPr lang="zh-CN" altLang="en-US" b="1">
                <a:latin typeface="楷体_GB2312"/>
                <a:ea typeface="楷体_GB2312"/>
                <a:cs typeface="楷体_GB2312"/>
              </a:rPr>
              <a:t> 高斯噪声：含有亮度服从高斯或正态分布的噪声。高斯噪声是很多传感器噪声的模型，如摄像机的电子干扰噪声。</a:t>
            </a:r>
          </a:p>
          <a:p>
            <a:pPr algn="l">
              <a:buClr>
                <a:srgbClr val="DD0327"/>
              </a:buClr>
            </a:pPr>
            <a:endParaRPr lang="en-US" altLang="zh-CN" b="1">
              <a:latin typeface="楷体_GB2312"/>
              <a:ea typeface="楷体_GB2312"/>
              <a:cs typeface="楷体_GB2312"/>
            </a:endParaRPr>
          </a:p>
        </p:txBody>
      </p:sp>
      <p:sp>
        <p:nvSpPr>
          <p:cNvPr id="7" name="Text Box 3">
            <a:extLst>
              <a:ext uri="{FF2B5EF4-FFF2-40B4-BE49-F238E27FC236}">
                <a16:creationId xmlns:a16="http://schemas.microsoft.com/office/drawing/2014/main" id="{9CCA4D10-35EC-46D4-9363-300D29B7CCF6}"/>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3.4.4 </a:t>
            </a:r>
            <a:r>
              <a:rPr lang="zh-CN" altLang="en-US" sz="4000" b="1" kern="0" dirty="0">
                <a:solidFill>
                  <a:srgbClr val="000099"/>
                </a:solidFill>
              </a:rPr>
              <a:t>线性滤波器</a:t>
            </a:r>
          </a:p>
        </p:txBody>
      </p:sp>
      <p:pic>
        <p:nvPicPr>
          <p:cNvPr id="146436" name="Picture 12" descr="underline_base">
            <a:extLst>
              <a:ext uri="{FF2B5EF4-FFF2-40B4-BE49-F238E27FC236}">
                <a16:creationId xmlns:a16="http://schemas.microsoft.com/office/drawing/2014/main" id="{B604C560-2B43-400C-9FFA-716BE9C4D77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图片 1">
            <a:extLst>
              <a:ext uri="{FF2B5EF4-FFF2-40B4-BE49-F238E27FC236}">
                <a16:creationId xmlns:a16="http://schemas.microsoft.com/office/drawing/2014/main" id="{0057846A-87E1-457A-B634-BB63D19288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4027488"/>
            <a:ext cx="7200900"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627D93D6-7490-4DE7-93E1-C905B043204E}"/>
              </a:ext>
            </a:extLst>
          </p:cNvPr>
          <p:cNvSpPr>
            <a:spLocks noGrp="1" noChangeArrowheads="1"/>
          </p:cNvSpPr>
          <p:nvPr>
            <p:ph type="subTitle" idx="1"/>
          </p:nvPr>
        </p:nvSpPr>
        <p:spPr>
          <a:xfrm>
            <a:off x="228600" y="1052513"/>
            <a:ext cx="8520113" cy="1550987"/>
          </a:xfrm>
        </p:spPr>
        <p:txBody>
          <a:bodyPr/>
          <a:lstStyle/>
          <a:p>
            <a:pPr algn="l">
              <a:buClr>
                <a:srgbClr val="DD0327"/>
              </a:buClr>
              <a:buFont typeface="Wingdings" panose="05000000000000000000" pitchFamily="2" charset="2"/>
              <a:buChar char="n"/>
            </a:pPr>
            <a:r>
              <a:rPr lang="zh-CN" altLang="en-US" b="1">
                <a:latin typeface="楷体_GB2312"/>
                <a:ea typeface="楷体_GB2312"/>
                <a:cs typeface="楷体_GB2312"/>
              </a:rPr>
              <a:t> 椒盐噪声（</a:t>
            </a:r>
            <a:r>
              <a:rPr lang="en-US" altLang="zh-CN" b="1">
                <a:latin typeface="楷体_GB2312"/>
                <a:ea typeface="楷体_GB2312"/>
                <a:cs typeface="楷体_GB2312"/>
              </a:rPr>
              <a:t>Salt &amp; Pepper</a:t>
            </a:r>
            <a:r>
              <a:rPr lang="zh-CN" altLang="en-US" b="1">
                <a:latin typeface="楷体_GB2312"/>
                <a:ea typeface="楷体_GB2312"/>
                <a:cs typeface="楷体_GB2312"/>
              </a:rPr>
              <a:t>）：</a:t>
            </a:r>
            <a:r>
              <a:rPr lang="zh-CN" altLang="en-US" sz="2400" b="1">
                <a:latin typeface="楷体_GB2312"/>
                <a:ea typeface="楷体_GB2312"/>
                <a:cs typeface="楷体_GB2312"/>
              </a:rPr>
              <a:t>含有随机出现的黑白亮度值。如下图共100个元素，每个元素都独立服从标准正态分布N(0,1)，可以从图中看出白噪声基本是在均值附近较为平均的随机震荡</a:t>
            </a: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pPr>
            <a:endParaRPr lang="en-US" altLang="zh-CN" b="1">
              <a:latin typeface="楷体_GB2312"/>
              <a:ea typeface="楷体_GB2312"/>
              <a:cs typeface="楷体_GB2312"/>
            </a:endParaRPr>
          </a:p>
        </p:txBody>
      </p:sp>
      <p:sp>
        <p:nvSpPr>
          <p:cNvPr id="7" name="Text Box 3">
            <a:extLst>
              <a:ext uri="{FF2B5EF4-FFF2-40B4-BE49-F238E27FC236}">
                <a16:creationId xmlns:a16="http://schemas.microsoft.com/office/drawing/2014/main" id="{4424B1C4-84DF-4C78-B07E-B3992897966C}"/>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3.4.4 </a:t>
            </a:r>
            <a:r>
              <a:rPr lang="zh-CN" altLang="en-US" sz="4000" b="1" kern="0" dirty="0">
                <a:solidFill>
                  <a:srgbClr val="000099"/>
                </a:solidFill>
              </a:rPr>
              <a:t>线性滤波器</a:t>
            </a:r>
          </a:p>
        </p:txBody>
      </p:sp>
      <p:pic>
        <p:nvPicPr>
          <p:cNvPr id="147460" name="Picture 12" descr="underline_base">
            <a:extLst>
              <a:ext uri="{FF2B5EF4-FFF2-40B4-BE49-F238E27FC236}">
                <a16:creationId xmlns:a16="http://schemas.microsoft.com/office/drawing/2014/main" id="{760BABF0-7FE3-49FE-BC52-8788C0EC5B3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61" name="图片 1">
            <a:extLst>
              <a:ext uri="{FF2B5EF4-FFF2-40B4-BE49-F238E27FC236}">
                <a16:creationId xmlns:a16="http://schemas.microsoft.com/office/drawing/2014/main" id="{10791B78-559A-45F8-BC94-7F428F55E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2788" y="2266950"/>
            <a:ext cx="5180012"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图片 2">
            <a:extLst>
              <a:ext uri="{FF2B5EF4-FFF2-40B4-BE49-F238E27FC236}">
                <a16:creationId xmlns:a16="http://schemas.microsoft.com/office/drawing/2014/main" id="{4D9425EA-3CE7-4926-A421-B75EA5475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200" y="1422400"/>
            <a:ext cx="23622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3" name="Rectangle 2">
            <a:extLst>
              <a:ext uri="{FF2B5EF4-FFF2-40B4-BE49-F238E27FC236}">
                <a16:creationId xmlns:a16="http://schemas.microsoft.com/office/drawing/2014/main" id="{E852B418-1906-4E79-B3B3-3087D276FA48}"/>
              </a:ext>
            </a:extLst>
          </p:cNvPr>
          <p:cNvSpPr>
            <a:spLocks noGrp="1" noChangeArrowheads="1"/>
          </p:cNvSpPr>
          <p:nvPr>
            <p:ph type="subTitle" idx="1"/>
          </p:nvPr>
        </p:nvSpPr>
        <p:spPr>
          <a:xfrm>
            <a:off x="228600" y="1052513"/>
            <a:ext cx="8520113" cy="3846512"/>
          </a:xfrm>
        </p:spPr>
        <p:txBody>
          <a:bodyPr/>
          <a:lstStyle/>
          <a:p>
            <a:pPr algn="l">
              <a:buClr>
                <a:srgbClr val="DD0327"/>
              </a:buClr>
              <a:buFont typeface="Wingdings" panose="05000000000000000000" pitchFamily="2" charset="2"/>
              <a:buChar char="n"/>
            </a:pPr>
            <a:r>
              <a:rPr lang="zh-CN" altLang="en-US" b="1">
                <a:latin typeface="楷体_GB2312"/>
                <a:ea typeface="楷体_GB2312"/>
                <a:cs typeface="楷体_GB2312"/>
              </a:rPr>
              <a:t> 脉冲噪声：只含有随机的正脉冲和负脉冲噪声。</a:t>
            </a: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r>
              <a:rPr lang="zh-CN" altLang="en-US" b="1">
                <a:latin typeface="楷体_GB2312"/>
                <a:ea typeface="楷体_GB2312"/>
                <a:cs typeface="楷体_GB2312"/>
              </a:rPr>
              <a:t> 高斯噪声：含有亮度服从高斯或正态分布的噪声。高斯噪声是很多传感器噪声的模型，如摄像机的电子干扰噪声。</a:t>
            </a:r>
          </a:p>
          <a:p>
            <a:pPr algn="l">
              <a:buClr>
                <a:srgbClr val="DD0327"/>
              </a:buClr>
            </a:pPr>
            <a:endParaRPr lang="en-US" altLang="zh-CN" b="1">
              <a:latin typeface="楷体_GB2312"/>
              <a:ea typeface="楷体_GB2312"/>
              <a:cs typeface="楷体_GB2312"/>
            </a:endParaRPr>
          </a:p>
        </p:txBody>
      </p:sp>
      <p:sp>
        <p:nvSpPr>
          <p:cNvPr id="7" name="Text Box 3">
            <a:extLst>
              <a:ext uri="{FF2B5EF4-FFF2-40B4-BE49-F238E27FC236}">
                <a16:creationId xmlns:a16="http://schemas.microsoft.com/office/drawing/2014/main" id="{369B008D-D027-4D88-A47F-E29BA157D873}"/>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3.4.4 </a:t>
            </a:r>
            <a:r>
              <a:rPr lang="zh-CN" altLang="en-US" sz="4000" b="1" kern="0" dirty="0">
                <a:solidFill>
                  <a:srgbClr val="000099"/>
                </a:solidFill>
              </a:rPr>
              <a:t>线性滤波器</a:t>
            </a:r>
          </a:p>
        </p:txBody>
      </p:sp>
      <p:pic>
        <p:nvPicPr>
          <p:cNvPr id="148485" name="Picture 12" descr="underline_base">
            <a:extLst>
              <a:ext uri="{FF2B5EF4-FFF2-40B4-BE49-F238E27FC236}">
                <a16:creationId xmlns:a16="http://schemas.microsoft.com/office/drawing/2014/main" id="{BC0141BB-A972-45E7-BF1F-78A616B8D19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6" name="图片 3">
            <a:extLst>
              <a:ext uri="{FF2B5EF4-FFF2-40B4-BE49-F238E27FC236}">
                <a16:creationId xmlns:a16="http://schemas.microsoft.com/office/drawing/2014/main" id="{DE667EF5-D808-48B4-8B58-BA8368477C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4387850"/>
            <a:ext cx="5043488" cy="231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7" name="图片 4">
            <a:extLst>
              <a:ext uri="{FF2B5EF4-FFF2-40B4-BE49-F238E27FC236}">
                <a16:creationId xmlns:a16="http://schemas.microsoft.com/office/drawing/2014/main" id="{69B3E423-9327-465D-B773-5636E311A6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9900" y="4302125"/>
            <a:ext cx="3486150" cy="248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DB8D9ECC-DE98-4069-93B0-A58ABF2000B0}"/>
              </a:ext>
            </a:extLst>
          </p:cNvPr>
          <p:cNvSpPr>
            <a:spLocks noGrp="1" noChangeArrowheads="1"/>
          </p:cNvSpPr>
          <p:nvPr>
            <p:ph type="subTitle" idx="1"/>
          </p:nvPr>
        </p:nvSpPr>
        <p:spPr>
          <a:xfrm>
            <a:off x="395288" y="908050"/>
            <a:ext cx="8353425" cy="4937125"/>
          </a:xfrm>
        </p:spPr>
        <p:txBody>
          <a:bodyPr/>
          <a:lstStyle/>
          <a:p>
            <a:pPr algn="l">
              <a:lnSpc>
                <a:spcPct val="90000"/>
              </a:lnSpc>
              <a:buClr>
                <a:srgbClr val="DD0327"/>
              </a:buClr>
              <a:buFont typeface="Wingdings" panose="05000000000000000000" pitchFamily="2" charset="2"/>
              <a:buChar char="n"/>
            </a:pPr>
            <a:r>
              <a:rPr lang="en-US" altLang="zh-CN" b="1">
                <a:ea typeface="楷体_GB2312"/>
                <a:cs typeface="楷体_GB2312"/>
              </a:rPr>
              <a:t> </a:t>
            </a:r>
            <a:r>
              <a:rPr lang="zh-CN" altLang="en-US" b="1">
                <a:ea typeface="楷体_GB2312"/>
                <a:cs typeface="楷体_GB2312"/>
              </a:rPr>
              <a:t>线性滤波器使用</a:t>
            </a:r>
            <a:r>
              <a:rPr lang="zh-CN" altLang="en-US" b="1">
                <a:solidFill>
                  <a:srgbClr val="C00000"/>
                </a:solidFill>
                <a:ea typeface="楷体_GB2312"/>
                <a:cs typeface="楷体_GB2312"/>
              </a:rPr>
              <a:t>连续窗函数内像素加权和</a:t>
            </a:r>
            <a:r>
              <a:rPr lang="zh-CN" altLang="en-US" b="1">
                <a:ea typeface="楷体_GB2312"/>
                <a:cs typeface="楷体_GB2312"/>
              </a:rPr>
              <a:t>来实现滤波，</a:t>
            </a:r>
            <a:r>
              <a:rPr lang="zh-CN" altLang="en-US" b="1">
                <a:solidFill>
                  <a:srgbClr val="000099"/>
                </a:solidFill>
                <a:ea typeface="楷体_GB2312"/>
                <a:cs typeface="楷体_GB2312"/>
              </a:rPr>
              <a:t>同一模式的权重因子</a:t>
            </a:r>
            <a:r>
              <a:rPr lang="zh-CN" altLang="en-US" b="1">
                <a:ea typeface="楷体_GB2312"/>
                <a:cs typeface="楷体_GB2312"/>
              </a:rPr>
              <a:t>可以作用在每一个窗口内，即线性滤波器是</a:t>
            </a:r>
            <a:r>
              <a:rPr lang="zh-CN" altLang="en-US" b="1">
                <a:solidFill>
                  <a:srgbClr val="000099"/>
                </a:solidFill>
                <a:ea typeface="楷体_GB2312"/>
                <a:cs typeface="楷体_GB2312"/>
              </a:rPr>
              <a:t>空间不变</a:t>
            </a:r>
            <a:r>
              <a:rPr lang="zh-CN" altLang="en-US" b="1">
                <a:ea typeface="楷体_GB2312"/>
                <a:cs typeface="楷体_GB2312"/>
              </a:rPr>
              <a:t>的</a:t>
            </a:r>
          </a:p>
          <a:p>
            <a:pPr algn="l">
              <a:lnSpc>
                <a:spcPct val="90000"/>
              </a:lnSpc>
              <a:buClr>
                <a:srgbClr val="DD0327"/>
              </a:buClr>
              <a:buFont typeface="Wingdings" panose="05000000000000000000" pitchFamily="2" charset="2"/>
              <a:buChar char="n"/>
            </a:pPr>
            <a:r>
              <a:rPr lang="zh-CN" altLang="en-US" b="1">
                <a:ea typeface="楷体_GB2312"/>
                <a:cs typeface="楷体_GB2312"/>
              </a:rPr>
              <a:t>如果图像的不同部分使用</a:t>
            </a:r>
            <a:r>
              <a:rPr lang="zh-CN" altLang="en-US" b="1">
                <a:solidFill>
                  <a:srgbClr val="000099"/>
                </a:solidFill>
                <a:ea typeface="楷体_GB2312"/>
                <a:cs typeface="楷体_GB2312"/>
              </a:rPr>
              <a:t>不同的滤波权重因子</a:t>
            </a:r>
            <a:r>
              <a:rPr lang="zh-CN" altLang="en-US" b="1">
                <a:ea typeface="楷体_GB2312"/>
                <a:cs typeface="楷体_GB2312"/>
              </a:rPr>
              <a:t>，线性滤波器是</a:t>
            </a:r>
            <a:r>
              <a:rPr lang="zh-CN" altLang="en-US" b="1">
                <a:solidFill>
                  <a:srgbClr val="000099"/>
                </a:solidFill>
                <a:ea typeface="楷体_GB2312"/>
                <a:cs typeface="楷体_GB2312"/>
              </a:rPr>
              <a:t>空间可变</a:t>
            </a:r>
            <a:r>
              <a:rPr lang="zh-CN" altLang="en-US" b="1">
                <a:ea typeface="楷体_GB2312"/>
                <a:cs typeface="楷体_GB2312"/>
              </a:rPr>
              <a:t>的。因此可以使用卷积模板来实现滤波。</a:t>
            </a:r>
          </a:p>
          <a:p>
            <a:pPr algn="l">
              <a:lnSpc>
                <a:spcPct val="90000"/>
              </a:lnSpc>
              <a:buClr>
                <a:srgbClr val="DD0327"/>
              </a:buClr>
              <a:buFont typeface="Wingdings" panose="05000000000000000000" pitchFamily="2" charset="2"/>
              <a:buChar char="n"/>
            </a:pPr>
            <a:r>
              <a:rPr lang="zh-CN" altLang="en-US" b="1">
                <a:ea typeface="楷体_GB2312"/>
                <a:cs typeface="楷体_GB2312"/>
              </a:rPr>
              <a:t> 线性滤波器对去除高斯噪声有很好的效果。</a:t>
            </a:r>
          </a:p>
          <a:p>
            <a:pPr algn="l">
              <a:lnSpc>
                <a:spcPct val="90000"/>
              </a:lnSpc>
            </a:pPr>
            <a:endParaRPr lang="zh-CN" altLang="en-US" b="1">
              <a:ea typeface="楷体_GB2312"/>
              <a:cs typeface="楷体_GB2312"/>
            </a:endParaRPr>
          </a:p>
          <a:p>
            <a:pPr algn="l">
              <a:lnSpc>
                <a:spcPct val="90000"/>
              </a:lnSpc>
            </a:pPr>
            <a:r>
              <a:rPr lang="zh-CN" altLang="en-US" b="1">
                <a:ea typeface="楷体_GB2312"/>
                <a:cs typeface="楷体_GB2312"/>
              </a:rPr>
              <a:t>常用的线性滤波器：</a:t>
            </a:r>
          </a:p>
          <a:p>
            <a:pPr algn="l">
              <a:lnSpc>
                <a:spcPct val="90000"/>
              </a:lnSpc>
              <a:buClr>
                <a:srgbClr val="DD0327"/>
              </a:buClr>
              <a:buFont typeface="Wingdings" panose="05000000000000000000" pitchFamily="2" charset="2"/>
              <a:buChar char="l"/>
            </a:pPr>
            <a:r>
              <a:rPr lang="zh-CN" altLang="en-US" b="1">
                <a:ea typeface="楷体_GB2312"/>
                <a:cs typeface="楷体_GB2312"/>
              </a:rPr>
              <a:t>均值滤波器</a:t>
            </a:r>
          </a:p>
          <a:p>
            <a:pPr algn="l">
              <a:lnSpc>
                <a:spcPct val="90000"/>
              </a:lnSpc>
              <a:buClr>
                <a:srgbClr val="DD0327"/>
              </a:buClr>
              <a:buFont typeface="Wingdings" panose="05000000000000000000" pitchFamily="2" charset="2"/>
              <a:buChar char="l"/>
            </a:pPr>
            <a:r>
              <a:rPr lang="zh-CN" altLang="en-US" b="1">
                <a:ea typeface="楷体_GB2312"/>
                <a:cs typeface="楷体_GB2312"/>
              </a:rPr>
              <a:t>高斯平滑滤波器</a:t>
            </a:r>
          </a:p>
        </p:txBody>
      </p:sp>
      <p:sp>
        <p:nvSpPr>
          <p:cNvPr id="7" name="Text Box 3">
            <a:extLst>
              <a:ext uri="{FF2B5EF4-FFF2-40B4-BE49-F238E27FC236}">
                <a16:creationId xmlns:a16="http://schemas.microsoft.com/office/drawing/2014/main" id="{EBCFD2C9-20B3-4497-BF41-D4F56036B639}"/>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3.4.4 </a:t>
            </a:r>
            <a:r>
              <a:rPr lang="zh-CN" altLang="en-US" sz="4000" b="1" kern="0" dirty="0">
                <a:solidFill>
                  <a:srgbClr val="000099"/>
                </a:solidFill>
              </a:rPr>
              <a:t>线性滤波器</a:t>
            </a:r>
          </a:p>
        </p:txBody>
      </p:sp>
      <p:pic>
        <p:nvPicPr>
          <p:cNvPr id="150532" name="Picture 12" descr="underline_base">
            <a:extLst>
              <a:ext uri="{FF2B5EF4-FFF2-40B4-BE49-F238E27FC236}">
                <a16:creationId xmlns:a16="http://schemas.microsoft.com/office/drawing/2014/main" id="{F62BB10F-EC5A-4B0B-A741-90AE8D5017A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3BAA57AF-3AF8-46AA-A427-D8ABFEB6CEAB}"/>
              </a:ext>
            </a:extLst>
          </p:cNvPr>
          <p:cNvSpPr>
            <a:spLocks noGrp="1" noChangeArrowheads="1"/>
          </p:cNvSpPr>
          <p:nvPr>
            <p:ph type="subTitle" idx="1"/>
          </p:nvPr>
        </p:nvSpPr>
        <p:spPr>
          <a:xfrm>
            <a:off x="395288" y="981075"/>
            <a:ext cx="8353425" cy="5111750"/>
          </a:xfrm>
        </p:spPr>
        <p:txBody>
          <a:bodyPr/>
          <a:lstStyle/>
          <a:p>
            <a:pPr algn="l"/>
            <a:r>
              <a:rPr lang="zh-CN" altLang="en-US" b="1">
                <a:latin typeface="楷体_GB2312"/>
                <a:ea typeface="楷体_GB2312"/>
                <a:cs typeface="楷体_GB2312"/>
              </a:rPr>
              <a:t>均值滤波器</a:t>
            </a:r>
          </a:p>
          <a:p>
            <a:pPr algn="l">
              <a:buClr>
                <a:srgbClr val="DD0327"/>
              </a:buClr>
              <a:buFont typeface="Wingdings" panose="05000000000000000000" pitchFamily="2" charset="2"/>
              <a:buChar char="n"/>
            </a:pPr>
            <a:r>
              <a:rPr lang="zh-CN" altLang="en-US" b="1">
                <a:latin typeface="楷体_GB2312"/>
                <a:ea typeface="楷体_GB2312"/>
                <a:cs typeface="楷体_GB2312"/>
              </a:rPr>
              <a:t>最简单均值滤波器是局部均值运算，即每一个像素只用其局部邻域内所有值的平均值来置换：</a:t>
            </a: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r>
              <a:rPr lang="zh-CN" altLang="en-US" b="1">
                <a:latin typeface="楷体_GB2312"/>
                <a:ea typeface="楷体_GB2312"/>
                <a:cs typeface="楷体_GB2312"/>
              </a:rPr>
              <a:t>一种只有一个峰值，并且在水平和垂直方向上对称的典型权值模板：</a:t>
            </a:r>
          </a:p>
        </p:txBody>
      </p:sp>
      <p:graphicFrame>
        <p:nvGraphicFramePr>
          <p:cNvPr id="151555" name="Object 2">
            <a:extLst>
              <a:ext uri="{FF2B5EF4-FFF2-40B4-BE49-F238E27FC236}">
                <a16:creationId xmlns:a16="http://schemas.microsoft.com/office/drawing/2014/main" id="{D7400DF6-0E85-440C-B7B9-D73A08A9B4DB}"/>
              </a:ext>
            </a:extLst>
          </p:cNvPr>
          <p:cNvGraphicFramePr>
            <a:graphicFrameLocks/>
          </p:cNvGraphicFramePr>
          <p:nvPr/>
        </p:nvGraphicFramePr>
        <p:xfrm>
          <a:off x="2271713" y="2133600"/>
          <a:ext cx="3983037" cy="1138238"/>
        </p:xfrm>
        <a:graphic>
          <a:graphicData uri="http://schemas.openxmlformats.org/presentationml/2006/ole">
            <mc:AlternateContent xmlns:mc="http://schemas.openxmlformats.org/markup-compatibility/2006">
              <mc:Choice xmlns:v="urn:schemas-microsoft-com:vml" Requires="v">
                <p:oleObj spid="_x0000_s151719" r:id="rId3" imgW="1510644" imgH="431613" progId="Equation.DSMT4">
                  <p:embed/>
                </p:oleObj>
              </mc:Choice>
              <mc:Fallback>
                <p:oleObj r:id="rId3" imgW="1510644" imgH="431613"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1713" y="2133600"/>
                        <a:ext cx="3983037"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1556" name="Object 3">
            <a:extLst>
              <a:ext uri="{FF2B5EF4-FFF2-40B4-BE49-F238E27FC236}">
                <a16:creationId xmlns:a16="http://schemas.microsoft.com/office/drawing/2014/main" id="{ABDD3547-2C41-4297-BEB5-17265861757C}"/>
              </a:ext>
            </a:extLst>
          </p:cNvPr>
          <p:cNvGraphicFramePr>
            <a:graphicFrameLocks/>
          </p:cNvGraphicFramePr>
          <p:nvPr/>
        </p:nvGraphicFramePr>
        <p:xfrm>
          <a:off x="3370263" y="4054475"/>
          <a:ext cx="1684337" cy="1871663"/>
        </p:xfrm>
        <a:graphic>
          <a:graphicData uri="http://schemas.openxmlformats.org/presentationml/2006/ole">
            <mc:AlternateContent xmlns:mc="http://schemas.openxmlformats.org/markup-compatibility/2006">
              <mc:Choice xmlns:v="urn:schemas-microsoft-com:vml" Requires="v">
                <p:oleObj spid="_x0000_s151720" r:id="rId5" imgW="685502" imgH="761669" progId="Equation.DSMT4">
                  <p:embed/>
                </p:oleObj>
              </mc:Choice>
              <mc:Fallback>
                <p:oleObj r:id="rId5" imgW="685502" imgH="761669"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0263" y="4054475"/>
                        <a:ext cx="1684337"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3">
            <a:extLst>
              <a:ext uri="{FF2B5EF4-FFF2-40B4-BE49-F238E27FC236}">
                <a16:creationId xmlns:a16="http://schemas.microsoft.com/office/drawing/2014/main" id="{6FA30E81-415A-4EDE-8C11-F9D5F48B7310}"/>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3.4.4 </a:t>
            </a:r>
            <a:r>
              <a:rPr lang="zh-CN" altLang="en-US" sz="4000" b="1" kern="0" dirty="0">
                <a:solidFill>
                  <a:srgbClr val="000099"/>
                </a:solidFill>
              </a:rPr>
              <a:t>线性滤波器</a:t>
            </a:r>
          </a:p>
        </p:txBody>
      </p:sp>
      <p:pic>
        <p:nvPicPr>
          <p:cNvPr id="151558" name="Picture 12" descr="underline_base">
            <a:extLst>
              <a:ext uri="{FF2B5EF4-FFF2-40B4-BE49-F238E27FC236}">
                <a16:creationId xmlns:a16="http://schemas.microsoft.com/office/drawing/2014/main" id="{DF5000C3-EB11-4EF2-8A79-BBA2D3A4AAC4}"/>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E0DD48A9-BFA9-4DE0-A1ED-EA2229AA9867}"/>
              </a:ext>
            </a:extLst>
          </p:cNvPr>
          <p:cNvSpPr>
            <a:spLocks noGrp="1" noChangeArrowheads="1"/>
          </p:cNvSpPr>
          <p:nvPr>
            <p:ph type="subTitle" idx="1"/>
          </p:nvPr>
        </p:nvSpPr>
        <p:spPr>
          <a:xfrm>
            <a:off x="395288" y="981075"/>
            <a:ext cx="8353425" cy="5111750"/>
          </a:xfrm>
        </p:spPr>
        <p:txBody>
          <a:bodyPr/>
          <a:lstStyle/>
          <a:p>
            <a:pPr algn="l"/>
            <a:r>
              <a:rPr lang="zh-CN" altLang="en-US" b="1">
                <a:latin typeface="楷体_GB2312"/>
                <a:ea typeface="楷体_GB2312"/>
                <a:cs typeface="楷体_GB2312"/>
              </a:rPr>
              <a:t>高斯平滑滤波器</a:t>
            </a:r>
          </a:p>
          <a:p>
            <a:pPr algn="l">
              <a:buClr>
                <a:srgbClr val="DD0327"/>
              </a:buClr>
              <a:buFont typeface="Wingdings" panose="05000000000000000000" pitchFamily="2" charset="2"/>
              <a:buChar char="n"/>
            </a:pPr>
            <a:r>
              <a:rPr lang="zh-CN" altLang="en-US" b="1">
                <a:latin typeface="楷体_GB2312"/>
                <a:ea typeface="楷体_GB2312"/>
                <a:cs typeface="楷体_GB2312"/>
              </a:rPr>
              <a:t> 高斯平滑滤波器是一类根据高斯函数的形状来选择权值的线性滤波器。</a:t>
            </a:r>
          </a:p>
          <a:p>
            <a:pPr algn="l">
              <a:buClr>
                <a:srgbClr val="DD0327"/>
              </a:buClr>
              <a:buFont typeface="Wingdings" panose="05000000000000000000" pitchFamily="2" charset="2"/>
              <a:buChar char="n"/>
            </a:pPr>
            <a:r>
              <a:rPr lang="zh-CN" altLang="en-US" b="1">
                <a:latin typeface="楷体_GB2312"/>
                <a:ea typeface="楷体_GB2312"/>
                <a:cs typeface="楷体_GB2312"/>
              </a:rPr>
              <a:t> 高斯平滑滤波器对</a:t>
            </a:r>
            <a:r>
              <a:rPr lang="zh-CN" altLang="en-US" b="1">
                <a:solidFill>
                  <a:srgbClr val="000099"/>
                </a:solidFill>
                <a:latin typeface="楷体_GB2312"/>
                <a:ea typeface="楷体_GB2312"/>
                <a:cs typeface="楷体_GB2312"/>
              </a:rPr>
              <a:t>去除服从正态分布的噪声</a:t>
            </a:r>
            <a:r>
              <a:rPr lang="zh-CN" altLang="en-US" b="1">
                <a:latin typeface="楷体_GB2312"/>
                <a:ea typeface="楷体_GB2312"/>
                <a:cs typeface="楷体_GB2312"/>
              </a:rPr>
              <a:t>是很有效的。</a:t>
            </a:r>
          </a:p>
          <a:p>
            <a:pPr algn="l">
              <a:buClr>
                <a:srgbClr val="DD0327"/>
              </a:buClr>
              <a:buFont typeface="Wingdings" panose="05000000000000000000" pitchFamily="2" charset="2"/>
              <a:buChar char="n"/>
            </a:pPr>
            <a:r>
              <a:rPr lang="zh-CN" altLang="en-US" b="1">
                <a:latin typeface="楷体_GB2312"/>
                <a:ea typeface="楷体_GB2312"/>
                <a:cs typeface="楷体_GB2312"/>
              </a:rPr>
              <a:t> 二维零均值离散高斯平滑滤波器函数表达式为：</a:t>
            </a:r>
          </a:p>
          <a:p>
            <a:pPr algn="l"/>
            <a:endParaRPr lang="zh-CN" altLang="en-US" b="1">
              <a:latin typeface="楷体_GB2312"/>
              <a:ea typeface="楷体_GB2312"/>
              <a:cs typeface="楷体_GB2312"/>
            </a:endParaRPr>
          </a:p>
          <a:p>
            <a:pPr algn="l"/>
            <a:endParaRPr lang="zh-CN" altLang="en-US" b="1">
              <a:latin typeface="楷体_GB2312"/>
              <a:ea typeface="楷体_GB2312"/>
              <a:cs typeface="楷体_GB2312"/>
            </a:endParaRPr>
          </a:p>
          <a:p>
            <a:pPr algn="l"/>
            <a:endParaRPr lang="en-US" altLang="zh-CN" b="1">
              <a:latin typeface="楷体_GB2312"/>
              <a:ea typeface="楷体_GB2312"/>
              <a:cs typeface="楷体_GB2312"/>
            </a:endParaRPr>
          </a:p>
        </p:txBody>
      </p:sp>
      <p:graphicFrame>
        <p:nvGraphicFramePr>
          <p:cNvPr id="152579" name="Object 2">
            <a:extLst>
              <a:ext uri="{FF2B5EF4-FFF2-40B4-BE49-F238E27FC236}">
                <a16:creationId xmlns:a16="http://schemas.microsoft.com/office/drawing/2014/main" id="{71E73457-0E8F-4962-AA9E-53F52B638DDE}"/>
              </a:ext>
            </a:extLst>
          </p:cNvPr>
          <p:cNvGraphicFramePr>
            <a:graphicFrameLocks/>
          </p:cNvGraphicFramePr>
          <p:nvPr/>
        </p:nvGraphicFramePr>
        <p:xfrm>
          <a:off x="3124200" y="3903663"/>
          <a:ext cx="2406650" cy="884237"/>
        </p:xfrm>
        <a:graphic>
          <a:graphicData uri="http://schemas.openxmlformats.org/presentationml/2006/ole">
            <mc:AlternateContent xmlns:mc="http://schemas.openxmlformats.org/markup-compatibility/2006">
              <mc:Choice xmlns:v="urn:schemas-microsoft-com:vml" Requires="v">
                <p:oleObj spid="_x0000_s152662" r:id="rId3" imgW="1002865" imgH="368140" progId="Equation.DSMT4">
                  <p:embed/>
                </p:oleObj>
              </mc:Choice>
              <mc:Fallback>
                <p:oleObj r:id="rId3" imgW="1002865" imgH="368140"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3903663"/>
                        <a:ext cx="24066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Text Box 3">
            <a:extLst>
              <a:ext uri="{FF2B5EF4-FFF2-40B4-BE49-F238E27FC236}">
                <a16:creationId xmlns:a16="http://schemas.microsoft.com/office/drawing/2014/main" id="{144508FC-CD34-4AF1-84E9-2FC7270A874E}"/>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3.4.4 </a:t>
            </a:r>
            <a:r>
              <a:rPr lang="zh-CN" altLang="en-US" sz="4000" b="1" kern="0" dirty="0">
                <a:solidFill>
                  <a:srgbClr val="000099"/>
                </a:solidFill>
              </a:rPr>
              <a:t>线性滤波器</a:t>
            </a:r>
          </a:p>
        </p:txBody>
      </p:sp>
      <p:pic>
        <p:nvPicPr>
          <p:cNvPr id="152581" name="Picture 12" descr="underline_base">
            <a:extLst>
              <a:ext uri="{FF2B5EF4-FFF2-40B4-BE49-F238E27FC236}">
                <a16:creationId xmlns:a16="http://schemas.microsoft.com/office/drawing/2014/main" id="{CC8A142F-14CC-4748-93E3-364DA1C2345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页脚占位符 2">
            <a:extLst>
              <a:ext uri="{FF2B5EF4-FFF2-40B4-BE49-F238E27FC236}">
                <a16:creationId xmlns:a16="http://schemas.microsoft.com/office/drawing/2014/main" id="{BAF44B26-3835-4686-ADB9-42C23477112B}"/>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 typeface="Arial" panose="020B0604020202020204" pitchFamily="34" charset="0"/>
              <a:buNone/>
            </a:pPr>
            <a:r>
              <a:rPr lang="en-US" altLang="zh-CN" sz="1200">
                <a:latin typeface="Tahoma" panose="020B0604030504040204" pitchFamily="34" charset="0"/>
              </a:rPr>
              <a:t>computer vision</a:t>
            </a:r>
          </a:p>
        </p:txBody>
      </p:sp>
      <p:sp>
        <p:nvSpPr>
          <p:cNvPr id="117762" name="灯片编号占位符 3">
            <a:extLst>
              <a:ext uri="{FF2B5EF4-FFF2-40B4-BE49-F238E27FC236}">
                <a16:creationId xmlns:a16="http://schemas.microsoft.com/office/drawing/2014/main" id="{7D084254-3D3A-4819-92F8-5C36BB694F1F}"/>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3B92F405-156D-4B96-BD24-0D48F2315D2C}" type="slidenum">
              <a:rPr lang="en-US" altLang="zh-CN" sz="1200" dirty="0" smtClean="0">
                <a:latin typeface="Tahoma" panose="020B0604030504040204" pitchFamily="34" charset="0"/>
              </a:rPr>
              <a:pPr>
                <a:defRPr/>
              </a:pPr>
              <a:t>89</a:t>
            </a:fld>
            <a:endParaRPr lang="en-US" altLang="zh-CN" sz="1200">
              <a:latin typeface="Tahoma" panose="020B0604030504040204" pitchFamily="34" charset="0"/>
            </a:endParaRPr>
          </a:p>
        </p:txBody>
      </p:sp>
      <p:sp>
        <p:nvSpPr>
          <p:cNvPr id="153604" name="Text Box 1027">
            <a:extLst>
              <a:ext uri="{FF2B5EF4-FFF2-40B4-BE49-F238E27FC236}">
                <a16:creationId xmlns:a16="http://schemas.microsoft.com/office/drawing/2014/main" id="{6BD83904-499A-445D-BA2C-AE0029D74D3B}"/>
              </a:ext>
            </a:extLst>
          </p:cNvPr>
          <p:cNvSpPr txBox="1">
            <a:spLocks noChangeArrowheads="1"/>
          </p:cNvSpPr>
          <p:nvPr/>
        </p:nvSpPr>
        <p:spPr bwMode="auto">
          <a:xfrm>
            <a:off x="533400" y="1447800"/>
            <a:ext cx="8305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30000"/>
              </a:lnSpc>
              <a:buClrTx/>
              <a:buSzTx/>
              <a:buFont typeface="Arial" panose="020B0604020202020204" pitchFamily="34" charset="0"/>
              <a:buNone/>
            </a:pPr>
            <a:r>
              <a:rPr lang="en-US" altLang="zh-CN" sz="2400" b="1">
                <a:solidFill>
                  <a:schemeClr val="accent2"/>
                </a:solidFill>
              </a:rPr>
              <a:t> </a:t>
            </a:r>
            <a:r>
              <a:rPr lang="zh-CN" altLang="en-US" sz="2400" b="1">
                <a:solidFill>
                  <a:srgbClr val="000066"/>
                </a:solidFill>
              </a:rPr>
              <a:t>根据高斯函数选择邻域内各像素的权值</a:t>
            </a:r>
          </a:p>
        </p:txBody>
      </p:sp>
      <p:pic>
        <p:nvPicPr>
          <p:cNvPr id="153605" name="Picture 1028" descr="5-7">
            <a:extLst>
              <a:ext uri="{FF2B5EF4-FFF2-40B4-BE49-F238E27FC236}">
                <a16:creationId xmlns:a16="http://schemas.microsoft.com/office/drawing/2014/main" id="{74B8F1B4-04A9-417B-81BA-D197AC702DA0}"/>
              </a:ext>
            </a:extLst>
          </p:cNvPr>
          <p:cNvPicPr>
            <a:picLocks noChangeAspect="1" noChangeArrowheads="1"/>
          </p:cNvPicPr>
          <p:nvPr/>
        </p:nvPicPr>
        <p:blipFill>
          <a:blip r:embed="rId4">
            <a:lum contrast="6000"/>
            <a:extLst>
              <a:ext uri="{28A0092B-C50C-407E-A947-70E740481C1C}">
                <a14:useLocalDpi xmlns:a14="http://schemas.microsoft.com/office/drawing/2010/main" val="0"/>
              </a:ext>
            </a:extLst>
          </a:blip>
          <a:srcRect/>
          <a:stretch>
            <a:fillRect/>
          </a:stretch>
        </p:blipFill>
        <p:spPr bwMode="auto">
          <a:xfrm>
            <a:off x="609600" y="2209800"/>
            <a:ext cx="5688013" cy="350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9509" name="Object 2">
            <a:extLst>
              <a:ext uri="{FF2B5EF4-FFF2-40B4-BE49-F238E27FC236}">
                <a16:creationId xmlns:a16="http://schemas.microsoft.com/office/drawing/2014/main" id="{F21A95C4-B3E6-4727-862C-474D943215AD}"/>
              </a:ext>
            </a:extLst>
          </p:cNvPr>
          <p:cNvGraphicFramePr>
            <a:graphicFrameLocks/>
          </p:cNvGraphicFramePr>
          <p:nvPr/>
        </p:nvGraphicFramePr>
        <p:xfrm>
          <a:off x="5943600" y="3124200"/>
          <a:ext cx="2819400" cy="1049338"/>
        </p:xfrm>
        <a:graphic>
          <a:graphicData uri="http://schemas.openxmlformats.org/presentationml/2006/ole">
            <mc:AlternateContent xmlns:mc="http://schemas.openxmlformats.org/markup-compatibility/2006">
              <mc:Choice xmlns:v="urn:schemas-microsoft-com:vml" Requires="v">
                <p:oleObj spid="_x0000_s153690" r:id="rId5" imgW="951674" imgH="355292" progId="Equation.DSMT4">
                  <p:embed/>
                </p:oleObj>
              </mc:Choice>
              <mc:Fallback>
                <p:oleObj r:id="rId5" imgW="951674" imgH="355292" progId="Equation.DSMT4">
                  <p:embed/>
                  <p:pic>
                    <p:nvPicPr>
                      <p:cNvPr id="0" name="Object 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3124200"/>
                        <a:ext cx="2819400" cy="1049338"/>
                      </a:xfrm>
                      <a:prstGeom prst="rect">
                        <a:avLst/>
                      </a:prstGeom>
                      <a:solidFill>
                        <a:srgbClr val="FAFF99"/>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3607" name="Rectangle 1030">
            <a:extLst>
              <a:ext uri="{FF2B5EF4-FFF2-40B4-BE49-F238E27FC236}">
                <a16:creationId xmlns:a16="http://schemas.microsoft.com/office/drawing/2014/main" id="{804E6D41-9FD0-4B4E-A237-4AA45A360884}"/>
              </a:ext>
            </a:extLst>
          </p:cNvPr>
          <p:cNvSpPr>
            <a:spLocks noChangeArrowheads="1"/>
          </p:cNvSpPr>
          <p:nvPr/>
        </p:nvSpPr>
        <p:spPr bwMode="auto">
          <a:xfrm>
            <a:off x="457200" y="914400"/>
            <a:ext cx="30686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latin typeface="楷体_GB2312"/>
                <a:ea typeface="楷体_GB2312"/>
                <a:cs typeface="楷体_GB2312"/>
              </a:rPr>
              <a:t>高斯平滑滤波器</a:t>
            </a:r>
          </a:p>
        </p:txBody>
      </p:sp>
      <p:sp>
        <p:nvSpPr>
          <p:cNvPr id="10" name="Text Box 3">
            <a:extLst>
              <a:ext uri="{FF2B5EF4-FFF2-40B4-BE49-F238E27FC236}">
                <a16:creationId xmlns:a16="http://schemas.microsoft.com/office/drawing/2014/main" id="{37C64A08-9FB2-4742-AB41-A845D4EFB080}"/>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3.4.4 </a:t>
            </a:r>
            <a:r>
              <a:rPr lang="zh-CN" altLang="en-US" sz="4000" b="1" kern="0" dirty="0">
                <a:solidFill>
                  <a:srgbClr val="000099"/>
                </a:solidFill>
              </a:rPr>
              <a:t>线性滤波器</a:t>
            </a:r>
          </a:p>
        </p:txBody>
      </p:sp>
      <p:pic>
        <p:nvPicPr>
          <p:cNvPr id="153609" name="Picture 12" descr="underline_base">
            <a:extLst>
              <a:ext uri="{FF2B5EF4-FFF2-40B4-BE49-F238E27FC236}">
                <a16:creationId xmlns:a16="http://schemas.microsoft.com/office/drawing/2014/main" id="{0A7CCD29-A2CD-4214-9AE7-CF228CC7F305}"/>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nodeType="clickEffect">
                                  <p:stCondLst>
                                    <p:cond delay="0"/>
                                  </p:stCondLst>
                                  <p:childTnLst>
                                    <p:set>
                                      <p:cBhvr>
                                        <p:cTn id="6" dur="1" fill="hold">
                                          <p:stCondLst>
                                            <p:cond delay="0"/>
                                          </p:stCondLst>
                                        </p:cTn>
                                        <p:tgtEl>
                                          <p:spTgt spid="149509"/>
                                        </p:tgtEl>
                                        <p:attrNameLst>
                                          <p:attrName>style.visibility</p:attrName>
                                        </p:attrNameLst>
                                      </p:cBhvr>
                                      <p:to>
                                        <p:strVal val="visible"/>
                                      </p:to>
                                    </p:set>
                                    <p:animEffect transition="in" filter="barn(outHorizontal)">
                                      <p:cBhvr>
                                        <p:cTn id="7" dur="500"/>
                                        <p:tgtEl>
                                          <p:spTgt spid="149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9</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4"/>
            <a:ext cx="8229600" cy="537376"/>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fontAlgn="auto">
              <a:lnSpc>
                <a:spcPct val="125000"/>
              </a:lnSpc>
              <a:spcBef>
                <a:spcPts val="0"/>
              </a:spcBef>
              <a:spcAft>
                <a:spcPts val="0"/>
              </a:spcAft>
              <a:buClr>
                <a:srgbClr val="6F1B1B"/>
              </a:buClr>
              <a:defRPr/>
            </a:pPr>
            <a:r>
              <a:rPr lang="zh-CN" altLang="en-US" sz="2000" dirty="0">
                <a:solidFill>
                  <a:srgbClr val="000000"/>
                </a:solidFill>
                <a:latin typeface="黑体" panose="02010609060101010101" pitchFamily="49" charset="-122"/>
                <a:ea typeface="黑体" panose="02010609060101010101" pitchFamily="49" charset="-122"/>
              </a:rPr>
              <a:t>小孔成像模型</a:t>
            </a:r>
            <a:endParaRPr lang="en-US" altLang="zh-CN" sz="2800" dirty="0">
              <a:solidFill>
                <a:srgbClr val="000000"/>
              </a:solidFill>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6F756B12-869D-4B0F-A16B-BC7843C2AD73}"/>
              </a:ext>
            </a:extLst>
          </p:cNvPr>
          <p:cNvPicPr>
            <a:picLocks noChangeAspect="1"/>
          </p:cNvPicPr>
          <p:nvPr/>
        </p:nvPicPr>
        <p:blipFill>
          <a:blip r:embed="rId4"/>
          <a:stretch>
            <a:fillRect/>
          </a:stretch>
        </p:blipFill>
        <p:spPr>
          <a:xfrm>
            <a:off x="754805" y="1716343"/>
            <a:ext cx="7174796" cy="3488921"/>
          </a:xfrm>
          <a:prstGeom prst="rect">
            <a:avLst/>
          </a:prstGeom>
        </p:spPr>
      </p:pic>
      <p:sp>
        <p:nvSpPr>
          <p:cNvPr id="14" name="内容占位符 2">
            <a:extLst>
              <a:ext uri="{FF2B5EF4-FFF2-40B4-BE49-F238E27FC236}">
                <a16:creationId xmlns:a16="http://schemas.microsoft.com/office/drawing/2014/main" id="{8DC84F41-26B0-4089-BB9E-2DAC2B9365F4}"/>
              </a:ext>
            </a:extLst>
          </p:cNvPr>
          <p:cNvSpPr txBox="1">
            <a:spLocks/>
          </p:cNvSpPr>
          <p:nvPr/>
        </p:nvSpPr>
        <p:spPr>
          <a:xfrm>
            <a:off x="252384" y="5205264"/>
            <a:ext cx="5023067" cy="2888059"/>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0815"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zh-CN" altLang="en-US" sz="21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成像平面到像素坐标  归一化变换</a:t>
            </a:r>
          </a:p>
        </p:txBody>
      </p:sp>
      <p:pic>
        <p:nvPicPr>
          <p:cNvPr id="15" name="图片 14">
            <a:extLst>
              <a:ext uri="{FF2B5EF4-FFF2-40B4-BE49-F238E27FC236}">
                <a16:creationId xmlns:a16="http://schemas.microsoft.com/office/drawing/2014/main" id="{9B3BC0A9-6243-4C58-A1AA-F1F830D87C9A}"/>
              </a:ext>
            </a:extLst>
          </p:cNvPr>
          <p:cNvPicPr>
            <a:picLocks noChangeAspect="1"/>
          </p:cNvPicPr>
          <p:nvPr/>
        </p:nvPicPr>
        <p:blipFill>
          <a:blip r:embed="rId5"/>
          <a:stretch>
            <a:fillRect/>
          </a:stretch>
        </p:blipFill>
        <p:spPr>
          <a:xfrm>
            <a:off x="654158" y="5700843"/>
            <a:ext cx="2164203" cy="1078253"/>
          </a:xfrm>
          <a:prstGeom prst="rect">
            <a:avLst/>
          </a:prstGeom>
        </p:spPr>
      </p:pic>
      <p:pic>
        <p:nvPicPr>
          <p:cNvPr id="16" name="图片 15">
            <a:extLst>
              <a:ext uri="{FF2B5EF4-FFF2-40B4-BE49-F238E27FC236}">
                <a16:creationId xmlns:a16="http://schemas.microsoft.com/office/drawing/2014/main" id="{B1D2D7C0-FBFC-44A0-BB1D-9DC69A7AE9C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3000"/>
                    </a14:imgEffect>
                  </a14:imgLayer>
                </a14:imgProps>
              </a:ext>
            </a:extLst>
          </a:blip>
          <a:stretch>
            <a:fillRect/>
          </a:stretch>
        </p:blipFill>
        <p:spPr>
          <a:xfrm>
            <a:off x="3652183" y="5868261"/>
            <a:ext cx="1346700" cy="860883"/>
          </a:xfrm>
          <a:prstGeom prst="rect">
            <a:avLst/>
          </a:prstGeom>
        </p:spPr>
      </p:pic>
      <p:sp>
        <p:nvSpPr>
          <p:cNvPr id="17" name="文本框 16">
            <a:extLst>
              <a:ext uri="{FF2B5EF4-FFF2-40B4-BE49-F238E27FC236}">
                <a16:creationId xmlns:a16="http://schemas.microsoft.com/office/drawing/2014/main" id="{4D305444-9C40-4544-BC5A-D1F5EEE2316C}"/>
              </a:ext>
            </a:extLst>
          </p:cNvPr>
          <p:cNvSpPr txBox="1"/>
          <p:nvPr/>
        </p:nvSpPr>
        <p:spPr>
          <a:xfrm>
            <a:off x="2818361" y="5826358"/>
            <a:ext cx="856709" cy="369332"/>
          </a:xfrm>
          <a:prstGeom prst="rect">
            <a:avLst/>
          </a:prstGeom>
          <a:noFill/>
        </p:spPr>
        <p:txBody>
          <a:bodyPr wrap="square" rtlCol="0">
            <a:spAutoFit/>
          </a:bodyPr>
          <a:lstStyle/>
          <a:p>
            <a:pPr eaLnBrk="1" fontAlgn="auto" hangingPunct="1">
              <a:spcBef>
                <a:spcPts val="0"/>
              </a:spcBef>
              <a:spcAft>
                <a:spcPts val="0"/>
              </a:spcAft>
            </a:pPr>
            <a:r>
              <a:rPr lang="zh-CN" altLang="en-US" sz="1800" dirty="0">
                <a:solidFill>
                  <a:srgbClr val="000000"/>
                </a:solidFill>
                <a:latin typeface="Arial" panose="020B0604020202020204"/>
                <a:ea typeface="黑体" panose="02010609060101010101" pitchFamily="49" charset="-122"/>
              </a:rPr>
              <a:t>代入</a:t>
            </a:r>
          </a:p>
        </p:txBody>
      </p:sp>
      <p:pic>
        <p:nvPicPr>
          <p:cNvPr id="18" name="图片 17">
            <a:extLst>
              <a:ext uri="{FF2B5EF4-FFF2-40B4-BE49-F238E27FC236}">
                <a16:creationId xmlns:a16="http://schemas.microsoft.com/office/drawing/2014/main" id="{7E9D96BC-8BF4-44F4-8BFC-FBCDC0F83F58}"/>
              </a:ext>
            </a:extLst>
          </p:cNvPr>
          <p:cNvPicPr>
            <a:picLocks noChangeAspect="1"/>
          </p:cNvPicPr>
          <p:nvPr/>
        </p:nvPicPr>
        <p:blipFill>
          <a:blip r:embed="rId8"/>
          <a:stretch>
            <a:fillRect/>
          </a:stretch>
        </p:blipFill>
        <p:spPr>
          <a:xfrm>
            <a:off x="5768247" y="5806035"/>
            <a:ext cx="2063807" cy="973061"/>
          </a:xfrm>
          <a:prstGeom prst="rect">
            <a:avLst/>
          </a:prstGeom>
        </p:spPr>
      </p:pic>
      <p:sp>
        <p:nvSpPr>
          <p:cNvPr id="19" name="文本框 18">
            <a:extLst>
              <a:ext uri="{FF2B5EF4-FFF2-40B4-BE49-F238E27FC236}">
                <a16:creationId xmlns:a16="http://schemas.microsoft.com/office/drawing/2014/main" id="{95C29B53-B7F6-4475-96C8-040AFC07FEBF}"/>
              </a:ext>
            </a:extLst>
          </p:cNvPr>
          <p:cNvSpPr txBox="1"/>
          <p:nvPr/>
        </p:nvSpPr>
        <p:spPr>
          <a:xfrm>
            <a:off x="5264931" y="5826358"/>
            <a:ext cx="388578" cy="369332"/>
          </a:xfrm>
          <a:prstGeom prst="rect">
            <a:avLst/>
          </a:prstGeom>
          <a:noFill/>
        </p:spPr>
        <p:txBody>
          <a:bodyPr wrap="square" rtlCol="0">
            <a:spAutoFit/>
          </a:bodyPr>
          <a:lstStyle/>
          <a:p>
            <a:pPr eaLnBrk="1" fontAlgn="auto" hangingPunct="1">
              <a:spcBef>
                <a:spcPts val="0"/>
              </a:spcBef>
              <a:spcAft>
                <a:spcPts val="0"/>
              </a:spcAft>
            </a:pPr>
            <a:r>
              <a:rPr lang="zh-CN" altLang="en-US" sz="1800" dirty="0">
                <a:solidFill>
                  <a:srgbClr val="000000"/>
                </a:solidFill>
                <a:latin typeface="Arial" panose="020B0604020202020204"/>
                <a:ea typeface="黑体" panose="02010609060101010101" pitchFamily="49" charset="-122"/>
              </a:rPr>
              <a:t>得</a:t>
            </a:r>
          </a:p>
        </p:txBody>
      </p:sp>
    </p:spTree>
    <p:extLst>
      <p:ext uri="{BB962C8B-B14F-4D97-AF65-F5344CB8AC3E}">
        <p14:creationId xmlns:p14="http://schemas.microsoft.com/office/powerpoint/2010/main" val="4146224831"/>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页脚占位符 3">
            <a:extLst>
              <a:ext uri="{FF2B5EF4-FFF2-40B4-BE49-F238E27FC236}">
                <a16:creationId xmlns:a16="http://schemas.microsoft.com/office/drawing/2014/main" id="{96158F18-CD78-4D85-9481-0BF36CDF9563}"/>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 typeface="Arial" panose="020B0604020202020204" pitchFamily="34" charset="0"/>
              <a:buNone/>
            </a:pPr>
            <a:r>
              <a:rPr lang="en-US" altLang="zh-CN" sz="1200">
                <a:latin typeface="Tahoma" panose="020B0604030504040204" pitchFamily="34" charset="0"/>
              </a:rPr>
              <a:t>computer vision</a:t>
            </a:r>
          </a:p>
        </p:txBody>
      </p:sp>
      <p:sp>
        <p:nvSpPr>
          <p:cNvPr id="119810" name="灯片编号占位符 4">
            <a:extLst>
              <a:ext uri="{FF2B5EF4-FFF2-40B4-BE49-F238E27FC236}">
                <a16:creationId xmlns:a16="http://schemas.microsoft.com/office/drawing/2014/main" id="{42E08F64-A6D0-4DC3-8A19-E9FF72927674}"/>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3D0BE30-95E7-4E37-9C07-0B06B74796AE}" type="slidenum">
              <a:rPr lang="en-US" altLang="zh-CN" sz="1200" dirty="0" smtClean="0">
                <a:latin typeface="Tahoma" panose="020B0604030504040204" pitchFamily="34" charset="0"/>
              </a:rPr>
              <a:pPr>
                <a:defRPr/>
              </a:pPr>
              <a:t>90</a:t>
            </a:fld>
            <a:endParaRPr lang="en-US" altLang="zh-CN" sz="1200">
              <a:latin typeface="Tahoma" panose="020B0604030504040204" pitchFamily="34" charset="0"/>
            </a:endParaRPr>
          </a:p>
        </p:txBody>
      </p:sp>
      <p:grpSp>
        <p:nvGrpSpPr>
          <p:cNvPr id="2" name="Group 8">
            <a:extLst>
              <a:ext uri="{FF2B5EF4-FFF2-40B4-BE49-F238E27FC236}">
                <a16:creationId xmlns:a16="http://schemas.microsoft.com/office/drawing/2014/main" id="{82AA7582-4098-49A4-B177-063882B80ADB}"/>
              </a:ext>
            </a:extLst>
          </p:cNvPr>
          <p:cNvGrpSpPr>
            <a:grpSpLocks/>
          </p:cNvGrpSpPr>
          <p:nvPr/>
        </p:nvGrpSpPr>
        <p:grpSpPr bwMode="auto">
          <a:xfrm>
            <a:off x="1828800" y="852488"/>
            <a:ext cx="6381750" cy="1954212"/>
            <a:chOff x="1152" y="537"/>
            <a:chExt cx="4020" cy="1231"/>
          </a:xfrm>
        </p:grpSpPr>
        <p:graphicFrame>
          <p:nvGraphicFramePr>
            <p:cNvPr id="155657" name="Object 3">
              <a:extLst>
                <a:ext uri="{FF2B5EF4-FFF2-40B4-BE49-F238E27FC236}">
                  <a16:creationId xmlns:a16="http://schemas.microsoft.com/office/drawing/2014/main" id="{E6E5383B-CAF9-4DB2-B11B-6709ABB8579A}"/>
                </a:ext>
              </a:extLst>
            </p:cNvPr>
            <p:cNvGraphicFramePr>
              <a:graphicFrameLocks/>
            </p:cNvGraphicFramePr>
            <p:nvPr/>
          </p:nvGraphicFramePr>
          <p:xfrm>
            <a:off x="1152" y="537"/>
            <a:ext cx="2064" cy="1231"/>
          </p:xfrm>
          <a:graphic>
            <a:graphicData uri="http://schemas.openxmlformats.org/presentationml/2006/ole">
              <mc:AlternateContent xmlns:mc="http://schemas.openxmlformats.org/markup-compatibility/2006">
                <mc:Choice xmlns:v="urn:schemas-microsoft-com:vml" Requires="v">
                  <p:oleObj spid="_x0000_s155819" r:id="rId4" imgW="2266950" imgH="1352550" progId="Word.Picture.8">
                    <p:embed/>
                  </p:oleObj>
                </mc:Choice>
                <mc:Fallback>
                  <p:oleObj r:id="rId4" imgW="2266950" imgH="1352550" progId="Word.Picture.8">
                    <p:embed/>
                    <p:pic>
                      <p:nvPicPr>
                        <p:cNvPr id="0"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 y="537"/>
                          <a:ext cx="2064" cy="1231"/>
                        </a:xfrm>
                        <a:prstGeom prst="rect">
                          <a:avLst/>
                        </a:prstGeom>
                        <a:solidFill>
                          <a:srgbClr val="CCFFCC"/>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5658" name="Text Box 4">
              <a:extLst>
                <a:ext uri="{FF2B5EF4-FFF2-40B4-BE49-F238E27FC236}">
                  <a16:creationId xmlns:a16="http://schemas.microsoft.com/office/drawing/2014/main" id="{1CA1B95A-DFE6-4532-956C-66F457AB7AEC}"/>
                </a:ext>
              </a:extLst>
            </p:cNvPr>
            <p:cNvSpPr txBox="1">
              <a:spLocks noChangeArrowheads="1"/>
            </p:cNvSpPr>
            <p:nvPr/>
          </p:nvSpPr>
          <p:spPr bwMode="auto">
            <a:xfrm>
              <a:off x="3264" y="1017"/>
              <a:ext cx="1908" cy="327"/>
            </a:xfrm>
            <a:prstGeom prst="rect">
              <a:avLst/>
            </a:prstGeom>
            <a:solidFill>
              <a:srgbClr val="FAFF9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50000"/>
                </a:spcBef>
                <a:buClrTx/>
                <a:buSzTx/>
                <a:buFont typeface="Arial" panose="020B0604020202020204" pitchFamily="34" charset="0"/>
                <a:buNone/>
              </a:pPr>
              <a:r>
                <a:rPr lang="en-US" altLang="zh-CN" sz="2400" b="1"/>
                <a:t>7X7 </a:t>
              </a:r>
              <a:r>
                <a:rPr lang="zh-CN" altLang="en-US" sz="2400" b="1"/>
                <a:t>高斯滤波</a:t>
              </a:r>
              <a:r>
                <a:rPr lang="zh-CN" altLang="zh-CN" sz="2400" b="1"/>
                <a:t>模板</a:t>
              </a:r>
              <a:endParaRPr lang="zh-CN" altLang="en-US" sz="2400" b="1"/>
            </a:p>
          </p:txBody>
        </p:sp>
      </p:grpSp>
      <p:grpSp>
        <p:nvGrpSpPr>
          <p:cNvPr id="3" name="Group 7">
            <a:extLst>
              <a:ext uri="{FF2B5EF4-FFF2-40B4-BE49-F238E27FC236}">
                <a16:creationId xmlns:a16="http://schemas.microsoft.com/office/drawing/2014/main" id="{A6B07B5E-AAEE-475D-BECC-C3C6FBEB24A3}"/>
              </a:ext>
            </a:extLst>
          </p:cNvPr>
          <p:cNvGrpSpPr>
            <a:grpSpLocks/>
          </p:cNvGrpSpPr>
          <p:nvPr/>
        </p:nvGrpSpPr>
        <p:grpSpPr bwMode="auto">
          <a:xfrm>
            <a:off x="914400" y="2909888"/>
            <a:ext cx="6626225" cy="3719512"/>
            <a:chOff x="576" y="1833"/>
            <a:chExt cx="4174" cy="2343"/>
          </a:xfrm>
        </p:grpSpPr>
        <p:graphicFrame>
          <p:nvGraphicFramePr>
            <p:cNvPr id="155655" name="Object 2">
              <a:extLst>
                <a:ext uri="{FF2B5EF4-FFF2-40B4-BE49-F238E27FC236}">
                  <a16:creationId xmlns:a16="http://schemas.microsoft.com/office/drawing/2014/main" id="{D8BBF3A9-6711-403D-B21C-C1CE91050BB9}"/>
                </a:ext>
              </a:extLst>
            </p:cNvPr>
            <p:cNvGraphicFramePr>
              <a:graphicFrameLocks/>
            </p:cNvGraphicFramePr>
            <p:nvPr/>
          </p:nvGraphicFramePr>
          <p:xfrm>
            <a:off x="576" y="1833"/>
            <a:ext cx="4174" cy="1952"/>
          </p:xfrm>
          <a:graphic>
            <a:graphicData uri="http://schemas.openxmlformats.org/presentationml/2006/ole">
              <mc:AlternateContent xmlns:mc="http://schemas.openxmlformats.org/markup-compatibility/2006">
                <mc:Choice xmlns:v="urn:schemas-microsoft-com:vml" Requires="v">
                  <p:oleObj spid="_x0000_s155820" r:id="rId6" imgW="5477256" imgH="2562606" progId="Word.Picture.8">
                    <p:embed/>
                  </p:oleObj>
                </mc:Choice>
                <mc:Fallback>
                  <p:oleObj r:id="rId6" imgW="5477256" imgH="2562606" progId="Word.Picture.8">
                    <p:embed/>
                    <p:pic>
                      <p:nvPicPr>
                        <p:cNvPr id="0" name="Object 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 y="1833"/>
                          <a:ext cx="4174" cy="1952"/>
                        </a:xfrm>
                        <a:prstGeom prst="rect">
                          <a:avLst/>
                        </a:prstGeom>
                        <a:solidFill>
                          <a:srgbClr val="CCFFCC"/>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5656" name="Text Box 5">
              <a:extLst>
                <a:ext uri="{FF2B5EF4-FFF2-40B4-BE49-F238E27FC236}">
                  <a16:creationId xmlns:a16="http://schemas.microsoft.com/office/drawing/2014/main" id="{07FA2621-A706-4E57-AD1F-884091A46028}"/>
                </a:ext>
              </a:extLst>
            </p:cNvPr>
            <p:cNvSpPr txBox="1">
              <a:spLocks noChangeArrowheads="1"/>
            </p:cNvSpPr>
            <p:nvPr/>
          </p:nvSpPr>
          <p:spPr bwMode="auto">
            <a:xfrm>
              <a:off x="1632" y="3849"/>
              <a:ext cx="2076" cy="327"/>
            </a:xfrm>
            <a:prstGeom prst="rect">
              <a:avLst/>
            </a:prstGeom>
            <a:solidFill>
              <a:srgbClr val="FAFF9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50000"/>
                </a:spcBef>
                <a:buClrTx/>
                <a:buSzTx/>
                <a:buFont typeface="Arial" panose="020B0604020202020204" pitchFamily="34" charset="0"/>
                <a:buNone/>
              </a:pPr>
              <a:r>
                <a:rPr lang="en-US" altLang="zh-CN" sz="2400" b="1"/>
                <a:t>15</a:t>
              </a:r>
              <a:r>
                <a:rPr lang="zh-CN" altLang="zh-CN" sz="2400" b="1"/>
                <a:t>X15高斯滤波模板</a:t>
              </a:r>
            </a:p>
          </p:txBody>
        </p:sp>
      </p:grpSp>
      <p:sp>
        <p:nvSpPr>
          <p:cNvPr id="155654" name="Text Box 6">
            <a:extLst>
              <a:ext uri="{FF2B5EF4-FFF2-40B4-BE49-F238E27FC236}">
                <a16:creationId xmlns:a16="http://schemas.microsoft.com/office/drawing/2014/main" id="{4CC53243-780B-4475-890E-E5C7ED0C76A7}"/>
              </a:ext>
            </a:extLst>
          </p:cNvPr>
          <p:cNvSpPr txBox="1">
            <a:spLocks noChangeArrowheads="1"/>
          </p:cNvSpPr>
          <p:nvPr/>
        </p:nvSpPr>
        <p:spPr bwMode="auto">
          <a:xfrm>
            <a:off x="228600" y="228600"/>
            <a:ext cx="7239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3200" b="1">
                <a:solidFill>
                  <a:srgbClr val="DD0327"/>
                </a:solidFill>
                <a:ea typeface="楷体_GB2312"/>
                <a:cs typeface="楷体_GB2312"/>
              </a:rPr>
              <a:t>数字图像处理中常用的高斯滤波器模板</a:t>
            </a: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57B2BE96-7C16-49F9-8515-8416F4981280}"/>
              </a:ext>
            </a:extLst>
          </p:cNvPr>
          <p:cNvSpPr>
            <a:spLocks noGrp="1" noChangeArrowheads="1"/>
          </p:cNvSpPr>
          <p:nvPr>
            <p:ph type="subTitle" idx="1"/>
          </p:nvPr>
        </p:nvSpPr>
        <p:spPr>
          <a:xfrm>
            <a:off x="395288" y="981075"/>
            <a:ext cx="8353425" cy="4146550"/>
          </a:xfrm>
        </p:spPr>
        <p:txBody>
          <a:bodyPr/>
          <a:lstStyle/>
          <a:p>
            <a:pPr algn="l"/>
            <a:r>
              <a:rPr lang="zh-CN" altLang="en-US" b="1">
                <a:latin typeface="楷体_GB2312"/>
                <a:ea typeface="楷体_GB2312"/>
                <a:cs typeface="楷体_GB2312"/>
              </a:rPr>
              <a:t>高斯平滑滤波器</a:t>
            </a:r>
          </a:p>
          <a:p>
            <a:pPr algn="l">
              <a:buClr>
                <a:srgbClr val="DD0327"/>
              </a:buClr>
              <a:buFont typeface="Wingdings" panose="05000000000000000000" pitchFamily="2" charset="2"/>
              <a:buChar char="n"/>
            </a:pPr>
            <a:r>
              <a:rPr lang="zh-CN" altLang="en-US" b="1">
                <a:latin typeface="楷体_GB2312"/>
                <a:ea typeface="楷体_GB2312"/>
                <a:cs typeface="楷体_GB2312"/>
              </a:rPr>
              <a:t> 高斯函数有</a:t>
            </a:r>
            <a:r>
              <a:rPr lang="en-US" altLang="zh-CN" b="1">
                <a:latin typeface="楷体_GB2312"/>
                <a:ea typeface="楷体_GB2312"/>
                <a:cs typeface="楷体_GB2312"/>
              </a:rPr>
              <a:t>5</a:t>
            </a:r>
            <a:r>
              <a:rPr lang="zh-CN" altLang="en-US" b="1">
                <a:latin typeface="楷体_GB2312"/>
                <a:ea typeface="楷体_GB2312"/>
                <a:cs typeface="楷体_GB2312"/>
              </a:rPr>
              <a:t>个重要性质，其性质决定了它在空间域和频率域都是很好的低通滤波器。</a:t>
            </a:r>
          </a:p>
          <a:p>
            <a:pPr algn="l">
              <a:buClr>
                <a:srgbClr val="DD0327"/>
              </a:buClr>
              <a:buFont typeface="Wingdings" panose="05000000000000000000" pitchFamily="2" charset="2"/>
              <a:buChar char="l"/>
            </a:pPr>
            <a:r>
              <a:rPr lang="zh-CN" altLang="en-US" b="1">
                <a:latin typeface="楷体_GB2312"/>
                <a:ea typeface="楷体_GB2312"/>
                <a:cs typeface="楷体_GB2312"/>
              </a:rPr>
              <a:t> </a:t>
            </a:r>
            <a:r>
              <a:rPr lang="zh-CN" altLang="en-US" b="1">
                <a:solidFill>
                  <a:srgbClr val="0033CC"/>
                </a:solidFill>
                <a:latin typeface="楷体_GB2312"/>
                <a:ea typeface="楷体_GB2312"/>
                <a:cs typeface="楷体_GB2312"/>
              </a:rPr>
              <a:t>二维高斯函数具有旋转对称性：</a:t>
            </a:r>
            <a:r>
              <a:rPr lang="zh-CN" altLang="en-US" b="1">
                <a:latin typeface="楷体_GB2312"/>
                <a:ea typeface="楷体_GB2312"/>
                <a:cs typeface="楷体_GB2312"/>
              </a:rPr>
              <a:t>滤波器在各个方向平滑程度一致。旋转对称性意味着高斯平滑滤波器在后续边缘检测中不会偏向任一方向。</a:t>
            </a:r>
          </a:p>
          <a:p>
            <a:pPr algn="l">
              <a:buClr>
                <a:srgbClr val="DD0327"/>
              </a:buClr>
              <a:buFont typeface="Wingdings" panose="05000000000000000000" pitchFamily="2" charset="2"/>
              <a:buChar char="l"/>
            </a:pPr>
            <a:r>
              <a:rPr lang="zh-CN" altLang="en-US" b="1">
                <a:latin typeface="楷体_GB2312"/>
                <a:ea typeface="楷体_GB2312"/>
                <a:cs typeface="楷体_GB2312"/>
              </a:rPr>
              <a:t> </a:t>
            </a:r>
            <a:r>
              <a:rPr lang="zh-CN" altLang="en-US" b="1">
                <a:solidFill>
                  <a:srgbClr val="0033CC"/>
                </a:solidFill>
                <a:latin typeface="楷体_GB2312"/>
                <a:ea typeface="楷体_GB2312"/>
                <a:cs typeface="楷体_GB2312"/>
              </a:rPr>
              <a:t>高斯是单值函数：</a:t>
            </a:r>
            <a:r>
              <a:rPr lang="zh-CN" altLang="en-US" b="1">
                <a:latin typeface="楷体_GB2312"/>
                <a:ea typeface="楷体_GB2312"/>
                <a:cs typeface="楷体_GB2312"/>
              </a:rPr>
              <a:t>高斯滤波器用像素邻域的加权值来代替该点的像素值，每一邻域像素点权值是随该点与中心点的距离单调增减的。平滑运算会对离算子中心越远，作用越小。</a:t>
            </a:r>
          </a:p>
        </p:txBody>
      </p:sp>
      <p:sp>
        <p:nvSpPr>
          <p:cNvPr id="7" name="Text Box 3">
            <a:extLst>
              <a:ext uri="{FF2B5EF4-FFF2-40B4-BE49-F238E27FC236}">
                <a16:creationId xmlns:a16="http://schemas.microsoft.com/office/drawing/2014/main" id="{68471AF3-9CF2-4640-8A40-BF5EFB22E7C8}"/>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3.4.4 </a:t>
            </a:r>
            <a:r>
              <a:rPr lang="zh-CN" altLang="en-US" sz="4000" b="1" kern="0" dirty="0">
                <a:solidFill>
                  <a:srgbClr val="000099"/>
                </a:solidFill>
              </a:rPr>
              <a:t>线性滤波器</a:t>
            </a:r>
          </a:p>
        </p:txBody>
      </p:sp>
      <p:pic>
        <p:nvPicPr>
          <p:cNvPr id="157700" name="Picture 12" descr="underline_base">
            <a:extLst>
              <a:ext uri="{FF2B5EF4-FFF2-40B4-BE49-F238E27FC236}">
                <a16:creationId xmlns:a16="http://schemas.microsoft.com/office/drawing/2014/main" id="{6FF9AB11-CB40-4ED0-B950-2F8838EC9D3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2F6C0C09-4163-4ADD-A597-5002C39DB49A}"/>
              </a:ext>
            </a:extLst>
          </p:cNvPr>
          <p:cNvSpPr>
            <a:spLocks noGrp="1" noChangeArrowheads="1"/>
          </p:cNvSpPr>
          <p:nvPr>
            <p:ph type="subTitle" idx="1"/>
          </p:nvPr>
        </p:nvSpPr>
        <p:spPr>
          <a:xfrm>
            <a:off x="395288" y="981075"/>
            <a:ext cx="8353425" cy="3395663"/>
          </a:xfrm>
        </p:spPr>
        <p:txBody>
          <a:bodyPr/>
          <a:lstStyle/>
          <a:p>
            <a:pPr algn="l"/>
            <a:r>
              <a:rPr lang="zh-CN" altLang="en-US" b="1">
                <a:latin typeface="楷体_GB2312"/>
                <a:ea typeface="楷体_GB2312"/>
                <a:cs typeface="楷体_GB2312"/>
              </a:rPr>
              <a:t>高斯平滑滤波器性质</a:t>
            </a:r>
          </a:p>
          <a:p>
            <a:pPr algn="l">
              <a:buClr>
                <a:srgbClr val="DD0327"/>
              </a:buClr>
              <a:buFont typeface="Wingdings" panose="05000000000000000000" pitchFamily="2" charset="2"/>
              <a:buChar char="l"/>
            </a:pPr>
            <a:r>
              <a:rPr lang="zh-CN" altLang="en-US" b="1">
                <a:latin typeface="楷体_GB2312"/>
                <a:ea typeface="楷体_GB2312"/>
                <a:cs typeface="楷体_GB2312"/>
              </a:rPr>
              <a:t>旋转对称性</a:t>
            </a:r>
          </a:p>
          <a:p>
            <a:pPr algn="l">
              <a:buClr>
                <a:srgbClr val="DD0327"/>
              </a:buClr>
              <a:buFont typeface="Wingdings" panose="05000000000000000000" pitchFamily="2" charset="2"/>
              <a:buChar char="ü"/>
            </a:pPr>
            <a:r>
              <a:rPr lang="zh-CN" altLang="en-US" b="1">
                <a:latin typeface="楷体_GB2312"/>
                <a:ea typeface="楷体_GB2312"/>
                <a:cs typeface="楷体_GB2312"/>
              </a:rPr>
              <a:t>将高斯函数从直角坐标变换到极坐标得：</a:t>
            </a:r>
          </a:p>
          <a:p>
            <a:pPr algn="l">
              <a:buClr>
                <a:srgbClr val="DD0327"/>
              </a:buClr>
              <a:buFont typeface="Wingdings" panose="05000000000000000000" pitchFamily="2" charset="2"/>
              <a:buChar char="ü"/>
            </a:pPr>
            <a:endParaRPr lang="zh-CN" altLang="en-US" b="1">
              <a:latin typeface="楷体_GB2312"/>
              <a:ea typeface="楷体_GB2312"/>
              <a:cs typeface="楷体_GB2312"/>
            </a:endParaRPr>
          </a:p>
          <a:p>
            <a:pPr algn="l">
              <a:buClr>
                <a:srgbClr val="DD0327"/>
              </a:buClr>
              <a:buFont typeface="Wingdings" panose="05000000000000000000" pitchFamily="2" charset="2"/>
              <a:buChar char="ü"/>
            </a:pPr>
            <a:endParaRPr lang="zh-CN" altLang="en-US" b="1">
              <a:latin typeface="楷体_GB2312"/>
              <a:ea typeface="楷体_GB2312"/>
              <a:cs typeface="楷体_GB2312"/>
            </a:endParaRPr>
          </a:p>
          <a:p>
            <a:pPr algn="l">
              <a:buClr>
                <a:srgbClr val="DD0327"/>
              </a:buClr>
              <a:buFont typeface="Wingdings" panose="05000000000000000000" pitchFamily="2" charset="2"/>
              <a:buChar char="ü"/>
            </a:pPr>
            <a:r>
              <a:rPr lang="zh-CN" altLang="en-US" b="1">
                <a:latin typeface="楷体_GB2312"/>
                <a:ea typeface="楷体_GB2312"/>
                <a:cs typeface="楷体_GB2312"/>
              </a:rPr>
              <a:t>从高斯函数的极坐标表达式可以看出，函数值不依赖于角度</a:t>
            </a:r>
            <a:r>
              <a:rPr lang="el-GR" altLang="zh-CN" b="1">
                <a:latin typeface="楷体_GB2312"/>
                <a:ea typeface="楷体_GB2312"/>
                <a:cs typeface="楷体_GB2312"/>
              </a:rPr>
              <a:t>θ</a:t>
            </a:r>
            <a:r>
              <a:rPr lang="zh-CN" altLang="el-GR" b="1">
                <a:latin typeface="楷体_GB2312"/>
                <a:ea typeface="楷体_GB2312"/>
                <a:cs typeface="楷体_GB2312"/>
              </a:rPr>
              <a:t>，所以是旋转对称的。</a:t>
            </a:r>
          </a:p>
        </p:txBody>
      </p:sp>
      <p:graphicFrame>
        <p:nvGraphicFramePr>
          <p:cNvPr id="158723" name="Object 2">
            <a:extLst>
              <a:ext uri="{FF2B5EF4-FFF2-40B4-BE49-F238E27FC236}">
                <a16:creationId xmlns:a16="http://schemas.microsoft.com/office/drawing/2014/main" id="{094C1BD7-D2E3-4584-A144-1DDF019C1932}"/>
              </a:ext>
            </a:extLst>
          </p:cNvPr>
          <p:cNvGraphicFramePr>
            <a:graphicFrameLocks/>
          </p:cNvGraphicFramePr>
          <p:nvPr/>
        </p:nvGraphicFramePr>
        <p:xfrm>
          <a:off x="1265238" y="2284413"/>
          <a:ext cx="5635625" cy="949325"/>
        </p:xfrm>
        <a:graphic>
          <a:graphicData uri="http://schemas.openxmlformats.org/presentationml/2006/ole">
            <mc:AlternateContent xmlns:mc="http://schemas.openxmlformats.org/markup-compatibility/2006">
              <mc:Choice xmlns:v="urn:schemas-microsoft-com:vml" Requires="v">
                <p:oleObj spid="_x0000_s158806" r:id="rId3" imgW="2184400" imgH="368300" progId="Equation.DSMT4">
                  <p:embed/>
                </p:oleObj>
              </mc:Choice>
              <mc:Fallback>
                <p:oleObj r:id="rId3" imgW="2184400" imgH="368300"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238" y="2284413"/>
                        <a:ext cx="563562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Text Box 3">
            <a:extLst>
              <a:ext uri="{FF2B5EF4-FFF2-40B4-BE49-F238E27FC236}">
                <a16:creationId xmlns:a16="http://schemas.microsoft.com/office/drawing/2014/main" id="{EE93A851-8E17-4FB1-B532-E3E5FD85E952}"/>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3.4.4 </a:t>
            </a:r>
            <a:r>
              <a:rPr lang="zh-CN" altLang="en-US" sz="4000" b="1" kern="0" dirty="0">
                <a:solidFill>
                  <a:srgbClr val="000099"/>
                </a:solidFill>
              </a:rPr>
              <a:t>线性滤波器</a:t>
            </a:r>
          </a:p>
        </p:txBody>
      </p:sp>
      <p:pic>
        <p:nvPicPr>
          <p:cNvPr id="158725" name="Picture 12" descr="underline_base">
            <a:extLst>
              <a:ext uri="{FF2B5EF4-FFF2-40B4-BE49-F238E27FC236}">
                <a16:creationId xmlns:a16="http://schemas.microsoft.com/office/drawing/2014/main" id="{7AE97EF2-F566-4F74-9F53-3628D818142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6FE36958-C5B0-45F6-A987-03FE2600A056}"/>
              </a:ext>
            </a:extLst>
          </p:cNvPr>
          <p:cNvSpPr>
            <a:spLocks noGrp="1" noChangeArrowheads="1"/>
          </p:cNvSpPr>
          <p:nvPr>
            <p:ph type="subTitle" idx="1"/>
          </p:nvPr>
        </p:nvSpPr>
        <p:spPr>
          <a:xfrm>
            <a:off x="395288" y="963613"/>
            <a:ext cx="8353425" cy="4686300"/>
          </a:xfrm>
        </p:spPr>
        <p:txBody>
          <a:bodyPr/>
          <a:lstStyle/>
          <a:p>
            <a:pPr algn="l">
              <a:lnSpc>
                <a:spcPct val="90000"/>
              </a:lnSpc>
            </a:pPr>
            <a:r>
              <a:rPr lang="zh-CN" altLang="en-US" b="1">
                <a:latin typeface="楷体_GB2312"/>
                <a:ea typeface="楷体_GB2312"/>
                <a:cs typeface="楷体_GB2312"/>
              </a:rPr>
              <a:t>高斯平滑滤波器</a:t>
            </a:r>
          </a:p>
          <a:p>
            <a:pPr algn="l">
              <a:lnSpc>
                <a:spcPct val="90000"/>
              </a:lnSpc>
              <a:buClr>
                <a:srgbClr val="DD0327"/>
              </a:buClr>
              <a:buFont typeface="Wingdings" panose="05000000000000000000" pitchFamily="2" charset="2"/>
              <a:buChar char="l"/>
            </a:pPr>
            <a:r>
              <a:rPr lang="zh-CN" altLang="en-US" b="1">
                <a:solidFill>
                  <a:srgbClr val="0033CC"/>
                </a:solidFill>
                <a:latin typeface="楷体_GB2312"/>
                <a:ea typeface="楷体_GB2312"/>
                <a:cs typeface="楷体_GB2312"/>
              </a:rPr>
              <a:t>高斯函数的傅立叶变换频谱是单瓣的：</a:t>
            </a:r>
            <a:r>
              <a:rPr lang="zh-CN" altLang="en-US" b="1">
                <a:latin typeface="楷体_GB2312"/>
                <a:ea typeface="楷体_GB2312"/>
                <a:cs typeface="楷体_GB2312"/>
              </a:rPr>
              <a:t>图像常被不希望的高频信号所污染，平滑图像不会被不需要的高频噪声污染，可以保留大部分信号。</a:t>
            </a:r>
          </a:p>
          <a:p>
            <a:pPr algn="l">
              <a:lnSpc>
                <a:spcPct val="90000"/>
              </a:lnSpc>
              <a:buClr>
                <a:srgbClr val="DD0327"/>
              </a:buClr>
              <a:buFont typeface="Wingdings" panose="05000000000000000000" pitchFamily="2" charset="2"/>
              <a:buChar char="l"/>
            </a:pPr>
            <a:r>
              <a:rPr lang="zh-CN" altLang="en-US" b="1">
                <a:solidFill>
                  <a:srgbClr val="0033CC"/>
                </a:solidFill>
                <a:latin typeface="楷体_GB2312"/>
                <a:ea typeface="楷体_GB2312"/>
                <a:cs typeface="楷体_GB2312"/>
              </a:rPr>
              <a:t>高斯滤波器宽度是由参数   表示的：</a:t>
            </a:r>
            <a:r>
              <a:rPr lang="zh-CN" altLang="en-US" b="1">
                <a:latin typeface="楷体_GB2312"/>
                <a:ea typeface="楷体_GB2312"/>
                <a:cs typeface="楷体_GB2312"/>
              </a:rPr>
              <a:t> 越大，高斯滤波器的时域越宽，频带越窄，平滑程度越好。可以调节  ，使图像特征在过分模糊（过平滑）与平滑图像中由于噪声和细纹理所引起的过多不希望突变量（欠平滑）之间取折中。</a:t>
            </a:r>
          </a:p>
          <a:p>
            <a:pPr algn="l">
              <a:lnSpc>
                <a:spcPct val="90000"/>
              </a:lnSpc>
              <a:buClr>
                <a:srgbClr val="DD0327"/>
              </a:buClr>
              <a:buFont typeface="Wingdings" panose="05000000000000000000" pitchFamily="2" charset="2"/>
              <a:buChar char="l"/>
            </a:pPr>
            <a:r>
              <a:rPr lang="zh-CN" altLang="en-US" b="1">
                <a:solidFill>
                  <a:srgbClr val="0033CC"/>
                </a:solidFill>
                <a:latin typeface="楷体_GB2312"/>
                <a:ea typeface="楷体_GB2312"/>
                <a:cs typeface="楷体_GB2312"/>
              </a:rPr>
              <a:t>高斯函数有可分离性</a:t>
            </a:r>
            <a:r>
              <a:rPr lang="zh-CN" altLang="en-US" b="1">
                <a:latin typeface="楷体_GB2312"/>
                <a:ea typeface="楷体_GB2312"/>
                <a:cs typeface="楷体_GB2312"/>
              </a:rPr>
              <a:t>：实现高斯滤波时可分步进行</a:t>
            </a:r>
          </a:p>
          <a:p>
            <a:pPr algn="l">
              <a:lnSpc>
                <a:spcPct val="90000"/>
              </a:lnSpc>
              <a:buFont typeface="Wingdings" panose="05000000000000000000" pitchFamily="2" charset="2"/>
              <a:buChar char="u"/>
            </a:pPr>
            <a:endParaRPr lang="en-US" altLang="zh-CN" b="1">
              <a:latin typeface="楷体_GB2312"/>
              <a:ea typeface="楷体_GB2312"/>
              <a:cs typeface="楷体_GB2312"/>
            </a:endParaRPr>
          </a:p>
        </p:txBody>
      </p:sp>
      <p:graphicFrame>
        <p:nvGraphicFramePr>
          <p:cNvPr id="159747" name="Object 2">
            <a:extLst>
              <a:ext uri="{FF2B5EF4-FFF2-40B4-BE49-F238E27FC236}">
                <a16:creationId xmlns:a16="http://schemas.microsoft.com/office/drawing/2014/main" id="{2718095A-D0BD-443F-AB2F-0CFCA8201145}"/>
              </a:ext>
            </a:extLst>
          </p:cNvPr>
          <p:cNvGraphicFramePr>
            <a:graphicFrameLocks/>
          </p:cNvGraphicFramePr>
          <p:nvPr/>
        </p:nvGraphicFramePr>
        <p:xfrm>
          <a:off x="4733925" y="2738438"/>
          <a:ext cx="431800" cy="395287"/>
        </p:xfrm>
        <a:graphic>
          <a:graphicData uri="http://schemas.openxmlformats.org/presentationml/2006/ole">
            <mc:AlternateContent xmlns:mc="http://schemas.openxmlformats.org/markup-compatibility/2006">
              <mc:Choice xmlns:v="urn:schemas-microsoft-com:vml" Requires="v">
                <p:oleObj spid="_x0000_s159992" r:id="rId3" imgW="152268" imgH="139579" progId="Equation.DSMT4">
                  <p:embed/>
                </p:oleObj>
              </mc:Choice>
              <mc:Fallback>
                <p:oleObj r:id="rId3" imgW="152268" imgH="139579"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3925" y="2738438"/>
                        <a:ext cx="4318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9748" name="Object 3">
            <a:extLst>
              <a:ext uri="{FF2B5EF4-FFF2-40B4-BE49-F238E27FC236}">
                <a16:creationId xmlns:a16="http://schemas.microsoft.com/office/drawing/2014/main" id="{C0EF43EA-0918-4FFD-8738-CA7A617F848D}"/>
              </a:ext>
            </a:extLst>
          </p:cNvPr>
          <p:cNvGraphicFramePr>
            <a:graphicFrameLocks/>
          </p:cNvGraphicFramePr>
          <p:nvPr/>
        </p:nvGraphicFramePr>
        <p:xfrm>
          <a:off x="6361113" y="2738438"/>
          <a:ext cx="431800" cy="395287"/>
        </p:xfrm>
        <a:graphic>
          <a:graphicData uri="http://schemas.openxmlformats.org/presentationml/2006/ole">
            <mc:AlternateContent xmlns:mc="http://schemas.openxmlformats.org/markup-compatibility/2006">
              <mc:Choice xmlns:v="urn:schemas-microsoft-com:vml" Requires="v">
                <p:oleObj spid="_x0000_s159993" r:id="rId5" imgW="152268" imgH="139579" progId="Equation.DSMT4">
                  <p:embed/>
                </p:oleObj>
              </mc:Choice>
              <mc:Fallback>
                <p:oleObj r:id="rId5" imgW="152268" imgH="139579"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1113" y="2738438"/>
                        <a:ext cx="4318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9749" name="Object 4">
            <a:extLst>
              <a:ext uri="{FF2B5EF4-FFF2-40B4-BE49-F238E27FC236}">
                <a16:creationId xmlns:a16="http://schemas.microsoft.com/office/drawing/2014/main" id="{6CFA63A4-8D6B-4B95-982B-9457EE2B6E3E}"/>
              </a:ext>
            </a:extLst>
          </p:cNvPr>
          <p:cNvGraphicFramePr>
            <a:graphicFrameLocks/>
          </p:cNvGraphicFramePr>
          <p:nvPr/>
        </p:nvGraphicFramePr>
        <p:xfrm>
          <a:off x="1592263" y="3494088"/>
          <a:ext cx="431800" cy="395287"/>
        </p:xfrm>
        <a:graphic>
          <a:graphicData uri="http://schemas.openxmlformats.org/presentationml/2006/ole">
            <mc:AlternateContent xmlns:mc="http://schemas.openxmlformats.org/markup-compatibility/2006">
              <mc:Choice xmlns:v="urn:schemas-microsoft-com:vml" Requires="v">
                <p:oleObj spid="_x0000_s159994" r:id="rId7" imgW="152268" imgH="139579" progId="Equation.DSMT4">
                  <p:embed/>
                </p:oleObj>
              </mc:Choice>
              <mc:Fallback>
                <p:oleObj r:id="rId7" imgW="152268" imgH="139579" progId="Equation.DSMT4">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2263" y="3494088"/>
                        <a:ext cx="4318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 Box 3">
            <a:extLst>
              <a:ext uri="{FF2B5EF4-FFF2-40B4-BE49-F238E27FC236}">
                <a16:creationId xmlns:a16="http://schemas.microsoft.com/office/drawing/2014/main" id="{40A94548-8320-4EC4-8D3F-F6707DD8066D}"/>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3.4.4 </a:t>
            </a:r>
            <a:r>
              <a:rPr lang="zh-CN" altLang="en-US" sz="4000" b="1" kern="0" dirty="0">
                <a:solidFill>
                  <a:srgbClr val="000099"/>
                </a:solidFill>
              </a:rPr>
              <a:t>线性滤波器</a:t>
            </a:r>
          </a:p>
        </p:txBody>
      </p:sp>
      <p:pic>
        <p:nvPicPr>
          <p:cNvPr id="159751" name="Picture 12" descr="underline_base">
            <a:extLst>
              <a:ext uri="{FF2B5EF4-FFF2-40B4-BE49-F238E27FC236}">
                <a16:creationId xmlns:a16="http://schemas.microsoft.com/office/drawing/2014/main" id="{F8EA9D17-5620-4461-ACC2-61A9E8185CF2}"/>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0213B7B8-8F50-4E9E-846A-73C4B84BCF3B}"/>
              </a:ext>
            </a:extLst>
          </p:cNvPr>
          <p:cNvSpPr>
            <a:spLocks noGrp="1" noChangeArrowheads="1"/>
          </p:cNvSpPr>
          <p:nvPr>
            <p:ph type="subTitle" idx="1"/>
          </p:nvPr>
        </p:nvSpPr>
        <p:spPr>
          <a:xfrm>
            <a:off x="395288" y="908050"/>
            <a:ext cx="8353425" cy="4545013"/>
          </a:xfrm>
        </p:spPr>
        <p:txBody>
          <a:bodyPr/>
          <a:lstStyle/>
          <a:p>
            <a:pPr algn="l"/>
            <a:r>
              <a:rPr lang="zh-CN" altLang="en-US" b="1">
                <a:latin typeface="楷体_GB2312"/>
                <a:ea typeface="楷体_GB2312"/>
                <a:cs typeface="楷体_GB2312"/>
              </a:rPr>
              <a:t>中值滤波器</a:t>
            </a:r>
          </a:p>
          <a:p>
            <a:pPr algn="l">
              <a:buClr>
                <a:srgbClr val="DD0327"/>
              </a:buClr>
              <a:buFont typeface="Wingdings" panose="05000000000000000000" pitchFamily="2" charset="2"/>
              <a:buChar char="n"/>
            </a:pPr>
            <a:r>
              <a:rPr lang="zh-CN" altLang="en-US" b="1">
                <a:latin typeface="楷体_GB2312"/>
                <a:ea typeface="楷体_GB2312"/>
                <a:cs typeface="楷体_GB2312"/>
              </a:rPr>
              <a:t> 均值滤波和高斯滤波运算主要问题是有可能模糊图像中尖锐不连续的部分。</a:t>
            </a:r>
            <a:endParaRPr lang="en-US" altLang="zh-CN"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r>
              <a:rPr lang="zh-CN" altLang="en-US" b="1">
                <a:latin typeface="楷体_GB2312"/>
                <a:ea typeface="楷体_GB2312"/>
                <a:cs typeface="楷体_GB2312"/>
              </a:rPr>
              <a:t> 中值滤波器的基本思想使用像素点邻域灰度值的中值来代替该像素点的灰度值，它可以</a:t>
            </a:r>
            <a:r>
              <a:rPr lang="zh-CN" altLang="en-US" b="1">
                <a:solidFill>
                  <a:srgbClr val="000099"/>
                </a:solidFill>
                <a:latin typeface="楷体_GB2312"/>
                <a:ea typeface="楷体_GB2312"/>
                <a:cs typeface="楷体_GB2312"/>
              </a:rPr>
              <a:t>去除脉冲噪声、椒盐噪声</a:t>
            </a:r>
            <a:r>
              <a:rPr lang="zh-CN" altLang="en-US" b="1">
                <a:latin typeface="楷体_GB2312"/>
                <a:ea typeface="楷体_GB2312"/>
                <a:cs typeface="楷体_GB2312"/>
              </a:rPr>
              <a:t>同时</a:t>
            </a:r>
            <a:r>
              <a:rPr lang="zh-CN" altLang="en-US" b="1">
                <a:solidFill>
                  <a:srgbClr val="000099"/>
                </a:solidFill>
                <a:latin typeface="楷体_GB2312"/>
                <a:ea typeface="楷体_GB2312"/>
                <a:cs typeface="楷体_GB2312"/>
              </a:rPr>
              <a:t>保留图像边缘细节</a:t>
            </a:r>
            <a:r>
              <a:rPr lang="zh-CN" altLang="en-US" b="1">
                <a:latin typeface="楷体_GB2312"/>
                <a:ea typeface="楷体_GB2312"/>
                <a:cs typeface="楷体_GB2312"/>
              </a:rPr>
              <a:t>。</a:t>
            </a:r>
            <a:endParaRPr lang="en-US" altLang="zh-CN"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r>
              <a:rPr lang="zh-CN" altLang="en-US" b="1">
                <a:latin typeface="楷体_GB2312"/>
                <a:ea typeface="楷体_GB2312"/>
                <a:cs typeface="楷体_GB2312"/>
              </a:rPr>
              <a:t>中值滤波不依赖于邻域内与典型值差别很大的值，</a:t>
            </a:r>
            <a:r>
              <a:rPr lang="zh-CN" altLang="en-US" b="1">
                <a:solidFill>
                  <a:srgbClr val="000099"/>
                </a:solidFill>
                <a:latin typeface="楷体_GB2312"/>
                <a:ea typeface="楷体_GB2312"/>
                <a:cs typeface="楷体_GB2312"/>
              </a:rPr>
              <a:t>处理过程不进行加权</a:t>
            </a:r>
            <a:r>
              <a:rPr lang="zh-CN" altLang="en-US" b="1">
                <a:latin typeface="楷体_GB2312"/>
                <a:ea typeface="楷体_GB2312"/>
                <a:cs typeface="楷体_GB2312"/>
              </a:rPr>
              <a:t>运算。</a:t>
            </a:r>
          </a:p>
        </p:txBody>
      </p:sp>
      <p:sp>
        <p:nvSpPr>
          <p:cNvPr id="7" name="Text Box 3">
            <a:extLst>
              <a:ext uri="{FF2B5EF4-FFF2-40B4-BE49-F238E27FC236}">
                <a16:creationId xmlns:a16="http://schemas.microsoft.com/office/drawing/2014/main" id="{4E47342A-B2F5-4077-880B-FFDF3DC41D8E}"/>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3.4.5 </a:t>
            </a:r>
            <a:r>
              <a:rPr lang="zh-CN" altLang="en-US" sz="4000" b="1" kern="0" dirty="0">
                <a:solidFill>
                  <a:srgbClr val="000099"/>
                </a:solidFill>
              </a:rPr>
              <a:t>非线性滤波器</a:t>
            </a:r>
          </a:p>
        </p:txBody>
      </p:sp>
      <p:pic>
        <p:nvPicPr>
          <p:cNvPr id="160772" name="Picture 12" descr="underline_base">
            <a:extLst>
              <a:ext uri="{FF2B5EF4-FFF2-40B4-BE49-F238E27FC236}">
                <a16:creationId xmlns:a16="http://schemas.microsoft.com/office/drawing/2014/main" id="{63735D81-082F-4DCE-9E42-AD584DFACAC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C5E2E0AA-3CDC-4F65-8198-5D49935285D8}"/>
              </a:ext>
            </a:extLst>
          </p:cNvPr>
          <p:cNvSpPr>
            <a:spLocks noGrp="1" noChangeArrowheads="1"/>
          </p:cNvSpPr>
          <p:nvPr>
            <p:ph type="subTitle" idx="1"/>
          </p:nvPr>
        </p:nvSpPr>
        <p:spPr>
          <a:xfrm>
            <a:off x="395288" y="908050"/>
            <a:ext cx="8353425" cy="3729038"/>
          </a:xfrm>
        </p:spPr>
        <p:txBody>
          <a:bodyPr/>
          <a:lstStyle/>
          <a:p>
            <a:pPr algn="l"/>
            <a:r>
              <a:rPr lang="zh-CN" altLang="en-US" b="1">
                <a:latin typeface="楷体_GB2312"/>
                <a:ea typeface="楷体_GB2312"/>
                <a:cs typeface="楷体_GB2312"/>
              </a:rPr>
              <a:t>中值滤波器</a:t>
            </a:r>
          </a:p>
          <a:p>
            <a:pPr algn="l">
              <a:buClr>
                <a:srgbClr val="DD0327"/>
              </a:buClr>
              <a:buFont typeface="Wingdings" panose="05000000000000000000" pitchFamily="2" charset="2"/>
              <a:buChar char="n"/>
            </a:pPr>
            <a:r>
              <a:rPr lang="zh-CN" altLang="en-US" b="1">
                <a:latin typeface="楷体_GB2312"/>
                <a:ea typeface="楷体_GB2312"/>
                <a:cs typeface="楷体_GB2312"/>
              </a:rPr>
              <a:t>运算步骤：</a:t>
            </a:r>
          </a:p>
          <a:p>
            <a:pPr algn="l">
              <a:buClr>
                <a:srgbClr val="DD0327"/>
              </a:buClr>
              <a:buFont typeface="Wingdings" panose="05000000000000000000" pitchFamily="2" charset="2"/>
              <a:buChar char="l"/>
            </a:pPr>
            <a:r>
              <a:rPr lang="zh-CN" altLang="en-US" b="1">
                <a:latin typeface="楷体_GB2312"/>
                <a:ea typeface="楷体_GB2312"/>
                <a:cs typeface="楷体_GB2312"/>
              </a:rPr>
              <a:t>按亮度值大小排列像素点</a:t>
            </a:r>
          </a:p>
          <a:p>
            <a:pPr algn="l">
              <a:buClr>
                <a:srgbClr val="DD0327"/>
              </a:buClr>
              <a:buFont typeface="Wingdings" panose="05000000000000000000" pitchFamily="2" charset="2"/>
              <a:buChar char="l"/>
            </a:pPr>
            <a:r>
              <a:rPr lang="zh-CN" altLang="en-US" b="1">
                <a:latin typeface="楷体_GB2312"/>
                <a:ea typeface="楷体_GB2312"/>
                <a:cs typeface="楷体_GB2312"/>
              </a:rPr>
              <a:t>选择排序像素集的中间值作为点</a:t>
            </a:r>
            <a:r>
              <a:rPr lang="en-US" altLang="zh-CN" b="1">
                <a:latin typeface="楷体_GB2312"/>
                <a:ea typeface="楷体_GB2312"/>
                <a:cs typeface="楷体_GB2312"/>
              </a:rPr>
              <a:t>[i</a:t>
            </a:r>
            <a:r>
              <a:rPr lang="zh-CN" altLang="en-US" b="1">
                <a:latin typeface="楷体_GB2312"/>
                <a:ea typeface="楷体_GB2312"/>
                <a:cs typeface="楷体_GB2312"/>
              </a:rPr>
              <a:t>，</a:t>
            </a:r>
            <a:r>
              <a:rPr lang="en-US" altLang="zh-CN" b="1">
                <a:latin typeface="楷体_GB2312"/>
                <a:ea typeface="楷体_GB2312"/>
                <a:cs typeface="楷体_GB2312"/>
              </a:rPr>
              <a:t>j]</a:t>
            </a:r>
            <a:r>
              <a:rPr lang="zh-CN" altLang="en-US" b="1">
                <a:latin typeface="楷体_GB2312"/>
                <a:ea typeface="楷体_GB2312"/>
                <a:cs typeface="楷体_GB2312"/>
              </a:rPr>
              <a:t>的新值</a:t>
            </a:r>
          </a:p>
          <a:p>
            <a:pPr algn="l">
              <a:buClr>
                <a:srgbClr val="DD0327"/>
              </a:buClr>
              <a:buFont typeface="Wingdings" panose="05000000000000000000" pitchFamily="2" charset="2"/>
              <a:buChar char="l"/>
            </a:pPr>
            <a:r>
              <a:rPr lang="zh-CN" altLang="en-US" b="1">
                <a:latin typeface="楷体_GB2312"/>
                <a:ea typeface="楷体_GB2312"/>
                <a:cs typeface="楷体_GB2312"/>
              </a:rPr>
              <a:t>一般采用奇数点的邻域计算中值，如果像素点数为偶数，则中值就取排序像素中间两点的平均值。</a:t>
            </a:r>
          </a:p>
          <a:p>
            <a:pPr algn="l">
              <a:buClr>
                <a:srgbClr val="DD0327"/>
              </a:buClr>
              <a:buFont typeface="Wingdings" panose="05000000000000000000" pitchFamily="2" charset="2"/>
              <a:buChar char="l"/>
            </a:pPr>
            <a:r>
              <a:rPr lang="zh-CN" altLang="en-US" b="1">
                <a:latin typeface="楷体_GB2312"/>
                <a:ea typeface="楷体_GB2312"/>
                <a:cs typeface="楷体_GB2312"/>
              </a:rPr>
              <a:t>中值滤波在一定条件下可以克服线性滤波器所造成的图像细节模糊，而</a:t>
            </a:r>
            <a:r>
              <a:rPr lang="zh-CN" altLang="en-US" b="1">
                <a:solidFill>
                  <a:srgbClr val="000099"/>
                </a:solidFill>
                <a:latin typeface="楷体_GB2312"/>
                <a:ea typeface="楷体_GB2312"/>
                <a:cs typeface="楷体_GB2312"/>
              </a:rPr>
              <a:t>对滤除脉冲干扰很有效</a:t>
            </a:r>
            <a:r>
              <a:rPr lang="zh-CN" altLang="en-US" b="1">
                <a:latin typeface="楷体_GB2312"/>
                <a:ea typeface="楷体_GB2312"/>
                <a:cs typeface="楷体_GB2312"/>
              </a:rPr>
              <a:t>。</a:t>
            </a:r>
          </a:p>
        </p:txBody>
      </p:sp>
      <p:sp>
        <p:nvSpPr>
          <p:cNvPr id="7" name="Text Box 3">
            <a:extLst>
              <a:ext uri="{FF2B5EF4-FFF2-40B4-BE49-F238E27FC236}">
                <a16:creationId xmlns:a16="http://schemas.microsoft.com/office/drawing/2014/main" id="{F005BC39-1B5D-4643-83AA-9FF0779D9D00}"/>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3.4.5 </a:t>
            </a:r>
            <a:r>
              <a:rPr lang="zh-CN" altLang="en-US" sz="4000" b="1" kern="0" dirty="0">
                <a:solidFill>
                  <a:srgbClr val="000099"/>
                </a:solidFill>
              </a:rPr>
              <a:t>非线性滤波器</a:t>
            </a:r>
          </a:p>
        </p:txBody>
      </p:sp>
      <p:pic>
        <p:nvPicPr>
          <p:cNvPr id="161796" name="Picture 12" descr="underline_base">
            <a:extLst>
              <a:ext uri="{FF2B5EF4-FFF2-40B4-BE49-F238E27FC236}">
                <a16:creationId xmlns:a16="http://schemas.microsoft.com/office/drawing/2014/main" id="{E7407E8C-523B-4F35-9BED-F89D3C0F3BC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01799013-44E3-46C4-92BA-E11AD9C9F3A5}"/>
              </a:ext>
            </a:extLst>
          </p:cNvPr>
          <p:cNvSpPr>
            <a:spLocks noGrp="1" noChangeArrowheads="1"/>
          </p:cNvSpPr>
          <p:nvPr>
            <p:ph type="subTitle" idx="1"/>
          </p:nvPr>
        </p:nvSpPr>
        <p:spPr>
          <a:xfrm>
            <a:off x="395288" y="981075"/>
            <a:ext cx="8353425" cy="4048125"/>
          </a:xfrm>
        </p:spPr>
        <p:txBody>
          <a:bodyPr/>
          <a:lstStyle/>
          <a:p>
            <a:pPr algn="l"/>
            <a:r>
              <a:rPr lang="zh-CN" altLang="en-US" b="1">
                <a:latin typeface="楷体_GB2312"/>
                <a:ea typeface="楷体_GB2312"/>
                <a:cs typeface="楷体_GB2312"/>
              </a:rPr>
              <a:t>边缘保持滤波器</a:t>
            </a:r>
            <a:endParaRPr lang="en-US" altLang="zh-CN" b="1">
              <a:latin typeface="楷体_GB2312"/>
              <a:ea typeface="楷体_GB2312"/>
              <a:cs typeface="楷体_GB2312"/>
            </a:endParaRPr>
          </a:p>
          <a:p>
            <a:pPr algn="l"/>
            <a:r>
              <a:rPr lang="en-US" altLang="zh-CN" b="1">
                <a:solidFill>
                  <a:srgbClr val="C00000"/>
                </a:solidFill>
                <a:latin typeface="楷体_GB2312"/>
                <a:ea typeface="楷体_GB2312"/>
                <a:cs typeface="楷体_GB2312"/>
              </a:rPr>
              <a:t>Why</a:t>
            </a:r>
            <a:r>
              <a:rPr lang="zh-CN" altLang="en-US" b="1">
                <a:solidFill>
                  <a:srgbClr val="C00000"/>
                </a:solidFill>
                <a:latin typeface="楷体_GB2312"/>
                <a:ea typeface="楷体_GB2312"/>
                <a:cs typeface="楷体_GB2312"/>
              </a:rPr>
              <a:t>？</a:t>
            </a:r>
          </a:p>
          <a:p>
            <a:pPr algn="l">
              <a:buClr>
                <a:srgbClr val="DD0327"/>
              </a:buClr>
              <a:buFont typeface="Wingdings" panose="05000000000000000000" pitchFamily="2" charset="2"/>
              <a:buChar char="n"/>
            </a:pPr>
            <a:r>
              <a:rPr lang="zh-CN" altLang="en-US" b="1">
                <a:latin typeface="楷体_GB2312"/>
                <a:ea typeface="楷体_GB2312"/>
                <a:cs typeface="楷体_GB2312"/>
              </a:rPr>
              <a:t>均值滤波：平滑图像外还可能导致图像边缘模糊；</a:t>
            </a:r>
          </a:p>
          <a:p>
            <a:pPr algn="l">
              <a:buClr>
                <a:srgbClr val="DD0327"/>
              </a:buClr>
              <a:buFont typeface="Wingdings" panose="05000000000000000000" pitchFamily="2" charset="2"/>
              <a:buChar char="n"/>
            </a:pPr>
            <a:r>
              <a:rPr lang="zh-CN" altLang="en-US" b="1">
                <a:latin typeface="楷体_GB2312"/>
                <a:ea typeface="楷体_GB2312"/>
                <a:cs typeface="楷体_GB2312"/>
              </a:rPr>
              <a:t>中值滤波：去除脉冲噪声的同时可能将图像中的线条细节滤除。</a:t>
            </a: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pPr>
            <a:r>
              <a:rPr lang="en-US" altLang="zh-CN" b="1">
                <a:solidFill>
                  <a:srgbClr val="C00000"/>
                </a:solidFill>
                <a:latin typeface="楷体_GB2312"/>
                <a:ea typeface="楷体_GB2312"/>
                <a:cs typeface="楷体_GB2312"/>
              </a:rPr>
              <a:t>So</a:t>
            </a:r>
          </a:p>
          <a:p>
            <a:pPr algn="l">
              <a:buClr>
                <a:srgbClr val="DD0327"/>
              </a:buClr>
              <a:buFont typeface="Wingdings" panose="05000000000000000000" pitchFamily="2" charset="2"/>
              <a:buChar char="n"/>
            </a:pPr>
            <a:r>
              <a:rPr lang="zh-CN" altLang="en-US" b="1">
                <a:latin typeface="楷体_GB2312"/>
                <a:ea typeface="楷体_GB2312"/>
                <a:cs typeface="楷体_GB2312"/>
              </a:rPr>
              <a:t> 边缘保持滤波器是在综合考虑了均值滤波器和中值滤波器的优缺点后发展起来的，它的特点是：</a:t>
            </a:r>
          </a:p>
          <a:p>
            <a:pPr algn="l">
              <a:buClr>
                <a:srgbClr val="DD0327"/>
              </a:buClr>
              <a:buFont typeface="Wingdings" panose="05000000000000000000" pitchFamily="2" charset="2"/>
              <a:buChar char="Ø"/>
            </a:pPr>
            <a:r>
              <a:rPr lang="zh-CN" altLang="en-US" b="1">
                <a:latin typeface="楷体_GB2312"/>
                <a:ea typeface="楷体_GB2312"/>
                <a:cs typeface="楷体_GB2312"/>
              </a:rPr>
              <a:t> 滤波器在除噪声脉冲的同时，又不至于使图像边缘十分模糊。</a:t>
            </a:r>
          </a:p>
          <a:p>
            <a:pPr algn="l"/>
            <a:endParaRPr lang="en-US" altLang="zh-CN" b="1">
              <a:latin typeface="楷体_GB2312"/>
              <a:ea typeface="楷体_GB2312"/>
              <a:cs typeface="楷体_GB2312"/>
            </a:endParaRPr>
          </a:p>
        </p:txBody>
      </p:sp>
      <p:sp>
        <p:nvSpPr>
          <p:cNvPr id="7" name="Text Box 3">
            <a:extLst>
              <a:ext uri="{FF2B5EF4-FFF2-40B4-BE49-F238E27FC236}">
                <a16:creationId xmlns:a16="http://schemas.microsoft.com/office/drawing/2014/main" id="{34DB3F54-67B8-4716-9B25-1FE10B7BB6FA}"/>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3.4.5 </a:t>
            </a:r>
            <a:r>
              <a:rPr lang="zh-CN" altLang="en-US" sz="4000" b="1" kern="0" dirty="0">
                <a:solidFill>
                  <a:srgbClr val="000099"/>
                </a:solidFill>
              </a:rPr>
              <a:t>非线性滤波器</a:t>
            </a:r>
          </a:p>
        </p:txBody>
      </p:sp>
      <p:pic>
        <p:nvPicPr>
          <p:cNvPr id="162820" name="Picture 12" descr="underline_base">
            <a:extLst>
              <a:ext uri="{FF2B5EF4-FFF2-40B4-BE49-F238E27FC236}">
                <a16:creationId xmlns:a16="http://schemas.microsoft.com/office/drawing/2014/main" id="{1D3034BC-DE6A-474E-8586-B831E3F2E67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a:extLst>
              <a:ext uri="{FF2B5EF4-FFF2-40B4-BE49-F238E27FC236}">
                <a16:creationId xmlns:a16="http://schemas.microsoft.com/office/drawing/2014/main" id="{F7607E7E-B309-4995-9F78-550300EFC7F3}"/>
              </a:ext>
            </a:extLst>
          </p:cNvPr>
          <p:cNvSpPr>
            <a:spLocks noGrp="1" noChangeArrowheads="1"/>
          </p:cNvSpPr>
          <p:nvPr>
            <p:ph type="subTitle" idx="1"/>
          </p:nvPr>
        </p:nvSpPr>
        <p:spPr>
          <a:xfrm>
            <a:off x="395288" y="981075"/>
            <a:ext cx="8353425" cy="5111750"/>
          </a:xfrm>
        </p:spPr>
        <p:txBody>
          <a:bodyPr/>
          <a:lstStyle/>
          <a:p>
            <a:pPr algn="l"/>
            <a:r>
              <a:rPr lang="zh-CN" altLang="en-US" b="1">
                <a:latin typeface="楷体_GB2312"/>
                <a:ea typeface="楷体_GB2312"/>
                <a:cs typeface="楷体_GB2312"/>
              </a:rPr>
              <a:t>边缘保持滤波器</a:t>
            </a:r>
          </a:p>
          <a:p>
            <a:pPr algn="l">
              <a:buClr>
                <a:srgbClr val="DD0327"/>
              </a:buClr>
              <a:buFont typeface="Wingdings" panose="05000000000000000000" pitchFamily="2" charset="2"/>
              <a:buChar char="n"/>
            </a:pPr>
            <a:r>
              <a:rPr lang="zh-CN" altLang="en-US" b="1">
                <a:latin typeface="楷体_GB2312"/>
                <a:ea typeface="楷体_GB2312"/>
                <a:cs typeface="楷体_GB2312"/>
              </a:rPr>
              <a:t>边缘保持算法过程：</a:t>
            </a:r>
          </a:p>
          <a:p>
            <a:pPr algn="l">
              <a:buClr>
                <a:srgbClr val="DD0327"/>
              </a:buClr>
              <a:buFont typeface="Wingdings" panose="05000000000000000000" pitchFamily="2" charset="2"/>
              <a:buChar char="Ø"/>
            </a:pPr>
            <a:r>
              <a:rPr lang="zh-CN" altLang="en-US" b="1">
                <a:latin typeface="楷体_GB2312"/>
                <a:ea typeface="楷体_GB2312"/>
                <a:cs typeface="楷体_GB2312"/>
              </a:rPr>
              <a:t>对灰度图象的每一个像素点</a:t>
            </a:r>
            <a:r>
              <a:rPr lang="en-US" altLang="zh-CN" b="1">
                <a:latin typeface="楷体_GB2312"/>
                <a:ea typeface="楷体_GB2312"/>
                <a:cs typeface="楷体_GB2312"/>
              </a:rPr>
              <a:t>[i</a:t>
            </a:r>
            <a:r>
              <a:rPr lang="zh-CN" altLang="en-US" b="1">
                <a:latin typeface="楷体_GB2312"/>
                <a:ea typeface="楷体_GB2312"/>
                <a:cs typeface="楷体_GB2312"/>
              </a:rPr>
              <a:t>，</a:t>
            </a:r>
            <a:r>
              <a:rPr lang="en-US" altLang="zh-CN" b="1">
                <a:latin typeface="楷体_GB2312"/>
                <a:ea typeface="楷体_GB2312"/>
                <a:cs typeface="楷体_GB2312"/>
              </a:rPr>
              <a:t>j]</a:t>
            </a:r>
            <a:r>
              <a:rPr lang="zh-CN" altLang="en-US" b="1">
                <a:latin typeface="楷体_GB2312"/>
                <a:ea typeface="楷体_GB2312"/>
                <a:cs typeface="楷体_GB2312"/>
              </a:rPr>
              <a:t>取适当大小的一个邻域（</a:t>
            </a:r>
            <a:r>
              <a:rPr lang="en-US" altLang="zh-CN" b="1">
                <a:latin typeface="楷体_GB2312"/>
                <a:ea typeface="楷体_GB2312"/>
                <a:cs typeface="楷体_GB2312"/>
              </a:rPr>
              <a:t>3×3</a:t>
            </a:r>
            <a:r>
              <a:rPr lang="zh-CN" altLang="en-US" b="1">
                <a:latin typeface="楷体_GB2312"/>
                <a:ea typeface="楷体_GB2312"/>
                <a:cs typeface="楷体_GB2312"/>
              </a:rPr>
              <a:t>邻域）；</a:t>
            </a:r>
          </a:p>
          <a:p>
            <a:pPr algn="l">
              <a:buClr>
                <a:srgbClr val="DD0327"/>
              </a:buClr>
              <a:buFont typeface="Wingdings" panose="05000000000000000000" pitchFamily="2" charset="2"/>
              <a:buChar char="Ø"/>
            </a:pPr>
            <a:r>
              <a:rPr lang="zh-CN" altLang="en-US" b="1">
                <a:latin typeface="楷体_GB2312"/>
                <a:ea typeface="楷体_GB2312"/>
                <a:cs typeface="楷体_GB2312"/>
              </a:rPr>
              <a:t>分别计算</a:t>
            </a:r>
            <a:r>
              <a:rPr lang="en-US" altLang="zh-CN" b="1">
                <a:latin typeface="楷体_GB2312"/>
                <a:ea typeface="楷体_GB2312"/>
                <a:cs typeface="楷体_GB2312"/>
              </a:rPr>
              <a:t>[i</a:t>
            </a:r>
            <a:r>
              <a:rPr lang="zh-CN" altLang="en-US" b="1">
                <a:latin typeface="楷体_GB2312"/>
                <a:ea typeface="楷体_GB2312"/>
                <a:cs typeface="楷体_GB2312"/>
              </a:rPr>
              <a:t>，</a:t>
            </a:r>
            <a:r>
              <a:rPr lang="en-US" altLang="zh-CN" b="1">
                <a:latin typeface="楷体_GB2312"/>
                <a:ea typeface="楷体_GB2312"/>
                <a:cs typeface="楷体_GB2312"/>
              </a:rPr>
              <a:t>j]</a:t>
            </a:r>
            <a:r>
              <a:rPr lang="zh-CN" altLang="en-US" b="1">
                <a:latin typeface="楷体_GB2312"/>
                <a:ea typeface="楷体_GB2312"/>
                <a:cs typeface="楷体_GB2312"/>
              </a:rPr>
              <a:t>的</a:t>
            </a:r>
            <a:r>
              <a:rPr lang="zh-CN" altLang="en-US" b="1">
                <a:solidFill>
                  <a:srgbClr val="DD0327"/>
                </a:solidFill>
                <a:latin typeface="楷体_GB2312"/>
                <a:ea typeface="楷体_GB2312"/>
                <a:cs typeface="楷体_GB2312"/>
              </a:rPr>
              <a:t>左上角子邻域、左下角子邻域、右上角子邻域、右下角子邻域</a:t>
            </a:r>
            <a:r>
              <a:rPr lang="zh-CN" altLang="en-US" b="1">
                <a:latin typeface="楷体_GB2312"/>
                <a:ea typeface="楷体_GB2312"/>
                <a:cs typeface="楷体_GB2312"/>
              </a:rPr>
              <a:t>的灰度分布均匀度</a:t>
            </a:r>
            <a:r>
              <a:rPr lang="en-US" altLang="zh-CN" b="1">
                <a:latin typeface="楷体_GB2312"/>
                <a:ea typeface="楷体_GB2312"/>
                <a:cs typeface="楷体_GB2312"/>
              </a:rPr>
              <a:t>V</a:t>
            </a:r>
            <a:r>
              <a:rPr lang="zh-CN" altLang="en-US" b="1">
                <a:latin typeface="楷体_GB2312"/>
                <a:ea typeface="楷体_GB2312"/>
                <a:cs typeface="楷体_GB2312"/>
              </a:rPr>
              <a:t>；</a:t>
            </a:r>
          </a:p>
          <a:p>
            <a:pPr algn="l">
              <a:buClr>
                <a:srgbClr val="DD0327"/>
              </a:buClr>
              <a:buFont typeface="Wingdings" panose="05000000000000000000" pitchFamily="2" charset="2"/>
              <a:buChar char="Ø"/>
            </a:pPr>
            <a:endParaRPr lang="zh-CN" altLang="en-US" b="1">
              <a:latin typeface="楷体_GB2312"/>
              <a:ea typeface="楷体_GB2312"/>
              <a:cs typeface="楷体_GB2312"/>
            </a:endParaRPr>
          </a:p>
          <a:p>
            <a:pPr algn="l">
              <a:buClr>
                <a:srgbClr val="DD0327"/>
              </a:buClr>
              <a:buFont typeface="Wingdings" panose="05000000000000000000" pitchFamily="2" charset="2"/>
              <a:buChar char="Ø"/>
            </a:pPr>
            <a:r>
              <a:rPr lang="zh-CN" altLang="en-US" b="1">
                <a:latin typeface="楷体_GB2312"/>
                <a:ea typeface="楷体_GB2312"/>
                <a:cs typeface="楷体_GB2312"/>
              </a:rPr>
              <a:t>然后取最小均匀度对应区域的均值作为该像素点的新灰度值。</a:t>
            </a:r>
          </a:p>
        </p:txBody>
      </p:sp>
      <p:graphicFrame>
        <p:nvGraphicFramePr>
          <p:cNvPr id="163843" name="Object 2">
            <a:extLst>
              <a:ext uri="{FF2B5EF4-FFF2-40B4-BE49-F238E27FC236}">
                <a16:creationId xmlns:a16="http://schemas.microsoft.com/office/drawing/2014/main" id="{04C87279-8175-4633-8D12-A142DF1A21FE}"/>
              </a:ext>
            </a:extLst>
          </p:cNvPr>
          <p:cNvGraphicFramePr>
            <a:graphicFrameLocks/>
          </p:cNvGraphicFramePr>
          <p:nvPr/>
        </p:nvGraphicFramePr>
        <p:xfrm>
          <a:off x="1884363" y="4724400"/>
          <a:ext cx="5307012" cy="650875"/>
        </p:xfrm>
        <a:graphic>
          <a:graphicData uri="http://schemas.openxmlformats.org/presentationml/2006/ole">
            <mc:AlternateContent xmlns:mc="http://schemas.openxmlformats.org/markup-compatibility/2006">
              <mc:Choice xmlns:v="urn:schemas-microsoft-com:vml" Requires="v">
                <p:oleObj spid="_x0000_s163926" r:id="rId3" imgW="2068305" imgH="253780" progId="Equation.DSMT4">
                  <p:embed/>
                </p:oleObj>
              </mc:Choice>
              <mc:Fallback>
                <p:oleObj r:id="rId3" imgW="2068305" imgH="253780"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363" y="4724400"/>
                        <a:ext cx="5307012"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Text Box 3">
            <a:extLst>
              <a:ext uri="{FF2B5EF4-FFF2-40B4-BE49-F238E27FC236}">
                <a16:creationId xmlns:a16="http://schemas.microsoft.com/office/drawing/2014/main" id="{3F0F5B3A-3871-4A23-814D-B19872AED9F9}"/>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3.4.5 </a:t>
            </a:r>
            <a:r>
              <a:rPr lang="zh-CN" altLang="en-US" sz="4000" b="1" kern="0" dirty="0">
                <a:solidFill>
                  <a:srgbClr val="000099"/>
                </a:solidFill>
              </a:rPr>
              <a:t>非线性滤波器</a:t>
            </a:r>
          </a:p>
        </p:txBody>
      </p:sp>
      <p:pic>
        <p:nvPicPr>
          <p:cNvPr id="163845" name="Picture 12" descr="underline_base">
            <a:extLst>
              <a:ext uri="{FF2B5EF4-FFF2-40B4-BE49-F238E27FC236}">
                <a16:creationId xmlns:a16="http://schemas.microsoft.com/office/drawing/2014/main" id="{67D0C064-0B86-48C4-950D-C107E83A583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50A9E26B-7D00-495E-800C-87958054C9AF}"/>
              </a:ext>
            </a:extLst>
          </p:cNvPr>
          <p:cNvSpPr>
            <a:spLocks noGrp="1" noChangeArrowheads="1"/>
          </p:cNvSpPr>
          <p:nvPr>
            <p:ph type="subTitle" idx="1"/>
          </p:nvPr>
        </p:nvSpPr>
        <p:spPr>
          <a:xfrm>
            <a:off x="395288" y="981075"/>
            <a:ext cx="8486775" cy="5111750"/>
          </a:xfrm>
        </p:spPr>
        <p:txBody>
          <a:bodyPr/>
          <a:lstStyle/>
          <a:p>
            <a:pPr algn="l"/>
            <a:r>
              <a:rPr lang="zh-CN" altLang="en-US" b="1">
                <a:latin typeface="楷体_GB2312"/>
                <a:ea typeface="楷体_GB2312"/>
                <a:cs typeface="楷体_GB2312"/>
              </a:rPr>
              <a:t>边缘保持滤波器</a:t>
            </a: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buFont typeface="Wingdings" panose="05000000000000000000" pitchFamily="2" charset="2"/>
              <a:buChar char="n"/>
            </a:pPr>
            <a:r>
              <a:rPr lang="zh-CN" altLang="en-US" b="1">
                <a:latin typeface="楷体_GB2312"/>
                <a:ea typeface="楷体_GB2312"/>
                <a:cs typeface="楷体_GB2312"/>
              </a:rPr>
              <a:t>上述算法过程中的灰度分布均匀度</a:t>
            </a:r>
            <a:r>
              <a:rPr lang="en-US" altLang="zh-CN" b="1">
                <a:latin typeface="楷体_GB2312"/>
                <a:ea typeface="楷体_GB2312"/>
                <a:cs typeface="楷体_GB2312"/>
              </a:rPr>
              <a:t>V</a:t>
            </a:r>
            <a:r>
              <a:rPr lang="zh-CN" altLang="en-US" b="1">
                <a:latin typeface="楷体_GB2312"/>
                <a:ea typeface="楷体_GB2312"/>
                <a:cs typeface="楷体_GB2312"/>
              </a:rPr>
              <a:t>，除了可以用，</a:t>
            </a:r>
          </a:p>
          <a:p>
            <a:pPr algn="l">
              <a:buClr>
                <a:srgbClr val="DD0327"/>
              </a:buClr>
              <a:buFont typeface="Wingdings" panose="05000000000000000000" pitchFamily="2" charset="2"/>
              <a:buChar char="n"/>
            </a:pPr>
            <a:endParaRPr lang="en-US" altLang="zh-CN" b="1">
              <a:latin typeface="楷体_GB2312"/>
              <a:ea typeface="楷体_GB2312"/>
              <a:cs typeface="楷体_GB2312"/>
            </a:endParaRPr>
          </a:p>
          <a:p>
            <a:pPr algn="l">
              <a:buClr>
                <a:srgbClr val="DD0327"/>
              </a:buClr>
              <a:buFont typeface="Wingdings" panose="05000000000000000000" pitchFamily="2" charset="2"/>
              <a:buChar char="n"/>
            </a:pPr>
            <a:endParaRPr lang="zh-CN" altLang="en-US" b="1">
              <a:latin typeface="楷体_GB2312"/>
              <a:ea typeface="楷体_GB2312"/>
              <a:cs typeface="楷体_GB2312"/>
            </a:endParaRPr>
          </a:p>
          <a:p>
            <a:pPr algn="l">
              <a:buClr>
                <a:srgbClr val="DD0327"/>
              </a:buClr>
            </a:pPr>
            <a:r>
              <a:rPr lang="zh-CN" altLang="en-US" b="1">
                <a:latin typeface="楷体_GB2312"/>
                <a:ea typeface="楷体_GB2312"/>
                <a:cs typeface="楷体_GB2312"/>
              </a:rPr>
              <a:t>还可以用，</a:t>
            </a:r>
          </a:p>
        </p:txBody>
      </p:sp>
      <p:graphicFrame>
        <p:nvGraphicFramePr>
          <p:cNvPr id="164867" name="Object 2">
            <a:extLst>
              <a:ext uri="{FF2B5EF4-FFF2-40B4-BE49-F238E27FC236}">
                <a16:creationId xmlns:a16="http://schemas.microsoft.com/office/drawing/2014/main" id="{C5F51DAE-0659-4826-9808-FF60AD87EBF5}"/>
              </a:ext>
            </a:extLst>
          </p:cNvPr>
          <p:cNvGraphicFramePr>
            <a:graphicFrameLocks/>
          </p:cNvGraphicFramePr>
          <p:nvPr/>
        </p:nvGraphicFramePr>
        <p:xfrm>
          <a:off x="1825625" y="2441575"/>
          <a:ext cx="5307013" cy="650875"/>
        </p:xfrm>
        <a:graphic>
          <a:graphicData uri="http://schemas.openxmlformats.org/presentationml/2006/ole">
            <mc:AlternateContent xmlns:mc="http://schemas.openxmlformats.org/markup-compatibility/2006">
              <mc:Choice xmlns:v="urn:schemas-microsoft-com:vml" Requires="v">
                <p:oleObj spid="_x0000_s165031" r:id="rId3" imgW="2068305" imgH="253780" progId="Equation.DSMT4">
                  <p:embed/>
                </p:oleObj>
              </mc:Choice>
              <mc:Fallback>
                <p:oleObj r:id="rId3" imgW="2068305" imgH="253780"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5625" y="2441575"/>
                        <a:ext cx="5307013"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4868" name="Object 3">
            <a:extLst>
              <a:ext uri="{FF2B5EF4-FFF2-40B4-BE49-F238E27FC236}">
                <a16:creationId xmlns:a16="http://schemas.microsoft.com/office/drawing/2014/main" id="{A9CD791E-669C-46F9-9E31-A6C5F277B6DC}"/>
              </a:ext>
            </a:extLst>
          </p:cNvPr>
          <p:cNvGraphicFramePr>
            <a:graphicFrameLocks/>
          </p:cNvGraphicFramePr>
          <p:nvPr/>
        </p:nvGraphicFramePr>
        <p:xfrm>
          <a:off x="2149475" y="3840163"/>
          <a:ext cx="4037013" cy="650875"/>
        </p:xfrm>
        <a:graphic>
          <a:graphicData uri="http://schemas.openxmlformats.org/presentationml/2006/ole">
            <mc:AlternateContent xmlns:mc="http://schemas.openxmlformats.org/markup-compatibility/2006">
              <mc:Choice xmlns:v="urn:schemas-microsoft-com:vml" Requires="v">
                <p:oleObj spid="_x0000_s165032" r:id="rId5" imgW="1573434" imgH="253780" progId="Equation.DSMT4">
                  <p:embed/>
                </p:oleObj>
              </mc:Choice>
              <mc:Fallback>
                <p:oleObj r:id="rId5" imgW="1573434" imgH="253780"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9475" y="3840163"/>
                        <a:ext cx="4037013"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3">
            <a:extLst>
              <a:ext uri="{FF2B5EF4-FFF2-40B4-BE49-F238E27FC236}">
                <a16:creationId xmlns:a16="http://schemas.microsoft.com/office/drawing/2014/main" id="{A2E0FE76-A5C0-4A73-B34F-5CAE4C0B2DC8}"/>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3.4.5 </a:t>
            </a:r>
            <a:r>
              <a:rPr lang="zh-CN" altLang="en-US" sz="4000" b="1" kern="0" dirty="0">
                <a:solidFill>
                  <a:srgbClr val="000099"/>
                </a:solidFill>
              </a:rPr>
              <a:t>非线性滤波器</a:t>
            </a:r>
          </a:p>
        </p:txBody>
      </p:sp>
      <p:pic>
        <p:nvPicPr>
          <p:cNvPr id="164870" name="Picture 12" descr="underline_base">
            <a:extLst>
              <a:ext uri="{FF2B5EF4-FFF2-40B4-BE49-F238E27FC236}">
                <a16:creationId xmlns:a16="http://schemas.microsoft.com/office/drawing/2014/main" id="{2B79E502-11BD-4AFA-8D38-1C760743D2F2}"/>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34175CFC-2390-47AC-918F-984A67F46A4E}"/>
              </a:ext>
            </a:extLst>
          </p:cNvPr>
          <p:cNvSpPr>
            <a:spLocks noGrp="1" noChangeArrowheads="1"/>
          </p:cNvSpPr>
          <p:nvPr>
            <p:ph type="subTitle" idx="1"/>
          </p:nvPr>
        </p:nvSpPr>
        <p:spPr>
          <a:xfrm>
            <a:off x="395288" y="981075"/>
            <a:ext cx="8353425" cy="5111750"/>
          </a:xfrm>
        </p:spPr>
        <p:txBody>
          <a:bodyPr/>
          <a:lstStyle/>
          <a:p>
            <a:pPr algn="l"/>
            <a:r>
              <a:rPr lang="zh-CN" altLang="en-US" b="1">
                <a:latin typeface="楷体_GB2312"/>
                <a:ea typeface="楷体_GB2312"/>
                <a:cs typeface="楷体_GB2312"/>
              </a:rPr>
              <a:t>边缘保持滤波器</a:t>
            </a:r>
          </a:p>
          <a:p>
            <a:pPr algn="l"/>
            <a:r>
              <a:rPr lang="zh-CN" altLang="en-US" b="1">
                <a:latin typeface="楷体_GB2312"/>
                <a:ea typeface="楷体_GB2312"/>
                <a:cs typeface="楷体_GB2312"/>
              </a:rPr>
              <a:t>例：计算一个邻域的均匀度分布</a:t>
            </a:r>
          </a:p>
          <a:p>
            <a:pPr algn="l"/>
            <a:endParaRPr lang="zh-CN" altLang="en-US" b="1">
              <a:latin typeface="楷体_GB2312"/>
              <a:ea typeface="楷体_GB2312"/>
              <a:cs typeface="楷体_GB2312"/>
            </a:endParaRPr>
          </a:p>
          <a:p>
            <a:pPr algn="l"/>
            <a:endParaRPr lang="zh-CN" altLang="en-US" b="1">
              <a:latin typeface="楷体_GB2312"/>
              <a:ea typeface="楷体_GB2312"/>
              <a:cs typeface="楷体_GB2312"/>
            </a:endParaRPr>
          </a:p>
          <a:p>
            <a:pPr algn="l"/>
            <a:endParaRPr lang="zh-CN" altLang="en-US" b="1">
              <a:latin typeface="楷体_GB2312"/>
              <a:ea typeface="楷体_GB2312"/>
              <a:cs typeface="楷体_GB2312"/>
            </a:endParaRPr>
          </a:p>
          <a:p>
            <a:pPr algn="l"/>
            <a:endParaRPr lang="zh-CN" altLang="en-US" b="1">
              <a:latin typeface="楷体_GB2312"/>
              <a:ea typeface="楷体_GB2312"/>
              <a:cs typeface="楷体_GB2312"/>
            </a:endParaRPr>
          </a:p>
          <a:p>
            <a:pPr algn="l"/>
            <a:endParaRPr lang="en-US" altLang="zh-CN" b="1">
              <a:latin typeface="楷体_GB2312"/>
              <a:ea typeface="楷体_GB2312"/>
              <a:cs typeface="楷体_GB2312"/>
            </a:endParaRPr>
          </a:p>
          <a:p>
            <a:pPr algn="l"/>
            <a:endParaRPr lang="en-US" altLang="zh-CN" b="1">
              <a:latin typeface="楷体_GB2312"/>
              <a:ea typeface="楷体_GB2312"/>
              <a:cs typeface="楷体_GB2312"/>
            </a:endParaRPr>
          </a:p>
          <a:p>
            <a:pPr algn="l"/>
            <a:endParaRPr lang="zh-CN" altLang="en-US" b="1">
              <a:latin typeface="楷体_GB2312"/>
              <a:ea typeface="楷体_GB2312"/>
              <a:cs typeface="楷体_GB2312"/>
            </a:endParaRPr>
          </a:p>
          <a:p>
            <a:pPr algn="l">
              <a:buClr>
                <a:srgbClr val="DD0327"/>
              </a:buClr>
              <a:buFont typeface="Wingdings" panose="05000000000000000000" pitchFamily="2" charset="2"/>
              <a:buChar char="n"/>
            </a:pPr>
            <a:r>
              <a:rPr lang="zh-CN" altLang="en-US" b="1">
                <a:latin typeface="楷体_GB2312"/>
                <a:ea typeface="楷体_GB2312"/>
                <a:cs typeface="楷体_GB2312"/>
              </a:rPr>
              <a:t>从计算可知，分布越均匀，</a:t>
            </a:r>
            <a:r>
              <a:rPr lang="en-US" altLang="zh-CN" b="1">
                <a:latin typeface="楷体_GB2312"/>
                <a:ea typeface="楷体_GB2312"/>
                <a:cs typeface="楷体_GB2312"/>
              </a:rPr>
              <a:t>V</a:t>
            </a:r>
            <a:r>
              <a:rPr lang="zh-CN" altLang="en-US" b="1">
                <a:latin typeface="楷体_GB2312"/>
                <a:ea typeface="楷体_GB2312"/>
                <a:cs typeface="楷体_GB2312"/>
              </a:rPr>
              <a:t>值越小。</a:t>
            </a:r>
          </a:p>
          <a:p>
            <a:pPr algn="l">
              <a:buClr>
                <a:srgbClr val="DD0327"/>
              </a:buClr>
              <a:buFont typeface="Wingdings" panose="05000000000000000000" pitchFamily="2" charset="2"/>
              <a:buChar char="n"/>
            </a:pPr>
            <a:r>
              <a:rPr lang="zh-CN" altLang="en-US" b="1">
                <a:latin typeface="楷体_GB2312"/>
                <a:ea typeface="楷体_GB2312"/>
                <a:cs typeface="楷体_GB2312"/>
              </a:rPr>
              <a:t>左下角邻域全为零，因此用</a:t>
            </a:r>
            <a:r>
              <a:rPr lang="en-US" altLang="zh-CN" b="1">
                <a:latin typeface="楷体_GB2312"/>
                <a:ea typeface="楷体_GB2312"/>
                <a:cs typeface="楷体_GB2312"/>
              </a:rPr>
              <a:t>V=0</a:t>
            </a:r>
            <a:r>
              <a:rPr lang="zh-CN" altLang="en-US" b="1">
                <a:latin typeface="楷体_GB2312"/>
                <a:ea typeface="楷体_GB2312"/>
                <a:cs typeface="楷体_GB2312"/>
              </a:rPr>
              <a:t>最小值代替。</a:t>
            </a:r>
          </a:p>
        </p:txBody>
      </p:sp>
      <p:graphicFrame>
        <p:nvGraphicFramePr>
          <p:cNvPr id="157696" name="Object 2">
            <a:extLst>
              <a:ext uri="{FF2B5EF4-FFF2-40B4-BE49-F238E27FC236}">
                <a16:creationId xmlns:a16="http://schemas.microsoft.com/office/drawing/2014/main" id="{D0C5893B-1822-4730-9E67-87346D78AA58}"/>
              </a:ext>
            </a:extLst>
          </p:cNvPr>
          <p:cNvGraphicFramePr>
            <a:graphicFrameLocks/>
          </p:cNvGraphicFramePr>
          <p:nvPr/>
        </p:nvGraphicFramePr>
        <p:xfrm>
          <a:off x="4284663" y="2276475"/>
          <a:ext cx="3455987" cy="557213"/>
        </p:xfrm>
        <a:graphic>
          <a:graphicData uri="http://schemas.openxmlformats.org/presentationml/2006/ole">
            <mc:AlternateContent xmlns:mc="http://schemas.openxmlformats.org/markup-compatibility/2006">
              <mc:Choice xmlns:v="urn:schemas-microsoft-com:vml" Requires="v">
                <p:oleObj spid="_x0000_s166055" r:id="rId3" imgW="1573434" imgH="253780" progId="Equation.DSMT4">
                  <p:embed/>
                </p:oleObj>
              </mc:Choice>
              <mc:Fallback>
                <p:oleObj r:id="rId3" imgW="1573434" imgH="253780" progId="Equation.DSMT4">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663" y="2276475"/>
                        <a:ext cx="3455987" cy="557213"/>
                      </a:xfrm>
                      <a:prstGeom prst="rect">
                        <a:avLst/>
                      </a:prstGeom>
                      <a:solidFill>
                        <a:srgbClr val="FAFF99"/>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5892" name="Object 3">
            <a:extLst>
              <a:ext uri="{FF2B5EF4-FFF2-40B4-BE49-F238E27FC236}">
                <a16:creationId xmlns:a16="http://schemas.microsoft.com/office/drawing/2014/main" id="{C6F23F09-6A85-46EB-862E-26454F4895C9}"/>
              </a:ext>
            </a:extLst>
          </p:cNvPr>
          <p:cNvGraphicFramePr>
            <a:graphicFrameLocks/>
          </p:cNvGraphicFramePr>
          <p:nvPr/>
        </p:nvGraphicFramePr>
        <p:xfrm>
          <a:off x="403225" y="1905000"/>
          <a:ext cx="4679950" cy="2962275"/>
        </p:xfrm>
        <a:graphic>
          <a:graphicData uri="http://schemas.openxmlformats.org/presentationml/2006/ole">
            <mc:AlternateContent xmlns:mc="http://schemas.openxmlformats.org/markup-compatibility/2006">
              <mc:Choice xmlns:v="urn:schemas-microsoft-com:vml" Requires="v">
                <p:oleObj spid="_x0000_s166056" r:id="rId5" imgW="2930652" imgH="1856232" progId="SmartDraw.2">
                  <p:embed/>
                </p:oleObj>
              </mc:Choice>
              <mc:Fallback>
                <p:oleObj r:id="rId5" imgW="2930652" imgH="1856232" progId="SmartDraw.2">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225" y="1905000"/>
                        <a:ext cx="467995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3">
            <a:extLst>
              <a:ext uri="{FF2B5EF4-FFF2-40B4-BE49-F238E27FC236}">
                <a16:creationId xmlns:a16="http://schemas.microsoft.com/office/drawing/2014/main" id="{04CAD5B3-CD60-4433-A6B6-1228FFFECCD7}"/>
              </a:ext>
            </a:extLst>
          </p:cNvPr>
          <p:cNvSpPr txBox="1">
            <a:spLocks noChangeArrowheads="1"/>
          </p:cNvSpPr>
          <p:nvPr/>
        </p:nvSpPr>
        <p:spPr bwMode="auto">
          <a:xfrm>
            <a:off x="176213" y="234950"/>
            <a:ext cx="4967287" cy="708025"/>
          </a:xfrm>
          <a:prstGeom prst="rect">
            <a:avLst/>
          </a:prstGeom>
          <a:noFill/>
          <a:ln w="9525">
            <a:noFill/>
            <a:miter lim="800000"/>
          </a:ln>
          <a:effectLst/>
        </p:spPr>
        <p:txBody>
          <a:bodyPr>
            <a:spAutoFit/>
          </a:bodyPr>
          <a:lstStyle/>
          <a:p>
            <a:pPr eaLnBrk="1" hangingPunct="1">
              <a:buFont typeface="Arial" panose="020B0604020202020204" pitchFamily="34" charset="0"/>
              <a:buNone/>
              <a:defRPr/>
            </a:pPr>
            <a:r>
              <a:rPr lang="en-US" altLang="zh-CN" sz="4000" b="1" kern="0" dirty="0">
                <a:solidFill>
                  <a:srgbClr val="000099"/>
                </a:solidFill>
              </a:rPr>
              <a:t>3.4.5 </a:t>
            </a:r>
            <a:r>
              <a:rPr lang="zh-CN" altLang="en-US" sz="4000" b="1" kern="0" dirty="0">
                <a:solidFill>
                  <a:srgbClr val="000099"/>
                </a:solidFill>
              </a:rPr>
              <a:t>非线性滤波器</a:t>
            </a:r>
          </a:p>
        </p:txBody>
      </p:sp>
      <p:pic>
        <p:nvPicPr>
          <p:cNvPr id="165894" name="Picture 12" descr="underline_base">
            <a:extLst>
              <a:ext uri="{FF2B5EF4-FFF2-40B4-BE49-F238E27FC236}">
                <a16:creationId xmlns:a16="http://schemas.microsoft.com/office/drawing/2014/main" id="{6FC08244-E5E6-4CF3-8C27-D05E9C284F5A}"/>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63" y="768350"/>
            <a:ext cx="49149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7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2_Default Design">
  <a:themeElements>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2_Default Design">
      <a:majorFont>
        <a:latin typeface="Comic Sans MS"/>
        <a:ea typeface="MS PGothic"/>
        <a:cs typeface=""/>
      </a:majorFont>
      <a:minorFont>
        <a:latin typeface="Comic Sans MS"/>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3_Default Design">
  <a:themeElements>
    <a:clrScheme name="13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3_Default Design">
      <a:majorFont>
        <a:latin typeface="Comic Sans MS"/>
        <a:ea typeface="MS PGothic"/>
        <a:cs typeface=""/>
      </a:majorFont>
      <a:minorFont>
        <a:latin typeface="Comic Sans MS"/>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13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3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3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3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3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3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3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4_Default Design">
  <a:themeElements>
    <a:clrScheme name="14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4_Default Design">
      <a:majorFont>
        <a:latin typeface="Comic Sans MS"/>
        <a:ea typeface="MS PGothic"/>
        <a:cs typeface=""/>
      </a:majorFont>
      <a:minorFont>
        <a:latin typeface="Comic Sans MS"/>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14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4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4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4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4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4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4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5_Default Design">
  <a:themeElements>
    <a:clrScheme name="15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5_Default Design">
      <a:majorFont>
        <a:latin typeface="Comic Sans MS"/>
        <a:ea typeface="MS PGothic"/>
        <a:cs typeface=""/>
      </a:majorFont>
      <a:minorFont>
        <a:latin typeface="Comic Sans MS"/>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15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5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5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5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5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5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5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6_Default Design">
  <a:themeElements>
    <a:clrScheme name="16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6_Default Design">
      <a:majorFont>
        <a:latin typeface="Comic Sans MS"/>
        <a:ea typeface="MS PGothic"/>
        <a:cs typeface=""/>
      </a:majorFont>
      <a:minorFont>
        <a:latin typeface="Comic Sans MS"/>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16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6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6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6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6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6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6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3335</TotalTime>
  <Pages>0</Pages>
  <Words>9806</Words>
  <Characters>0</Characters>
  <Application>Microsoft Office PowerPoint</Application>
  <DocSecurity>0</DocSecurity>
  <PresentationFormat>全屏显示(4:3)</PresentationFormat>
  <Lines>0</Lines>
  <Paragraphs>1469</Paragraphs>
  <Slides>182</Slides>
  <Notes>42</Notes>
  <HiddenSlides>0</HiddenSlides>
  <MMClips>0</MMClips>
  <ScaleCrop>false</ScaleCrop>
  <HeadingPairs>
    <vt:vector size="8" baseType="variant">
      <vt:variant>
        <vt:lpstr>已用的字体</vt:lpstr>
      </vt:variant>
      <vt:variant>
        <vt:i4>13</vt:i4>
      </vt:variant>
      <vt:variant>
        <vt:lpstr>主题</vt:lpstr>
      </vt:variant>
      <vt:variant>
        <vt:i4>5</vt:i4>
      </vt:variant>
      <vt:variant>
        <vt:lpstr>嵌入 OLE 服务器</vt:lpstr>
      </vt:variant>
      <vt:variant>
        <vt:i4>7</vt:i4>
      </vt:variant>
      <vt:variant>
        <vt:lpstr>幻灯片标题</vt:lpstr>
      </vt:variant>
      <vt:variant>
        <vt:i4>182</vt:i4>
      </vt:variant>
    </vt:vector>
  </HeadingPairs>
  <TitlesOfParts>
    <vt:vector size="207" baseType="lpstr">
      <vt:lpstr>Monotype Sorts</vt:lpstr>
      <vt:lpstr>MS PGothic</vt:lpstr>
      <vt:lpstr>黑体</vt:lpstr>
      <vt:lpstr>华文中宋</vt:lpstr>
      <vt:lpstr>楷体_GB2312</vt:lpstr>
      <vt:lpstr>宋体</vt:lpstr>
      <vt:lpstr>微软雅黑</vt:lpstr>
      <vt:lpstr>Arial</vt:lpstr>
      <vt:lpstr>Arial</vt:lpstr>
      <vt:lpstr>Comic Sans MS</vt:lpstr>
      <vt:lpstr>Tahoma</vt:lpstr>
      <vt:lpstr>Times New Roman</vt:lpstr>
      <vt:lpstr>Wingdings</vt:lpstr>
      <vt:lpstr>12_Default Design</vt:lpstr>
      <vt:lpstr>13_Default Design</vt:lpstr>
      <vt:lpstr>14_Default Design</vt:lpstr>
      <vt:lpstr>15_Default Design</vt:lpstr>
      <vt:lpstr>16_Default Design</vt:lpstr>
      <vt:lpstr>Microsoft Visio 绘图</vt:lpstr>
      <vt:lpstr>Equation.3</vt:lpstr>
      <vt:lpstr>VISIO 4 Drawing</vt:lpstr>
      <vt:lpstr>Equation.DSMT4</vt:lpstr>
      <vt:lpstr>Microsoft Word Picture</vt:lpstr>
      <vt:lpstr>SmartDraw.2</vt:lpstr>
      <vt:lpstr>VISIO 5 Drawing</vt:lpstr>
      <vt:lpstr>PowerPoint 演示文稿</vt:lpstr>
      <vt:lpstr>机器人学的知识架构</vt:lpstr>
      <vt:lpstr>PowerPoint 演示文稿</vt:lpstr>
      <vt:lpstr>Questions</vt:lpstr>
      <vt:lpstr>第三章  机器人的视觉分析</vt:lpstr>
      <vt:lpstr>3.1数字图像概念</vt:lpstr>
      <vt:lpstr>视觉传感器</vt:lpstr>
      <vt:lpstr>1. 相机模型</vt:lpstr>
      <vt:lpstr>1. 相机模型</vt:lpstr>
      <vt:lpstr>1. 相机模型</vt:lpstr>
      <vt:lpstr>1. 相机模型</vt:lpstr>
      <vt:lpstr>回顾 视觉坐标系统</vt:lpstr>
      <vt:lpstr>1. 相机模型</vt:lpstr>
      <vt:lpstr>回顾 视觉坐标系统</vt:lpstr>
      <vt:lpstr>1. 相机模型</vt:lpstr>
      <vt:lpstr>1. 相机模型</vt:lpstr>
      <vt:lpstr>1. 相机模型</vt:lpstr>
      <vt:lpstr>1. 相机模型</vt:lpstr>
      <vt:lpstr>1. 相机模型</vt:lpstr>
      <vt:lpstr>1. 相机模型</vt:lpstr>
      <vt:lpstr>视觉传感器</vt:lpstr>
      <vt:lpstr>视觉传感器</vt:lpstr>
      <vt:lpstr>3.1数字图像概念</vt:lpstr>
      <vt:lpstr>3.1 数字图像概念</vt:lpstr>
      <vt:lpstr>3.1 数字图像概念</vt:lpstr>
      <vt:lpstr>3.1数字图像概念</vt:lpstr>
      <vt:lpstr>3.1 数字图像概念</vt:lpstr>
      <vt:lpstr>3.1 数字图像概念</vt:lpstr>
      <vt:lpstr>3.1 数字图像概念</vt:lpstr>
      <vt:lpstr>3.1 数字图像概念</vt:lpstr>
      <vt:lpstr>3.1 数字图像概念</vt:lpstr>
      <vt:lpstr>3.1 数字图像概念</vt:lpstr>
      <vt:lpstr>3.1 数字图像概念</vt:lpstr>
      <vt:lpstr>3.1 数字图像概念</vt:lpstr>
      <vt:lpstr>3.1 数字图像概念</vt:lpstr>
      <vt:lpstr>3.1 数字图像概念</vt:lpstr>
      <vt:lpstr>3.1 数字图像概念</vt:lpstr>
      <vt:lpstr>3.1 数字图像概念</vt:lpstr>
      <vt:lpstr>3.1 数字图像概念</vt:lpstr>
      <vt:lpstr>3.1 数字图像概念</vt:lpstr>
      <vt:lpstr>3.1 数字图像概念</vt:lpstr>
      <vt:lpstr>3.1 数字图像概念</vt:lpstr>
      <vt:lpstr>3.1 数字图像概念</vt:lpstr>
      <vt:lpstr>3.1 数字图像概念</vt:lpstr>
      <vt:lpstr>第三章  机器人的视觉分析</vt:lpstr>
      <vt:lpstr>3.2 数字图像处理基本步骤</vt:lpstr>
      <vt:lpstr>3.2 数字图像处理基本步骤</vt:lpstr>
      <vt:lpstr>3.2 数字图像处理基本步骤</vt:lpstr>
      <vt:lpstr>3.2 数字图像处理基本步骤</vt:lpstr>
      <vt:lpstr>3.2 数字图像处理基本步骤</vt:lpstr>
      <vt:lpstr>3.2 数字图像处理基本步骤</vt:lpstr>
      <vt:lpstr>3.2 数字图像处理基本步骤</vt:lpstr>
      <vt:lpstr>Face Detection  &amp; Face Tracking</vt:lpstr>
      <vt:lpstr>3.2 数字图像处理基本步骤</vt:lpstr>
      <vt:lpstr>3.2 数字图像处理基本步骤</vt:lpstr>
      <vt:lpstr>PowerPoint 演示文稿</vt:lpstr>
      <vt:lpstr>PowerPoint 演示文稿</vt:lpstr>
      <vt:lpstr>3.2 数字图像处理基本步骤</vt:lpstr>
      <vt:lpstr>PowerPoint 演示文稿</vt:lpstr>
      <vt:lpstr>PowerPoint 演示文稿</vt:lpstr>
      <vt:lpstr>PowerPoint 演示文稿</vt:lpstr>
      <vt:lpstr>举例： 图像增强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Calibration  s=cy </vt:lpstr>
      <vt:lpstr>PowerPoint 演示文稿</vt:lpstr>
      <vt:lpstr>PowerPoint 演示文稿</vt:lpstr>
      <vt:lpstr>GST result and relevant histogram</vt:lpstr>
      <vt:lpstr>Histogram equalization algorithm</vt:lpstr>
      <vt:lpstr>Histogram equalization example</vt:lpstr>
      <vt:lpstr>针对bmp图像的直方图均衡化</vt:lpstr>
      <vt:lpstr>PowerPoint 演示文稿</vt:lpstr>
      <vt:lpstr>PowerPoint 演示文稿</vt:lpstr>
      <vt:lpstr>Mask format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梯 度</vt:lpstr>
      <vt:lpstr>Gradient operator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Typical Laplacian mask</vt:lpstr>
      <vt:lpstr>example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如何对边缘结果进行兴趣区域搜索？</vt:lpstr>
      <vt:lpstr>PowerPoint 演示文稿</vt:lpstr>
      <vt:lpstr>PowerPoint 演示文稿</vt:lpstr>
      <vt:lpstr>PowerPoint 演示文稿</vt:lpstr>
      <vt:lpstr>PowerPoint 演示文稿</vt:lpstr>
      <vt:lpstr>PowerPoint 演示文稿</vt:lpstr>
      <vt:lpstr>PowerPoint 演示文稿</vt:lpstr>
      <vt:lpstr>Hough变换应用于尺寸测量</vt:lpstr>
      <vt:lpstr>Hough变换应用于尺寸测量</vt:lpstr>
      <vt:lpstr>PowerPoint 演示文稿</vt:lpstr>
      <vt:lpstr>PowerPoint 演示文稿</vt:lpstr>
      <vt:lpstr>PowerPoint 演示文稿</vt:lpstr>
      <vt:lpstr>二值化的方法</vt:lpstr>
      <vt:lpstr>PowerPoint 演示文稿</vt:lpstr>
      <vt:lpstr>PowerPoint 演示文稿</vt:lpstr>
      <vt:lpstr>PowerPoint 演示文稿</vt:lpstr>
      <vt:lpstr>PowerPoint 演示文稿</vt:lpstr>
      <vt:lpstr>自动阈值分割</vt:lpstr>
      <vt:lpstr>自动阈值分割</vt:lpstr>
      <vt:lpstr>自动阈值分割</vt:lpstr>
      <vt:lpstr>自动阈值分割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练习</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Gavin</dc:creator>
  <cp:keywords/>
  <dc:description/>
  <cp:lastModifiedBy>Zhao Zhengang</cp:lastModifiedBy>
  <cp:revision>1045</cp:revision>
  <dcterms:created xsi:type="dcterms:W3CDTF">2016-11-24T01:08:17Z</dcterms:created>
  <dcterms:modified xsi:type="dcterms:W3CDTF">2019-11-20T02:55:15Z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2052-10.1.0.6135</vt:lpwstr>
  </property>
</Properties>
</file>